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Lst>
  <p:sldSz cy="5143500" cx="9144000"/>
  <p:notesSz cx="6858000" cy="9144000"/>
  <p:embeddedFontLst>
    <p:embeddedFont>
      <p:font typeface="Playfair Display"/>
      <p:regular r:id="rId141"/>
      <p:bold r:id="rId142"/>
      <p:italic r:id="rId143"/>
      <p:boldItalic r:id="rId144"/>
    </p:embeddedFont>
    <p:embeddedFont>
      <p:font typeface="Montserrat"/>
      <p:regular r:id="rId145"/>
      <p:bold r:id="rId146"/>
      <p:italic r:id="rId147"/>
      <p:boldItalic r:id="rId148"/>
    </p:embeddedFont>
    <p:embeddedFont>
      <p:font typeface="Lato"/>
      <p:regular r:id="rId149"/>
      <p:bold r:id="rId150"/>
      <p:italic r:id="rId151"/>
      <p:boldItalic r:id="rId152"/>
    </p:embeddedFont>
    <p:embeddedFont>
      <p:font typeface="Roboto Mono"/>
      <p:regular r:id="rId153"/>
      <p:bold r:id="rId154"/>
      <p:italic r:id="rId155"/>
      <p:boldItalic r:id="rId1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font" Target="fonts/Lato-bold.fntdata"/><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font" Target="fonts/Lato-regular.fntdata"/><Relationship Id="rId4" Type="http://schemas.openxmlformats.org/officeDocument/2006/relationships/slideMaster" Target="slideMasters/slideMaster1.xml"/><Relationship Id="rId148" Type="http://schemas.openxmlformats.org/officeDocument/2006/relationships/font" Target="fonts/Montserrat-boldItalic.fntdata"/><Relationship Id="rId9" Type="http://schemas.openxmlformats.org/officeDocument/2006/relationships/slide" Target="slides/slide4.xml"/><Relationship Id="rId143" Type="http://schemas.openxmlformats.org/officeDocument/2006/relationships/font" Target="fonts/PlayfairDisplay-italic.fntdata"/><Relationship Id="rId142" Type="http://schemas.openxmlformats.org/officeDocument/2006/relationships/font" Target="fonts/PlayfairDisplay-bold.fntdata"/><Relationship Id="rId141" Type="http://schemas.openxmlformats.org/officeDocument/2006/relationships/font" Target="fonts/PlayfairDisplay-regular.fntdata"/><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font" Target="fonts/Montserrat-italic.fntdata"/><Relationship Id="rId6" Type="http://schemas.openxmlformats.org/officeDocument/2006/relationships/slide" Target="slides/slide1.xml"/><Relationship Id="rId146" Type="http://schemas.openxmlformats.org/officeDocument/2006/relationships/font" Target="fonts/Montserrat-bold.fntdata"/><Relationship Id="rId7" Type="http://schemas.openxmlformats.org/officeDocument/2006/relationships/slide" Target="slides/slide2.xml"/><Relationship Id="rId145" Type="http://schemas.openxmlformats.org/officeDocument/2006/relationships/font" Target="fonts/Montserrat-regular.fntdata"/><Relationship Id="rId8" Type="http://schemas.openxmlformats.org/officeDocument/2006/relationships/slide" Target="slides/slide3.xml"/><Relationship Id="rId144" Type="http://schemas.openxmlformats.org/officeDocument/2006/relationships/font" Target="fonts/PlayfairDisplay-boldItalic.fntdata"/><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154" Type="http://schemas.openxmlformats.org/officeDocument/2006/relationships/font" Target="fonts/RobotoMono-bold.fntdata"/><Relationship Id="rId58" Type="http://schemas.openxmlformats.org/officeDocument/2006/relationships/slide" Target="slides/slide53.xml"/><Relationship Id="rId153" Type="http://schemas.openxmlformats.org/officeDocument/2006/relationships/font" Target="fonts/RobotoMono-regular.fntdata"/><Relationship Id="rId152" Type="http://schemas.openxmlformats.org/officeDocument/2006/relationships/font" Target="fonts/Lato-boldItalic.fntdata"/><Relationship Id="rId151" Type="http://schemas.openxmlformats.org/officeDocument/2006/relationships/font" Target="fonts/Lato-italic.fntdata"/><Relationship Id="rId156" Type="http://schemas.openxmlformats.org/officeDocument/2006/relationships/font" Target="fonts/RobotoMono-boldItalic.fntdata"/><Relationship Id="rId155" Type="http://schemas.openxmlformats.org/officeDocument/2006/relationships/font" Target="fonts/RobotoMono-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493e5b03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493e5b03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6" name="Shape 806"/>
        <p:cNvGrpSpPr/>
        <p:nvPr/>
      </p:nvGrpSpPr>
      <p:grpSpPr>
        <a:xfrm>
          <a:off x="0" y="0"/>
          <a:ext cx="0" cy="0"/>
          <a:chOff x="0" y="0"/>
          <a:chExt cx="0" cy="0"/>
        </a:xfrm>
      </p:grpSpPr>
      <p:sp>
        <p:nvSpPr>
          <p:cNvPr id="807" name="Google Shape;807;g493e5b03d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493e5b03d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2" name="Shape 812"/>
        <p:cNvGrpSpPr/>
        <p:nvPr/>
      </p:nvGrpSpPr>
      <p:grpSpPr>
        <a:xfrm>
          <a:off x="0" y="0"/>
          <a:ext cx="0" cy="0"/>
          <a:chOff x="0" y="0"/>
          <a:chExt cx="0" cy="0"/>
        </a:xfrm>
      </p:grpSpPr>
      <p:sp>
        <p:nvSpPr>
          <p:cNvPr id="813" name="Google Shape;813;g493e5b03d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493e5b03d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a, b = b, a ---&gt; bytter verdi på variablene a og b</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9" name="Shape 819"/>
        <p:cNvGrpSpPr/>
        <p:nvPr/>
      </p:nvGrpSpPr>
      <p:grpSpPr>
        <a:xfrm>
          <a:off x="0" y="0"/>
          <a:ext cx="0" cy="0"/>
          <a:chOff x="0" y="0"/>
          <a:chExt cx="0" cy="0"/>
        </a:xfrm>
      </p:grpSpPr>
      <p:sp>
        <p:nvSpPr>
          <p:cNvPr id="820" name="Google Shape;820;g443e2354b5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443e2354b5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LF:</a:t>
            </a:r>
            <a:endParaRPr/>
          </a:p>
          <a:p>
            <a:pPr indent="0" lvl="0" marL="0" rtl="0" algn="l">
              <a:spcBef>
                <a:spcPts val="0"/>
              </a:spcBef>
              <a:spcAft>
                <a:spcPts val="0"/>
              </a:spcAft>
              <a:buNone/>
            </a:pPr>
            <a:r>
              <a:t/>
            </a:r>
            <a:endParaRPr/>
          </a:p>
          <a:p>
            <a:pPr indent="0" lvl="0" marL="0" rtl="0" algn="l">
              <a:spcBef>
                <a:spcPts val="0"/>
              </a:spcBef>
              <a:spcAft>
                <a:spcPts val="0"/>
              </a:spcAft>
              <a:buNone/>
            </a:pPr>
            <a:r>
              <a:rPr lang="no"/>
              <a:t>genererer først en liste med heltall mellom fra 1-10, går så gjennom denne og sjekker om siste element = 5. Hvis ikke kjører den pop() på listen og kjører et rekursivt kall som gjentar prosessen helt til den finner et 5-tall, hvorpå den printer det resterende av lista.</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6" name="Shape 826"/>
        <p:cNvGrpSpPr/>
        <p:nvPr/>
      </p:nvGrpSpPr>
      <p:grpSpPr>
        <a:xfrm>
          <a:off x="0" y="0"/>
          <a:ext cx="0" cy="0"/>
          <a:chOff x="0" y="0"/>
          <a:chExt cx="0" cy="0"/>
        </a:xfrm>
      </p:grpSpPr>
      <p:sp>
        <p:nvSpPr>
          <p:cNvPr id="827" name="Google Shape;827;g443e2354b5_1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443e2354b5_1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2" name="Shape 832"/>
        <p:cNvGrpSpPr/>
        <p:nvPr/>
      </p:nvGrpSpPr>
      <p:grpSpPr>
        <a:xfrm>
          <a:off x="0" y="0"/>
          <a:ext cx="0" cy="0"/>
          <a:chOff x="0" y="0"/>
          <a:chExt cx="0" cy="0"/>
        </a:xfrm>
      </p:grpSpPr>
      <p:sp>
        <p:nvSpPr>
          <p:cNvPr id="833" name="Google Shape;833;g46ac22c383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46ac22c383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9" name="Shape 839"/>
        <p:cNvGrpSpPr/>
        <p:nvPr/>
      </p:nvGrpSpPr>
      <p:grpSpPr>
        <a:xfrm>
          <a:off x="0" y="0"/>
          <a:ext cx="0" cy="0"/>
          <a:chOff x="0" y="0"/>
          <a:chExt cx="0" cy="0"/>
        </a:xfrm>
      </p:grpSpPr>
      <p:sp>
        <p:nvSpPr>
          <p:cNvPr id="840" name="Google Shape;840;g481ecbf802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481ecbf802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5" name="Shape 845"/>
        <p:cNvGrpSpPr/>
        <p:nvPr/>
      </p:nvGrpSpPr>
      <p:grpSpPr>
        <a:xfrm>
          <a:off x="0" y="0"/>
          <a:ext cx="0" cy="0"/>
          <a:chOff x="0" y="0"/>
          <a:chExt cx="0" cy="0"/>
        </a:xfrm>
      </p:grpSpPr>
      <p:sp>
        <p:nvSpPr>
          <p:cNvPr id="846" name="Google Shape;846;g4944849761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4944849761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0" name="Shape 850"/>
        <p:cNvGrpSpPr/>
        <p:nvPr/>
      </p:nvGrpSpPr>
      <p:grpSpPr>
        <a:xfrm>
          <a:off x="0" y="0"/>
          <a:ext cx="0" cy="0"/>
          <a:chOff x="0" y="0"/>
          <a:chExt cx="0" cy="0"/>
        </a:xfrm>
      </p:grpSpPr>
      <p:sp>
        <p:nvSpPr>
          <p:cNvPr id="851" name="Google Shape;851;g4944849761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4944849761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7" name="Shape 867"/>
        <p:cNvGrpSpPr/>
        <p:nvPr/>
      </p:nvGrpSpPr>
      <p:grpSpPr>
        <a:xfrm>
          <a:off x="0" y="0"/>
          <a:ext cx="0" cy="0"/>
          <a:chOff x="0" y="0"/>
          <a:chExt cx="0" cy="0"/>
        </a:xfrm>
      </p:grpSpPr>
      <p:sp>
        <p:nvSpPr>
          <p:cNvPr id="868" name="Google Shape;868;g47b71602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47b71602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3" name="Shape 873"/>
        <p:cNvGrpSpPr/>
        <p:nvPr/>
      </p:nvGrpSpPr>
      <p:grpSpPr>
        <a:xfrm>
          <a:off x="0" y="0"/>
          <a:ext cx="0" cy="0"/>
          <a:chOff x="0" y="0"/>
          <a:chExt cx="0" cy="0"/>
        </a:xfrm>
      </p:grpSpPr>
      <p:sp>
        <p:nvSpPr>
          <p:cNvPr id="874" name="Google Shape;874;g47b71602d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47b71602d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493e5b03d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493e5b03d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7" name="Shape 887"/>
        <p:cNvGrpSpPr/>
        <p:nvPr/>
      </p:nvGrpSpPr>
      <p:grpSpPr>
        <a:xfrm>
          <a:off x="0" y="0"/>
          <a:ext cx="0" cy="0"/>
          <a:chOff x="0" y="0"/>
          <a:chExt cx="0" cy="0"/>
        </a:xfrm>
      </p:grpSpPr>
      <p:sp>
        <p:nvSpPr>
          <p:cNvPr id="888" name="Google Shape;888;g46a5a4f2e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46a5a4f2e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3" name="Shape 893"/>
        <p:cNvGrpSpPr/>
        <p:nvPr/>
      </p:nvGrpSpPr>
      <p:grpSpPr>
        <a:xfrm>
          <a:off x="0" y="0"/>
          <a:ext cx="0" cy="0"/>
          <a:chOff x="0" y="0"/>
          <a:chExt cx="0" cy="0"/>
        </a:xfrm>
      </p:grpSpPr>
      <p:sp>
        <p:nvSpPr>
          <p:cNvPr id="894" name="Google Shape;894;g46ac22c383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46ac22c383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8" name="Shape 898"/>
        <p:cNvGrpSpPr/>
        <p:nvPr/>
      </p:nvGrpSpPr>
      <p:grpSpPr>
        <a:xfrm>
          <a:off x="0" y="0"/>
          <a:ext cx="0" cy="0"/>
          <a:chOff x="0" y="0"/>
          <a:chExt cx="0" cy="0"/>
        </a:xfrm>
      </p:grpSpPr>
      <p:sp>
        <p:nvSpPr>
          <p:cNvPr id="899" name="Google Shape;899;g481ecbf80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481ecbf80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4" name="Shape 904"/>
        <p:cNvGrpSpPr/>
        <p:nvPr/>
      </p:nvGrpSpPr>
      <p:grpSpPr>
        <a:xfrm>
          <a:off x="0" y="0"/>
          <a:ext cx="0" cy="0"/>
          <a:chOff x="0" y="0"/>
          <a:chExt cx="0" cy="0"/>
        </a:xfrm>
      </p:grpSpPr>
      <p:sp>
        <p:nvSpPr>
          <p:cNvPr id="905" name="Google Shape;905;g47b71602d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47b71602d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1" name="Shape 911"/>
        <p:cNvGrpSpPr/>
        <p:nvPr/>
      </p:nvGrpSpPr>
      <p:grpSpPr>
        <a:xfrm>
          <a:off x="0" y="0"/>
          <a:ext cx="0" cy="0"/>
          <a:chOff x="0" y="0"/>
          <a:chExt cx="0" cy="0"/>
        </a:xfrm>
      </p:grpSpPr>
      <p:sp>
        <p:nvSpPr>
          <p:cNvPr id="912" name="Google Shape;912;g46a5a4f2e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46a5a4f2e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7" name="Shape 917"/>
        <p:cNvGrpSpPr/>
        <p:nvPr/>
      </p:nvGrpSpPr>
      <p:grpSpPr>
        <a:xfrm>
          <a:off x="0" y="0"/>
          <a:ext cx="0" cy="0"/>
          <a:chOff x="0" y="0"/>
          <a:chExt cx="0" cy="0"/>
        </a:xfrm>
      </p:grpSpPr>
      <p:sp>
        <p:nvSpPr>
          <p:cNvPr id="918" name="Google Shape;918;g482a54263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482a54263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3" name="Shape 923"/>
        <p:cNvGrpSpPr/>
        <p:nvPr/>
      </p:nvGrpSpPr>
      <p:grpSpPr>
        <a:xfrm>
          <a:off x="0" y="0"/>
          <a:ext cx="0" cy="0"/>
          <a:chOff x="0" y="0"/>
          <a:chExt cx="0" cy="0"/>
        </a:xfrm>
      </p:grpSpPr>
      <p:sp>
        <p:nvSpPr>
          <p:cNvPr id="924" name="Google Shape;924;g47b71602d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47b71602d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0" name="Shape 930"/>
        <p:cNvGrpSpPr/>
        <p:nvPr/>
      </p:nvGrpSpPr>
      <p:grpSpPr>
        <a:xfrm>
          <a:off x="0" y="0"/>
          <a:ext cx="0" cy="0"/>
          <a:chOff x="0" y="0"/>
          <a:chExt cx="0" cy="0"/>
        </a:xfrm>
      </p:grpSpPr>
      <p:sp>
        <p:nvSpPr>
          <p:cNvPr id="931" name="Google Shape;931;g46a5a4f2e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46a5a4f2e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6" name="Shape 936"/>
        <p:cNvGrpSpPr/>
        <p:nvPr/>
      </p:nvGrpSpPr>
      <p:grpSpPr>
        <a:xfrm>
          <a:off x="0" y="0"/>
          <a:ext cx="0" cy="0"/>
          <a:chOff x="0" y="0"/>
          <a:chExt cx="0" cy="0"/>
        </a:xfrm>
      </p:grpSpPr>
      <p:sp>
        <p:nvSpPr>
          <p:cNvPr id="937" name="Google Shape;937;g46ce924cb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46ce924cb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I hvilken linje er feilen? (2%) </a:t>
            </a:r>
            <a:endParaRPr/>
          </a:p>
          <a:p>
            <a:pPr indent="0" lvl="0" marL="0" rtl="0" algn="l">
              <a:spcBef>
                <a:spcPts val="0"/>
              </a:spcBef>
              <a:spcAft>
                <a:spcPts val="0"/>
              </a:spcAft>
              <a:buNone/>
            </a:pPr>
            <a:r>
              <a:rPr lang="no"/>
              <a:t>Hva skulle det egentlig stått på den linjen for at funksjonen skal virke etter sin hensikt?</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4" name="Shape 944"/>
        <p:cNvGrpSpPr/>
        <p:nvPr/>
      </p:nvGrpSpPr>
      <p:grpSpPr>
        <a:xfrm>
          <a:off x="0" y="0"/>
          <a:ext cx="0" cy="0"/>
          <a:chOff x="0" y="0"/>
          <a:chExt cx="0" cy="0"/>
        </a:xfrm>
      </p:grpSpPr>
      <p:sp>
        <p:nvSpPr>
          <p:cNvPr id="945" name="Google Shape;945;g47b71602d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47b71602d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482a542633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482a542633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1" name="Shape 951"/>
        <p:cNvGrpSpPr/>
        <p:nvPr/>
      </p:nvGrpSpPr>
      <p:grpSpPr>
        <a:xfrm>
          <a:off x="0" y="0"/>
          <a:ext cx="0" cy="0"/>
          <a:chOff x="0" y="0"/>
          <a:chExt cx="0" cy="0"/>
        </a:xfrm>
      </p:grpSpPr>
      <p:sp>
        <p:nvSpPr>
          <p:cNvPr id="952" name="Google Shape;952;g493e5b03d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493e5b03d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8" name="Shape 958"/>
        <p:cNvGrpSpPr/>
        <p:nvPr/>
      </p:nvGrpSpPr>
      <p:grpSpPr>
        <a:xfrm>
          <a:off x="0" y="0"/>
          <a:ext cx="0" cy="0"/>
          <a:chOff x="0" y="0"/>
          <a:chExt cx="0" cy="0"/>
        </a:xfrm>
      </p:grpSpPr>
      <p:sp>
        <p:nvSpPr>
          <p:cNvPr id="959" name="Google Shape;959;g493e5b03d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493e5b03d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LF:</a:t>
            </a:r>
            <a:endParaRPr/>
          </a:p>
          <a:p>
            <a:pPr indent="0" lvl="0" marL="0" rtl="0" algn="l">
              <a:spcBef>
                <a:spcPts val="0"/>
              </a:spcBef>
              <a:spcAft>
                <a:spcPts val="0"/>
              </a:spcAft>
              <a:buNone/>
            </a:pPr>
            <a:r>
              <a:rPr lang="no"/>
              <a:t>JULENISSEN</a:t>
            </a:r>
            <a:endParaRPr/>
          </a:p>
          <a:p>
            <a:pPr indent="0" lvl="0" marL="0" rtl="0" algn="l">
              <a:spcBef>
                <a:spcPts val="0"/>
              </a:spcBef>
              <a:spcAft>
                <a:spcPts val="0"/>
              </a:spcAft>
              <a:buNone/>
            </a:pPr>
            <a:r>
              <a:t/>
            </a:r>
            <a:endParaRPr/>
          </a:p>
          <a:p>
            <a:pPr indent="0" lvl="0" marL="0" rtl="0" algn="l">
              <a:spcBef>
                <a:spcPts val="0"/>
              </a:spcBef>
              <a:spcAft>
                <a:spcPts val="0"/>
              </a:spcAft>
              <a:buNone/>
            </a:pPr>
            <a:r>
              <a:rPr lang="no"/>
              <a:t>(Kan få feil hvis man roter med indeksene, vil da ende opp med SANTA CLAUS i stedet)</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5" name="Shape 965"/>
        <p:cNvGrpSpPr/>
        <p:nvPr/>
      </p:nvGrpSpPr>
      <p:grpSpPr>
        <a:xfrm>
          <a:off x="0" y="0"/>
          <a:ext cx="0" cy="0"/>
          <a:chOff x="0" y="0"/>
          <a:chExt cx="0" cy="0"/>
        </a:xfrm>
      </p:grpSpPr>
      <p:sp>
        <p:nvSpPr>
          <p:cNvPr id="966" name="Google Shape;966;g493e5b03d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493e5b03d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LF: insertion sort / innstikksortering</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2" name="Shape 972"/>
        <p:cNvGrpSpPr/>
        <p:nvPr/>
      </p:nvGrpSpPr>
      <p:grpSpPr>
        <a:xfrm>
          <a:off x="0" y="0"/>
          <a:ext cx="0" cy="0"/>
          <a:chOff x="0" y="0"/>
          <a:chExt cx="0" cy="0"/>
        </a:xfrm>
      </p:grpSpPr>
      <p:sp>
        <p:nvSpPr>
          <p:cNvPr id="973" name="Google Shape;973;g493e5b03d6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493e5b03d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LF: Binærsøk</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9" name="Shape 979"/>
        <p:cNvGrpSpPr/>
        <p:nvPr/>
      </p:nvGrpSpPr>
      <p:grpSpPr>
        <a:xfrm>
          <a:off x="0" y="0"/>
          <a:ext cx="0" cy="0"/>
          <a:chOff x="0" y="0"/>
          <a:chExt cx="0" cy="0"/>
        </a:xfrm>
      </p:grpSpPr>
      <p:sp>
        <p:nvSpPr>
          <p:cNvPr id="980" name="Google Shape;980;g493e5b03d6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493e5b03d6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5" name="Shape 985"/>
        <p:cNvGrpSpPr/>
        <p:nvPr/>
      </p:nvGrpSpPr>
      <p:grpSpPr>
        <a:xfrm>
          <a:off x="0" y="0"/>
          <a:ext cx="0" cy="0"/>
          <a:chOff x="0" y="0"/>
          <a:chExt cx="0" cy="0"/>
        </a:xfrm>
      </p:grpSpPr>
      <p:sp>
        <p:nvSpPr>
          <p:cNvPr id="986" name="Google Shape;986;g493e5b03d6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493e5b03d6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LF: random.randInt(10, 20)</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1" name="Shape 991"/>
        <p:cNvGrpSpPr/>
        <p:nvPr/>
      </p:nvGrpSpPr>
      <p:grpSpPr>
        <a:xfrm>
          <a:off x="0" y="0"/>
          <a:ext cx="0" cy="0"/>
          <a:chOff x="0" y="0"/>
          <a:chExt cx="0" cy="0"/>
        </a:xfrm>
      </p:grpSpPr>
      <p:sp>
        <p:nvSpPr>
          <p:cNvPr id="992" name="Google Shape;992;g493e5b03d6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493e5b03d6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Forslag:</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no"/>
              <a:t>def only_positive(array):</a:t>
            </a:r>
            <a:endParaRPr/>
          </a:p>
          <a:p>
            <a:pPr indent="0" lvl="0" marL="457200" rtl="0" algn="l">
              <a:spcBef>
                <a:spcPts val="0"/>
              </a:spcBef>
              <a:spcAft>
                <a:spcPts val="0"/>
              </a:spcAft>
              <a:buNone/>
            </a:pPr>
            <a:r>
              <a:rPr lang="no"/>
              <a:t>for i in range(0, len(array)):</a:t>
            </a:r>
            <a:endParaRPr/>
          </a:p>
          <a:p>
            <a:pPr indent="0" lvl="0" marL="457200" rtl="0" algn="l">
              <a:spcBef>
                <a:spcPts val="0"/>
              </a:spcBef>
              <a:spcAft>
                <a:spcPts val="0"/>
              </a:spcAft>
              <a:buNone/>
            </a:pPr>
            <a:r>
              <a:rPr lang="no"/>
              <a:t>	if(array[i] &lt; 0):</a:t>
            </a:r>
            <a:endParaRPr/>
          </a:p>
          <a:p>
            <a:pPr indent="0" lvl="0" marL="457200" rtl="0" algn="l">
              <a:spcBef>
                <a:spcPts val="0"/>
              </a:spcBef>
              <a:spcAft>
                <a:spcPts val="0"/>
              </a:spcAft>
              <a:buNone/>
            </a:pPr>
            <a:r>
              <a:rPr lang="no"/>
              <a:t>		return False</a:t>
            </a:r>
            <a:endParaRPr/>
          </a:p>
          <a:p>
            <a:pPr indent="0" lvl="0" marL="457200" rtl="0" algn="l">
              <a:spcBef>
                <a:spcPts val="0"/>
              </a:spcBef>
              <a:spcAft>
                <a:spcPts val="0"/>
              </a:spcAft>
              <a:buNone/>
            </a:pPr>
            <a:r>
              <a:rPr lang="no"/>
              <a:t>return True</a:t>
            </a:r>
            <a:endParaRPr/>
          </a:p>
          <a:p>
            <a:pPr indent="0" lvl="0" marL="0" rtl="0" algn="l">
              <a:spcBef>
                <a:spcPts val="0"/>
              </a:spcBef>
              <a:spcAft>
                <a:spcPts val="0"/>
              </a:spcAft>
              <a:buNone/>
            </a:pPr>
            <a:r>
              <a:t/>
            </a:r>
            <a:endParaRPr/>
          </a:p>
          <a:p>
            <a:pPr indent="0" lvl="0" marL="0" rtl="0" algn="l">
              <a:spcBef>
                <a:spcPts val="0"/>
              </a:spcBef>
              <a:spcAft>
                <a:spcPts val="0"/>
              </a:spcAft>
              <a:buNone/>
            </a:pPr>
            <a:r>
              <a:rPr lang="no"/>
              <a:t>def only_positive(array):</a:t>
            </a:r>
            <a:endParaRPr/>
          </a:p>
          <a:p>
            <a:pPr indent="0" lvl="0" marL="0" rtl="0" algn="l">
              <a:spcBef>
                <a:spcPts val="0"/>
              </a:spcBef>
              <a:spcAft>
                <a:spcPts val="0"/>
              </a:spcAft>
              <a:buNone/>
            </a:pPr>
            <a:r>
              <a:rPr lang="no"/>
              <a:t>	return min(array) &lt; 0</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7" name="Shape 997"/>
        <p:cNvGrpSpPr/>
        <p:nvPr/>
      </p:nvGrpSpPr>
      <p:grpSpPr>
        <a:xfrm>
          <a:off x="0" y="0"/>
          <a:ext cx="0" cy="0"/>
          <a:chOff x="0" y="0"/>
          <a:chExt cx="0" cy="0"/>
        </a:xfrm>
      </p:grpSpPr>
      <p:sp>
        <p:nvSpPr>
          <p:cNvPr id="998" name="Google Shape;998;g493e5b03d6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493e5b03d6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3" name="Shape 1003"/>
        <p:cNvGrpSpPr/>
        <p:nvPr/>
      </p:nvGrpSpPr>
      <p:grpSpPr>
        <a:xfrm>
          <a:off x="0" y="0"/>
          <a:ext cx="0" cy="0"/>
          <a:chOff x="0" y="0"/>
          <a:chExt cx="0" cy="0"/>
        </a:xfrm>
      </p:grpSpPr>
      <p:sp>
        <p:nvSpPr>
          <p:cNvPr id="1004" name="Google Shape;1004;g493e5b03d6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493e5b03d6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LF: (en av mange måter)</a:t>
            </a:r>
            <a:endParaRPr/>
          </a:p>
          <a:p>
            <a:pPr indent="0" lvl="0" marL="0" rtl="0" algn="l">
              <a:spcBef>
                <a:spcPts val="0"/>
              </a:spcBef>
              <a:spcAft>
                <a:spcPts val="0"/>
              </a:spcAft>
              <a:buNone/>
            </a:pPr>
            <a:r>
              <a:t/>
            </a:r>
            <a:endParaRPr/>
          </a:p>
          <a:p>
            <a:pPr indent="0" lvl="0" marL="0" rtl="0" algn="l">
              <a:spcBef>
                <a:spcPts val="0"/>
              </a:spcBef>
              <a:spcAft>
                <a:spcPts val="0"/>
              </a:spcAft>
              <a:buNone/>
            </a:pPr>
            <a:r>
              <a:rPr i="1" lang="no">
                <a:solidFill>
                  <a:srgbClr val="66D9EF"/>
                </a:solidFill>
                <a:highlight>
                  <a:srgbClr val="212121"/>
                </a:highlight>
              </a:rPr>
              <a:t>def </a:t>
            </a:r>
            <a:r>
              <a:rPr lang="no">
                <a:solidFill>
                  <a:srgbClr val="A6E22E"/>
                </a:solidFill>
                <a:highlight>
                  <a:srgbClr val="212121"/>
                </a:highlight>
              </a:rPr>
              <a:t>isPrime</a:t>
            </a:r>
            <a:r>
              <a:rPr lang="no">
                <a:solidFill>
                  <a:srgbClr val="F8F8F2"/>
                </a:solidFill>
                <a:highlight>
                  <a:srgbClr val="212121"/>
                </a:highlight>
              </a:rPr>
              <a:t>(</a:t>
            </a:r>
            <a:r>
              <a:rPr i="1" lang="no">
                <a:solidFill>
                  <a:srgbClr val="FD971F"/>
                </a:solidFill>
                <a:highlight>
                  <a:srgbClr val="212121"/>
                </a:highlight>
              </a:rPr>
              <a:t>a</a:t>
            </a:r>
            <a:r>
              <a:rPr lang="no">
                <a:solidFill>
                  <a:srgbClr val="F8F8F2"/>
                </a:solidFill>
                <a:highlight>
                  <a:srgbClr val="212121"/>
                </a:highlight>
              </a:rPr>
              <a:t>)</a:t>
            </a:r>
            <a:r>
              <a:rPr lang="no">
                <a:solidFill>
                  <a:srgbClr val="F92672"/>
                </a:solidFill>
                <a:highlight>
                  <a:srgbClr val="212121"/>
                </a:highlight>
              </a:rPr>
              <a:t>:</a:t>
            </a:r>
            <a:endParaRPr>
              <a:solidFill>
                <a:srgbClr val="F92672"/>
              </a:solidFill>
              <a:highlight>
                <a:srgbClr val="212121"/>
              </a:highlight>
            </a:endParaRPr>
          </a:p>
          <a:p>
            <a:pPr indent="0" lvl="0" marL="0" rtl="0" algn="l">
              <a:spcBef>
                <a:spcPts val="0"/>
              </a:spcBef>
              <a:spcAft>
                <a:spcPts val="0"/>
              </a:spcAft>
              <a:buNone/>
            </a:pPr>
            <a:r>
              <a:rPr lang="no">
                <a:solidFill>
                  <a:srgbClr val="F92672"/>
                </a:solidFill>
                <a:highlight>
                  <a:srgbClr val="212121"/>
                </a:highlight>
              </a:rPr>
              <a:t>   </a:t>
            </a:r>
            <a:r>
              <a:rPr i="1" lang="no">
                <a:solidFill>
                  <a:srgbClr val="66D9EF"/>
                </a:solidFill>
                <a:highlight>
                  <a:srgbClr val="212121"/>
                </a:highlight>
              </a:rPr>
              <a:t>for </a:t>
            </a:r>
            <a:r>
              <a:rPr lang="no">
                <a:solidFill>
                  <a:srgbClr val="F8F8F2"/>
                </a:solidFill>
                <a:highlight>
                  <a:srgbClr val="212121"/>
                </a:highlight>
              </a:rPr>
              <a:t>b </a:t>
            </a:r>
            <a:r>
              <a:rPr i="1" lang="no">
                <a:solidFill>
                  <a:srgbClr val="66D9EF"/>
                </a:solidFill>
                <a:highlight>
                  <a:srgbClr val="212121"/>
                </a:highlight>
              </a:rPr>
              <a:t>in </a:t>
            </a:r>
            <a:r>
              <a:rPr lang="no">
                <a:solidFill>
                  <a:srgbClr val="66D9EF"/>
                </a:solidFill>
                <a:highlight>
                  <a:srgbClr val="212121"/>
                </a:highlight>
              </a:rPr>
              <a:t>range</a:t>
            </a:r>
            <a:r>
              <a:rPr lang="no">
                <a:solidFill>
                  <a:srgbClr val="F8F8F2"/>
                </a:solidFill>
                <a:highlight>
                  <a:srgbClr val="212121"/>
                </a:highlight>
              </a:rPr>
              <a:t>(</a:t>
            </a:r>
            <a:r>
              <a:rPr lang="no">
                <a:solidFill>
                  <a:srgbClr val="AE81FF"/>
                </a:solidFill>
                <a:highlight>
                  <a:srgbClr val="212121"/>
                </a:highlight>
              </a:rPr>
              <a:t>2</a:t>
            </a:r>
            <a:r>
              <a:rPr lang="no">
                <a:solidFill>
                  <a:srgbClr val="CC7832"/>
                </a:solidFill>
                <a:highlight>
                  <a:srgbClr val="212121"/>
                </a:highlight>
              </a:rPr>
              <a:t>,</a:t>
            </a:r>
            <a:r>
              <a:rPr i="1" lang="no">
                <a:solidFill>
                  <a:srgbClr val="FD971F"/>
                </a:solidFill>
                <a:highlight>
                  <a:srgbClr val="212121"/>
                </a:highlight>
              </a:rPr>
              <a:t>a</a:t>
            </a:r>
            <a:r>
              <a:rPr lang="no">
                <a:solidFill>
                  <a:srgbClr val="F8F8F2"/>
                </a:solidFill>
                <a:highlight>
                  <a:srgbClr val="212121"/>
                </a:highlight>
              </a:rPr>
              <a:t>)</a:t>
            </a:r>
            <a:r>
              <a:rPr lang="no">
                <a:solidFill>
                  <a:srgbClr val="F92672"/>
                </a:solidFill>
                <a:highlight>
                  <a:srgbClr val="212121"/>
                </a:highlight>
              </a:rPr>
              <a:t>:</a:t>
            </a:r>
            <a:endParaRPr>
              <a:solidFill>
                <a:srgbClr val="F92672"/>
              </a:solidFill>
              <a:highlight>
                <a:srgbClr val="212121"/>
              </a:highlight>
            </a:endParaRPr>
          </a:p>
          <a:p>
            <a:pPr indent="0" lvl="0" marL="0" rtl="0" algn="l">
              <a:spcBef>
                <a:spcPts val="0"/>
              </a:spcBef>
              <a:spcAft>
                <a:spcPts val="0"/>
              </a:spcAft>
              <a:buNone/>
            </a:pPr>
            <a:r>
              <a:rPr lang="no">
                <a:solidFill>
                  <a:srgbClr val="F92672"/>
                </a:solidFill>
                <a:highlight>
                  <a:srgbClr val="212121"/>
                </a:highlight>
              </a:rPr>
              <a:t>       </a:t>
            </a:r>
            <a:r>
              <a:rPr i="1" lang="no">
                <a:solidFill>
                  <a:srgbClr val="66D9EF"/>
                </a:solidFill>
                <a:highlight>
                  <a:srgbClr val="212121"/>
                </a:highlight>
              </a:rPr>
              <a:t>if </a:t>
            </a:r>
            <a:r>
              <a:rPr lang="no">
                <a:solidFill>
                  <a:srgbClr val="F8F8F2"/>
                </a:solidFill>
                <a:highlight>
                  <a:srgbClr val="212121"/>
                </a:highlight>
              </a:rPr>
              <a:t>(</a:t>
            </a:r>
            <a:r>
              <a:rPr i="1" lang="no">
                <a:solidFill>
                  <a:srgbClr val="FD971F"/>
                </a:solidFill>
                <a:highlight>
                  <a:srgbClr val="212121"/>
                </a:highlight>
              </a:rPr>
              <a:t>a</a:t>
            </a:r>
            <a:r>
              <a:rPr lang="no">
                <a:solidFill>
                  <a:srgbClr val="F92672"/>
                </a:solidFill>
                <a:highlight>
                  <a:srgbClr val="212121"/>
                </a:highlight>
              </a:rPr>
              <a:t>%</a:t>
            </a:r>
            <a:r>
              <a:rPr lang="no">
                <a:solidFill>
                  <a:srgbClr val="F8F8F2"/>
                </a:solidFill>
                <a:highlight>
                  <a:srgbClr val="212121"/>
                </a:highlight>
              </a:rPr>
              <a:t>b</a:t>
            </a:r>
            <a:r>
              <a:rPr lang="no">
                <a:solidFill>
                  <a:srgbClr val="F92672"/>
                </a:solidFill>
                <a:highlight>
                  <a:srgbClr val="212121"/>
                </a:highlight>
              </a:rPr>
              <a:t>==</a:t>
            </a:r>
            <a:r>
              <a:rPr lang="no">
                <a:solidFill>
                  <a:srgbClr val="AE81FF"/>
                </a:solidFill>
                <a:highlight>
                  <a:srgbClr val="212121"/>
                </a:highlight>
              </a:rPr>
              <a:t>0</a:t>
            </a:r>
            <a:r>
              <a:rPr lang="no">
                <a:solidFill>
                  <a:srgbClr val="F8F8F2"/>
                </a:solidFill>
                <a:highlight>
                  <a:srgbClr val="212121"/>
                </a:highlight>
              </a:rPr>
              <a:t>)</a:t>
            </a:r>
            <a:r>
              <a:rPr lang="no">
                <a:solidFill>
                  <a:srgbClr val="F92672"/>
                </a:solidFill>
                <a:highlight>
                  <a:srgbClr val="212121"/>
                </a:highlight>
              </a:rPr>
              <a:t>:</a:t>
            </a:r>
            <a:endParaRPr>
              <a:solidFill>
                <a:srgbClr val="F92672"/>
              </a:solidFill>
              <a:highlight>
                <a:srgbClr val="212121"/>
              </a:highlight>
            </a:endParaRPr>
          </a:p>
          <a:p>
            <a:pPr indent="0" lvl="0" marL="0" rtl="0" algn="l">
              <a:spcBef>
                <a:spcPts val="0"/>
              </a:spcBef>
              <a:spcAft>
                <a:spcPts val="0"/>
              </a:spcAft>
              <a:buNone/>
            </a:pPr>
            <a:r>
              <a:rPr lang="no">
                <a:solidFill>
                  <a:srgbClr val="F92672"/>
                </a:solidFill>
                <a:highlight>
                  <a:srgbClr val="212121"/>
                </a:highlight>
              </a:rPr>
              <a:t>           </a:t>
            </a:r>
            <a:r>
              <a:rPr i="1" lang="no">
                <a:solidFill>
                  <a:srgbClr val="66D9EF"/>
                </a:solidFill>
                <a:highlight>
                  <a:srgbClr val="212121"/>
                </a:highlight>
              </a:rPr>
              <a:t>return False</a:t>
            </a:r>
            <a:endParaRPr i="1">
              <a:solidFill>
                <a:srgbClr val="66D9EF"/>
              </a:solidFill>
              <a:highlight>
                <a:srgbClr val="212121"/>
              </a:highlight>
            </a:endParaRPr>
          </a:p>
          <a:p>
            <a:pPr indent="0" lvl="0" marL="0" rtl="0" algn="l">
              <a:spcBef>
                <a:spcPts val="0"/>
              </a:spcBef>
              <a:spcAft>
                <a:spcPts val="0"/>
              </a:spcAft>
              <a:buNone/>
            </a:pPr>
            <a:r>
              <a:rPr i="1" lang="no">
                <a:solidFill>
                  <a:srgbClr val="66D9EF"/>
                </a:solidFill>
                <a:highlight>
                  <a:srgbClr val="212121"/>
                </a:highlight>
              </a:rPr>
              <a:t>   return True</a:t>
            </a:r>
            <a:endParaRPr i="1">
              <a:solidFill>
                <a:srgbClr val="66D9EF"/>
              </a:solidFill>
              <a:highlight>
                <a:srgbClr val="212121"/>
              </a:highlight>
            </a:endParaRPr>
          </a:p>
          <a:p>
            <a:pPr indent="0" lvl="0" marL="0" rtl="0" algn="l">
              <a:spcBef>
                <a:spcPts val="0"/>
              </a:spcBef>
              <a:spcAft>
                <a:spcPts val="0"/>
              </a:spcAft>
              <a:buNone/>
            </a:pPr>
            <a:r>
              <a:t/>
            </a:r>
            <a:endParaRPr i="1">
              <a:solidFill>
                <a:srgbClr val="66D9EF"/>
              </a:solidFill>
              <a:highlight>
                <a:srgbClr val="212121"/>
              </a:highlight>
            </a:endParaRPr>
          </a:p>
          <a:p>
            <a:pPr indent="0" lvl="0" marL="0" rtl="0" algn="l">
              <a:spcBef>
                <a:spcPts val="0"/>
              </a:spcBef>
              <a:spcAft>
                <a:spcPts val="0"/>
              </a:spcAft>
              <a:buNone/>
            </a:pPr>
            <a:r>
              <a:rPr lang="no">
                <a:solidFill>
                  <a:srgbClr val="F8F8F2"/>
                </a:solidFill>
                <a:highlight>
                  <a:srgbClr val="212121"/>
                </a:highlight>
              </a:rPr>
              <a:t>tall </a:t>
            </a:r>
            <a:r>
              <a:rPr lang="no">
                <a:solidFill>
                  <a:srgbClr val="F92672"/>
                </a:solidFill>
                <a:highlight>
                  <a:srgbClr val="212121"/>
                </a:highlight>
              </a:rPr>
              <a:t>= </a:t>
            </a:r>
            <a:r>
              <a:rPr lang="no">
                <a:solidFill>
                  <a:srgbClr val="AE81FF"/>
                </a:solidFill>
                <a:highlight>
                  <a:srgbClr val="212121"/>
                </a:highlight>
              </a:rPr>
              <a:t>0</a:t>
            </a:r>
            <a:endParaRPr>
              <a:solidFill>
                <a:srgbClr val="AE81FF"/>
              </a:solidFill>
              <a:highlight>
                <a:srgbClr val="212121"/>
              </a:highlight>
            </a:endParaRPr>
          </a:p>
          <a:p>
            <a:pPr indent="0" lvl="0" marL="0" rtl="0" algn="l">
              <a:spcBef>
                <a:spcPts val="0"/>
              </a:spcBef>
              <a:spcAft>
                <a:spcPts val="0"/>
              </a:spcAft>
              <a:buNone/>
            </a:pPr>
            <a:r>
              <a:rPr i="1" lang="no">
                <a:solidFill>
                  <a:srgbClr val="66D9EF"/>
                </a:solidFill>
                <a:highlight>
                  <a:srgbClr val="212121"/>
                </a:highlight>
              </a:rPr>
              <a:t>for </a:t>
            </a:r>
            <a:r>
              <a:rPr lang="no">
                <a:solidFill>
                  <a:srgbClr val="F8F8F2"/>
                </a:solidFill>
                <a:highlight>
                  <a:srgbClr val="212121"/>
                </a:highlight>
              </a:rPr>
              <a:t>i </a:t>
            </a:r>
            <a:r>
              <a:rPr i="1" lang="no">
                <a:solidFill>
                  <a:srgbClr val="66D9EF"/>
                </a:solidFill>
                <a:highlight>
                  <a:srgbClr val="212121"/>
                </a:highlight>
              </a:rPr>
              <a:t>in </a:t>
            </a:r>
            <a:r>
              <a:rPr lang="no">
                <a:solidFill>
                  <a:srgbClr val="66D9EF"/>
                </a:solidFill>
                <a:highlight>
                  <a:srgbClr val="212121"/>
                </a:highlight>
              </a:rPr>
              <a:t>range</a:t>
            </a:r>
            <a:r>
              <a:rPr lang="no">
                <a:solidFill>
                  <a:srgbClr val="F8F8F2"/>
                </a:solidFill>
                <a:highlight>
                  <a:srgbClr val="212121"/>
                </a:highlight>
              </a:rPr>
              <a:t>(</a:t>
            </a:r>
            <a:r>
              <a:rPr lang="no">
                <a:solidFill>
                  <a:srgbClr val="AE81FF"/>
                </a:solidFill>
                <a:highlight>
                  <a:srgbClr val="212121"/>
                </a:highlight>
              </a:rPr>
              <a:t>12000</a:t>
            </a:r>
            <a:r>
              <a:rPr lang="no">
                <a:solidFill>
                  <a:srgbClr val="CC7832"/>
                </a:solidFill>
                <a:highlight>
                  <a:srgbClr val="212121"/>
                </a:highlight>
              </a:rPr>
              <a:t>, </a:t>
            </a:r>
            <a:r>
              <a:rPr lang="no">
                <a:solidFill>
                  <a:srgbClr val="AE81FF"/>
                </a:solidFill>
                <a:highlight>
                  <a:srgbClr val="212121"/>
                </a:highlight>
              </a:rPr>
              <a:t>12352</a:t>
            </a:r>
            <a:r>
              <a:rPr lang="no">
                <a:solidFill>
                  <a:srgbClr val="F8F8F2"/>
                </a:solidFill>
                <a:highlight>
                  <a:srgbClr val="212121"/>
                </a:highlight>
              </a:rPr>
              <a:t>)</a:t>
            </a:r>
            <a:r>
              <a:rPr lang="no">
                <a:solidFill>
                  <a:srgbClr val="F92672"/>
                </a:solidFill>
                <a:highlight>
                  <a:srgbClr val="212121"/>
                </a:highlight>
              </a:rPr>
              <a:t>:</a:t>
            </a:r>
            <a:endParaRPr>
              <a:solidFill>
                <a:srgbClr val="F92672"/>
              </a:solidFill>
              <a:highlight>
                <a:srgbClr val="212121"/>
              </a:highlight>
            </a:endParaRPr>
          </a:p>
          <a:p>
            <a:pPr indent="0" lvl="0" marL="0" rtl="0" algn="l">
              <a:spcBef>
                <a:spcPts val="0"/>
              </a:spcBef>
              <a:spcAft>
                <a:spcPts val="0"/>
              </a:spcAft>
              <a:buNone/>
            </a:pPr>
            <a:r>
              <a:rPr lang="no">
                <a:solidFill>
                  <a:srgbClr val="F92672"/>
                </a:solidFill>
                <a:highlight>
                  <a:srgbClr val="212121"/>
                </a:highlight>
              </a:rPr>
              <a:t>   </a:t>
            </a:r>
            <a:r>
              <a:rPr lang="no">
                <a:solidFill>
                  <a:srgbClr val="F8F8F2"/>
                </a:solidFill>
                <a:highlight>
                  <a:srgbClr val="212121"/>
                </a:highlight>
              </a:rPr>
              <a:t>tall </a:t>
            </a:r>
            <a:r>
              <a:rPr lang="no">
                <a:solidFill>
                  <a:srgbClr val="F92672"/>
                </a:solidFill>
                <a:highlight>
                  <a:srgbClr val="212121"/>
                </a:highlight>
              </a:rPr>
              <a:t>= </a:t>
            </a:r>
            <a:r>
              <a:rPr lang="no">
                <a:solidFill>
                  <a:srgbClr val="F8F8F2"/>
                </a:solidFill>
                <a:highlight>
                  <a:srgbClr val="212121"/>
                </a:highlight>
              </a:rPr>
              <a:t>i </a:t>
            </a:r>
            <a:r>
              <a:rPr i="1" lang="no">
                <a:solidFill>
                  <a:srgbClr val="66D9EF"/>
                </a:solidFill>
                <a:highlight>
                  <a:srgbClr val="212121"/>
                </a:highlight>
              </a:rPr>
              <a:t>if </a:t>
            </a:r>
            <a:r>
              <a:rPr lang="no">
                <a:solidFill>
                  <a:srgbClr val="66D9EF"/>
                </a:solidFill>
                <a:highlight>
                  <a:srgbClr val="212121"/>
                </a:highlight>
              </a:rPr>
              <a:t>isPrime</a:t>
            </a:r>
            <a:r>
              <a:rPr lang="no">
                <a:solidFill>
                  <a:srgbClr val="F8F8F2"/>
                </a:solidFill>
                <a:highlight>
                  <a:srgbClr val="212121"/>
                </a:highlight>
              </a:rPr>
              <a:t>(i) </a:t>
            </a:r>
            <a:r>
              <a:rPr i="1" lang="no">
                <a:solidFill>
                  <a:srgbClr val="66D9EF"/>
                </a:solidFill>
                <a:highlight>
                  <a:srgbClr val="212121"/>
                </a:highlight>
              </a:rPr>
              <a:t>else </a:t>
            </a:r>
            <a:r>
              <a:rPr lang="no">
                <a:solidFill>
                  <a:srgbClr val="F8F8F2"/>
                </a:solidFill>
                <a:highlight>
                  <a:srgbClr val="212121"/>
                </a:highlight>
              </a:rPr>
              <a:t>tall</a:t>
            </a:r>
            <a:endParaRPr>
              <a:solidFill>
                <a:srgbClr val="F8F8F2"/>
              </a:solidFill>
              <a:highlight>
                <a:srgbClr val="212121"/>
              </a:highlight>
            </a:endParaRPr>
          </a:p>
          <a:p>
            <a:pPr indent="0" lvl="0" marL="0" rtl="0" algn="l">
              <a:spcBef>
                <a:spcPts val="0"/>
              </a:spcBef>
              <a:spcAft>
                <a:spcPts val="0"/>
              </a:spcAft>
              <a:buNone/>
            </a:pPr>
            <a:r>
              <a:t/>
            </a:r>
            <a:endParaRPr>
              <a:solidFill>
                <a:srgbClr val="F8F8F2"/>
              </a:solidFill>
              <a:highlight>
                <a:srgbClr val="212121"/>
              </a:highlight>
            </a:endParaRPr>
          </a:p>
          <a:p>
            <a:pPr indent="0" lvl="0" marL="0" rtl="0" algn="l">
              <a:spcBef>
                <a:spcPts val="0"/>
              </a:spcBef>
              <a:spcAft>
                <a:spcPts val="0"/>
              </a:spcAft>
              <a:buNone/>
            </a:pPr>
            <a:r>
              <a:rPr lang="no">
                <a:solidFill>
                  <a:srgbClr val="66D9EF"/>
                </a:solidFill>
                <a:highlight>
                  <a:srgbClr val="212121"/>
                </a:highlight>
              </a:rPr>
              <a:t>print</a:t>
            </a:r>
            <a:r>
              <a:rPr lang="no">
                <a:solidFill>
                  <a:srgbClr val="F8F8F2"/>
                </a:solidFill>
                <a:highlight>
                  <a:srgbClr val="212121"/>
                </a:highlight>
              </a:rPr>
              <a:t>(tall)</a:t>
            </a:r>
            <a:endParaRPr>
              <a:solidFill>
                <a:srgbClr val="F8F8F2"/>
              </a:solidFill>
              <a:highlight>
                <a:srgbClr val="212121"/>
              </a:highlight>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9" name="Shape 1009"/>
        <p:cNvGrpSpPr/>
        <p:nvPr/>
      </p:nvGrpSpPr>
      <p:grpSpPr>
        <a:xfrm>
          <a:off x="0" y="0"/>
          <a:ext cx="0" cy="0"/>
          <a:chOff x="0" y="0"/>
          <a:chExt cx="0" cy="0"/>
        </a:xfrm>
      </p:grpSpPr>
      <p:sp>
        <p:nvSpPr>
          <p:cNvPr id="1010" name="Google Shape;1010;g494929a7c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494929a7c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48206c723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48206c72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6" name="Shape 1016"/>
        <p:cNvGrpSpPr/>
        <p:nvPr/>
      </p:nvGrpSpPr>
      <p:grpSpPr>
        <a:xfrm>
          <a:off x="0" y="0"/>
          <a:ext cx="0" cy="0"/>
          <a:chOff x="0" y="0"/>
          <a:chExt cx="0" cy="0"/>
        </a:xfrm>
      </p:grpSpPr>
      <p:sp>
        <p:nvSpPr>
          <p:cNvPr id="1017" name="Google Shape;1017;g4944849761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4944849761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2" name="Shape 1022"/>
        <p:cNvGrpSpPr/>
        <p:nvPr/>
      </p:nvGrpSpPr>
      <p:grpSpPr>
        <a:xfrm>
          <a:off x="0" y="0"/>
          <a:ext cx="0" cy="0"/>
          <a:chOff x="0" y="0"/>
          <a:chExt cx="0" cy="0"/>
        </a:xfrm>
      </p:grpSpPr>
      <p:sp>
        <p:nvSpPr>
          <p:cNvPr id="1023" name="Google Shape;1023;g481ecbf802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481ecbf802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8" name="Shape 1028"/>
        <p:cNvGrpSpPr/>
        <p:nvPr/>
      </p:nvGrpSpPr>
      <p:grpSpPr>
        <a:xfrm>
          <a:off x="0" y="0"/>
          <a:ext cx="0" cy="0"/>
          <a:chOff x="0" y="0"/>
          <a:chExt cx="0" cy="0"/>
        </a:xfrm>
      </p:grpSpPr>
      <p:sp>
        <p:nvSpPr>
          <p:cNvPr id="1029" name="Google Shape;1029;g481ecbf80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481ecbf80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5" name="Shape 1035"/>
        <p:cNvGrpSpPr/>
        <p:nvPr/>
      </p:nvGrpSpPr>
      <p:grpSpPr>
        <a:xfrm>
          <a:off x="0" y="0"/>
          <a:ext cx="0" cy="0"/>
          <a:chOff x="0" y="0"/>
          <a:chExt cx="0" cy="0"/>
        </a:xfrm>
      </p:grpSpPr>
      <p:sp>
        <p:nvSpPr>
          <p:cNvPr id="1036" name="Google Shape;1036;g46b3b7310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46b3b7310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2" name="Shape 1042"/>
        <p:cNvGrpSpPr/>
        <p:nvPr/>
      </p:nvGrpSpPr>
      <p:grpSpPr>
        <a:xfrm>
          <a:off x="0" y="0"/>
          <a:ext cx="0" cy="0"/>
          <a:chOff x="0" y="0"/>
          <a:chExt cx="0" cy="0"/>
        </a:xfrm>
      </p:grpSpPr>
      <p:sp>
        <p:nvSpPr>
          <p:cNvPr id="1043" name="Google Shape;1043;g4944849761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4944849761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8" name="Shape 1048"/>
        <p:cNvGrpSpPr/>
        <p:nvPr/>
      </p:nvGrpSpPr>
      <p:grpSpPr>
        <a:xfrm>
          <a:off x="0" y="0"/>
          <a:ext cx="0" cy="0"/>
          <a:chOff x="0" y="0"/>
          <a:chExt cx="0" cy="0"/>
        </a:xfrm>
      </p:grpSpPr>
      <p:sp>
        <p:nvSpPr>
          <p:cNvPr id="1049" name="Google Shape;1049;g46ac22c383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46ac22c383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443e2354b5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443e2354b5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Gjør oppgavesett her og der, mens du sitter og venter på bussen f.eks.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46a5a4f2e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46a5a4f2e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46a5a4f2e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46a5a4f2e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46a5a4f2e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46a5a4f2e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46a5a4f2e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46a5a4f2e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4941187d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4941187d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443e2354b5_1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443e2354b5_1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4941187d3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4941187d3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&lt;Tavle&gt;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46a5a4f2e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46a5a4f2e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493787b09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493787b09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46ac22c383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46ac22c383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4941187d3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4941187d3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493787b09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493787b09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493787b09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493787b09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443e2354b5_1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443e2354b5_1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47cc3785a0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47cc3785a0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481ecbf80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481ecbf80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443e2354b5_1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443e2354b5_1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Start spørreøkt -&gt; ingen kødd</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481ecbf80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481ecbf80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46ac22c383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46ac22c383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46ac22c383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46ac22c383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49434035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49434035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4941187d3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4941187d3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46ac22c383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46ac22c383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493787b090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493787b09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443e2354b5_1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443e2354b5_1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46b3b731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46b3b731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46ac22c383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46ac22c383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4944849761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4944849761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46ac22c383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46ac22c383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46ac22c383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46ac22c383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481ecbf8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481ecbf8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443e2354b5_1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443e2354b5_1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46ac22c38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46ac22c38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443e2354b5_1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443e2354b5_1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494484976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494484976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46ac22c383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46ac22c383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443e2354b5_1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443e2354b5_1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46ac22c38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46ac22c38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482a542633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482a542633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46ac22c38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46ac22c38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Funksjoner du kan bruke i løkken for å få bedre kontroll</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46ac22c383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46ac22c383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LF: 521 linjer</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g443e2354b5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443e2354b5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46ac22c38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46ac22c38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g443e2354b5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443e2354b5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g46ac22c383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46ac22c383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g443e2354b5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443e2354b5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g443e2354b5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443e2354b5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4828abb2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4828abb2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443e2354b5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443e2354b5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46b3b7310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46b3b7310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g443e2354b5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443e2354b5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g443e2354b5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443e2354b5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minDictionary = {} (Lager en tom dictionary)</a:t>
            </a:r>
            <a:endParaRPr/>
          </a:p>
          <a:p>
            <a:pPr indent="0" lvl="0" marL="0" rtl="0" algn="l">
              <a:spcBef>
                <a:spcPts val="0"/>
              </a:spcBef>
              <a:spcAft>
                <a:spcPts val="0"/>
              </a:spcAft>
              <a:buNone/>
            </a:pPr>
            <a:r>
              <a:rPr lang="no"/>
              <a:t>minDictionary["Magnus"] = "20.10.1996" (Legger til et felt som heter “Magnus” og som inneholder datoen “20.10.1996”</a:t>
            </a:r>
            <a:endParaRPr/>
          </a:p>
          <a:p>
            <a:pPr indent="0" lvl="0" marL="0" rtl="0" algn="l">
              <a:spcBef>
                <a:spcPts val="0"/>
              </a:spcBef>
              <a:spcAft>
                <a:spcPts val="0"/>
              </a:spcAft>
              <a:buNone/>
            </a:pPr>
            <a:r>
              <a:rPr lang="no"/>
              <a:t>print(minDictionary["Magnus"]) =&gt; "20.10.1996" (Skriver ut innholdet i feltet “Magnus”)</a:t>
            </a:r>
            <a:endParaRPr/>
          </a:p>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Google Shape;551;g493787b0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493787b0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Veldig vanlig format for å lagre ting til filer / databaser.</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g46ac22c38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46ac22c38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Merk: I mange programmeringsspråk er matrise en egen datatype. Datatypen matrise finnes ikke i utgangspunktet i Python, men vi bruker todimensjonale lister til samme formål.</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Google Shape;564;g4944849761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4944849761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g46ac22c38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46ac22c38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g46ac22c38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46ac22c38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LF: 1, 4, 7,   2, 5, 8,   3, 6, 9</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Google Shape;584;g46ce924cb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46ce924cb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Google Shape;590;g482a54263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482a54263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Når vi har lister etc. vil dette bety at vi endrer på det originale objektet.</a:t>
            </a:r>
            <a:endParaRPr/>
          </a:p>
          <a:p>
            <a:pPr indent="0" lvl="0" marL="0" rtl="0" algn="l">
              <a:spcBef>
                <a:spcPts val="0"/>
              </a:spcBef>
              <a:spcAft>
                <a:spcPts val="0"/>
              </a:spcAft>
              <a:buNone/>
            </a:pPr>
            <a:r>
              <a:t/>
            </a:r>
            <a:endParaRPr/>
          </a:p>
          <a:p>
            <a:pPr indent="0" lvl="0" marL="0" rtl="0" algn="l">
              <a:spcBef>
                <a:spcPts val="0"/>
              </a:spcBef>
              <a:spcAft>
                <a:spcPts val="0"/>
              </a:spcAft>
              <a:buNone/>
            </a:pPr>
            <a:r>
              <a:rPr lang="no"/>
              <a:t>Hvis vi bare har tall etc. så vil det fungere likevel.</a:t>
            </a:r>
            <a:endParaRPr/>
          </a:p>
          <a:p>
            <a:pPr indent="0" lvl="0" marL="0" rtl="0" algn="l">
              <a:spcBef>
                <a:spcPts val="0"/>
              </a:spcBef>
              <a:spcAft>
                <a:spcPts val="0"/>
              </a:spcAft>
              <a:buNone/>
            </a:pPr>
            <a:r>
              <a:t/>
            </a:r>
            <a:endParaRPr/>
          </a:p>
          <a:p>
            <a:pPr indent="0" lvl="0" marL="0" rtl="0" algn="l">
              <a:spcBef>
                <a:spcPts val="0"/>
              </a:spcBef>
              <a:spcAft>
                <a:spcPts val="0"/>
              </a:spcAft>
              <a:buNone/>
            </a:pPr>
            <a:r>
              <a:rPr lang="no"/>
              <a:t>Hvorfor: pga noe som heter deep/shallow copy, men det er ikke pensum</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Google Shape;599;g482a54263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482a54263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46b3b73108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46b3b73108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Google Shape;606;g46ac22c383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46ac22c383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2" name="Shape 612"/>
        <p:cNvGrpSpPr/>
        <p:nvPr/>
      </p:nvGrpSpPr>
      <p:grpSpPr>
        <a:xfrm>
          <a:off x="0" y="0"/>
          <a:ext cx="0" cy="0"/>
          <a:chOff x="0" y="0"/>
          <a:chExt cx="0" cy="0"/>
        </a:xfrm>
      </p:grpSpPr>
      <p:sp>
        <p:nvSpPr>
          <p:cNvPr id="613" name="Google Shape;613;g46ac22c383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46ac22c383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0" name="Shape 620"/>
        <p:cNvGrpSpPr/>
        <p:nvPr/>
      </p:nvGrpSpPr>
      <p:grpSpPr>
        <a:xfrm>
          <a:off x="0" y="0"/>
          <a:ext cx="0" cy="0"/>
          <a:chOff x="0" y="0"/>
          <a:chExt cx="0" cy="0"/>
        </a:xfrm>
      </p:grpSpPr>
      <p:sp>
        <p:nvSpPr>
          <p:cNvPr id="621" name="Google Shape;621;g47cc3785a0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47cc3785a0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 name="Shape 626"/>
        <p:cNvGrpSpPr/>
        <p:nvPr/>
      </p:nvGrpSpPr>
      <p:grpSpPr>
        <a:xfrm>
          <a:off x="0" y="0"/>
          <a:ext cx="0" cy="0"/>
          <a:chOff x="0" y="0"/>
          <a:chExt cx="0" cy="0"/>
        </a:xfrm>
      </p:grpSpPr>
      <p:sp>
        <p:nvSpPr>
          <p:cNvPr id="627" name="Google Shape;627;g46ac22c383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46ac22c383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3" name="Shape 633"/>
        <p:cNvGrpSpPr/>
        <p:nvPr/>
      </p:nvGrpSpPr>
      <p:grpSpPr>
        <a:xfrm>
          <a:off x="0" y="0"/>
          <a:ext cx="0" cy="0"/>
          <a:chOff x="0" y="0"/>
          <a:chExt cx="0" cy="0"/>
        </a:xfrm>
      </p:grpSpPr>
      <p:sp>
        <p:nvSpPr>
          <p:cNvPr id="634" name="Google Shape;634;g47cc3785a0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47cc3785a0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9" name="Shape 639"/>
        <p:cNvGrpSpPr/>
        <p:nvPr/>
      </p:nvGrpSpPr>
      <p:grpSpPr>
        <a:xfrm>
          <a:off x="0" y="0"/>
          <a:ext cx="0" cy="0"/>
          <a:chOff x="0" y="0"/>
          <a:chExt cx="0" cy="0"/>
        </a:xfrm>
      </p:grpSpPr>
      <p:sp>
        <p:nvSpPr>
          <p:cNvPr id="640" name="Google Shape;640;g46ac22c383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46ac22c383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5" name="Shape 645"/>
        <p:cNvGrpSpPr/>
        <p:nvPr/>
      </p:nvGrpSpPr>
      <p:grpSpPr>
        <a:xfrm>
          <a:off x="0" y="0"/>
          <a:ext cx="0" cy="0"/>
          <a:chOff x="0" y="0"/>
          <a:chExt cx="0" cy="0"/>
        </a:xfrm>
      </p:grpSpPr>
      <p:sp>
        <p:nvSpPr>
          <p:cNvPr id="646" name="Google Shape;646;g47cc3785a0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47cc3785a0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g443e2354b5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443e2354b5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g443e2354b5_1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443e2354b5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4" name="Shape 664"/>
        <p:cNvGrpSpPr/>
        <p:nvPr/>
      </p:nvGrpSpPr>
      <p:grpSpPr>
        <a:xfrm>
          <a:off x="0" y="0"/>
          <a:ext cx="0" cy="0"/>
          <a:chOff x="0" y="0"/>
          <a:chExt cx="0" cy="0"/>
        </a:xfrm>
      </p:grpSpPr>
      <p:sp>
        <p:nvSpPr>
          <p:cNvPr id="665" name="Google Shape;665;g443e2354b5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443e2354b5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443e2354b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443e2354b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Stackoverflow kan svare på </a:t>
            </a:r>
            <a:r>
              <a:rPr i="1" lang="no"/>
              <a:t>nesten</a:t>
            </a:r>
            <a:r>
              <a:rPr lang="no"/>
              <a:t> alt du lurer på i Python, selv kjempespesifikke ting.</a:t>
            </a:r>
            <a:endParaRPr/>
          </a:p>
          <a:p>
            <a:pPr indent="0" lvl="0" marL="0" rtl="0" algn="l">
              <a:spcBef>
                <a:spcPts val="0"/>
              </a:spcBef>
              <a:spcAft>
                <a:spcPts val="0"/>
              </a:spcAft>
              <a:buNone/>
            </a:pPr>
            <a:r>
              <a:rPr lang="no"/>
              <a:t>Bruk wildcards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4" name="Shape 674"/>
        <p:cNvGrpSpPr/>
        <p:nvPr/>
      </p:nvGrpSpPr>
      <p:grpSpPr>
        <a:xfrm>
          <a:off x="0" y="0"/>
          <a:ext cx="0" cy="0"/>
          <a:chOff x="0" y="0"/>
          <a:chExt cx="0" cy="0"/>
        </a:xfrm>
      </p:grpSpPr>
      <p:sp>
        <p:nvSpPr>
          <p:cNvPr id="675" name="Google Shape;675;g443e2354b5_1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443e2354b5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0" name="Shape 680"/>
        <p:cNvGrpSpPr/>
        <p:nvPr/>
      </p:nvGrpSpPr>
      <p:grpSpPr>
        <a:xfrm>
          <a:off x="0" y="0"/>
          <a:ext cx="0" cy="0"/>
          <a:chOff x="0" y="0"/>
          <a:chExt cx="0" cy="0"/>
        </a:xfrm>
      </p:grpSpPr>
      <p:sp>
        <p:nvSpPr>
          <p:cNvPr id="681" name="Google Shape;681;g443e2354b5_1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443e2354b5_1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6" name="Shape 686"/>
        <p:cNvGrpSpPr/>
        <p:nvPr/>
      </p:nvGrpSpPr>
      <p:grpSpPr>
        <a:xfrm>
          <a:off x="0" y="0"/>
          <a:ext cx="0" cy="0"/>
          <a:chOff x="0" y="0"/>
          <a:chExt cx="0" cy="0"/>
        </a:xfrm>
      </p:grpSpPr>
      <p:sp>
        <p:nvSpPr>
          <p:cNvPr id="687" name="Google Shape;687;g482a542633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482a542633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Ikke viktig å vite forskjellen på pseudo og true random</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2" name="Shape 692"/>
        <p:cNvGrpSpPr/>
        <p:nvPr/>
      </p:nvGrpSpPr>
      <p:grpSpPr>
        <a:xfrm>
          <a:off x="0" y="0"/>
          <a:ext cx="0" cy="0"/>
          <a:chOff x="0" y="0"/>
          <a:chExt cx="0" cy="0"/>
        </a:xfrm>
      </p:grpSpPr>
      <p:sp>
        <p:nvSpPr>
          <p:cNvPr id="693" name="Google Shape;693;g482a54263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482a54263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8" name="Shape 698"/>
        <p:cNvGrpSpPr/>
        <p:nvPr/>
      </p:nvGrpSpPr>
      <p:grpSpPr>
        <a:xfrm>
          <a:off x="0" y="0"/>
          <a:ext cx="0" cy="0"/>
          <a:chOff x="0" y="0"/>
          <a:chExt cx="0" cy="0"/>
        </a:xfrm>
      </p:grpSpPr>
      <p:sp>
        <p:nvSpPr>
          <p:cNvPr id="699" name="Google Shape;699;g443e2354b5_1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443e2354b5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4" name="Shape 704"/>
        <p:cNvGrpSpPr/>
        <p:nvPr/>
      </p:nvGrpSpPr>
      <p:grpSpPr>
        <a:xfrm>
          <a:off x="0" y="0"/>
          <a:ext cx="0" cy="0"/>
          <a:chOff x="0" y="0"/>
          <a:chExt cx="0" cy="0"/>
        </a:xfrm>
      </p:grpSpPr>
      <p:sp>
        <p:nvSpPr>
          <p:cNvPr id="705" name="Google Shape;705;g443e2354b5_1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443e2354b5_1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0" name="Shape 710"/>
        <p:cNvGrpSpPr/>
        <p:nvPr/>
      </p:nvGrpSpPr>
      <p:grpSpPr>
        <a:xfrm>
          <a:off x="0" y="0"/>
          <a:ext cx="0" cy="0"/>
          <a:chOff x="0" y="0"/>
          <a:chExt cx="0" cy="0"/>
        </a:xfrm>
      </p:grpSpPr>
      <p:sp>
        <p:nvSpPr>
          <p:cNvPr id="711" name="Google Shape;711;g443e2354b5_1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443e2354b5_1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Google Shape;717;g443e2354b5_1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443e2354b5_1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Forklaring:</a:t>
            </a:r>
            <a:endParaRPr/>
          </a:p>
          <a:p>
            <a:pPr indent="0" lvl="0" marL="0" rtl="0" algn="l">
              <a:spcBef>
                <a:spcPts val="0"/>
              </a:spcBef>
              <a:spcAft>
                <a:spcPts val="0"/>
              </a:spcAft>
              <a:buNone/>
            </a:pPr>
            <a:r>
              <a:t/>
            </a:r>
            <a:endParaRPr/>
          </a:p>
          <a:p>
            <a:pPr indent="0" lvl="0" marL="0" rtl="0" algn="l">
              <a:spcBef>
                <a:spcPts val="0"/>
              </a:spcBef>
              <a:spcAft>
                <a:spcPts val="0"/>
              </a:spcAft>
              <a:buNone/>
            </a:pPr>
            <a:r>
              <a:rPr lang="no"/>
              <a:t>Skriver til fil med ‘w’, slik at alt i filen slettes og vi skriver til en tom fil.</a:t>
            </a:r>
            <a:endParaRPr/>
          </a:p>
          <a:p>
            <a:pPr indent="0" lvl="0" marL="0" rtl="0" algn="l">
              <a:spcBef>
                <a:spcPts val="0"/>
              </a:spcBef>
              <a:spcAft>
                <a:spcPts val="0"/>
              </a:spcAft>
              <a:buNone/>
            </a:pPr>
            <a:r>
              <a:rPr lang="no"/>
              <a:t>Leser fra fil med ‘r’ og lagrer hver enkelt linje som et element i listen data.</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6" name="Shape 726"/>
        <p:cNvGrpSpPr/>
        <p:nvPr/>
      </p:nvGrpSpPr>
      <p:grpSpPr>
        <a:xfrm>
          <a:off x="0" y="0"/>
          <a:ext cx="0" cy="0"/>
          <a:chOff x="0" y="0"/>
          <a:chExt cx="0" cy="0"/>
        </a:xfrm>
      </p:grpSpPr>
      <p:sp>
        <p:nvSpPr>
          <p:cNvPr id="727" name="Google Shape;727;g46ac22c383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46ac22c383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3" name="Shape 733"/>
        <p:cNvGrpSpPr/>
        <p:nvPr/>
      </p:nvGrpSpPr>
      <p:grpSpPr>
        <a:xfrm>
          <a:off x="0" y="0"/>
          <a:ext cx="0" cy="0"/>
          <a:chOff x="0" y="0"/>
          <a:chExt cx="0" cy="0"/>
        </a:xfrm>
      </p:grpSpPr>
      <p:sp>
        <p:nvSpPr>
          <p:cNvPr id="734" name="Google Shape;734;g46ac22c383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46ac22c383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443e2354b5_1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443e2354b5_1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0" name="Shape 740"/>
        <p:cNvGrpSpPr/>
        <p:nvPr/>
      </p:nvGrpSpPr>
      <p:grpSpPr>
        <a:xfrm>
          <a:off x="0" y="0"/>
          <a:ext cx="0" cy="0"/>
          <a:chOff x="0" y="0"/>
          <a:chExt cx="0" cy="0"/>
        </a:xfrm>
      </p:grpSpPr>
      <p:sp>
        <p:nvSpPr>
          <p:cNvPr id="741" name="Google Shape;741;g46ac22c383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46ac22c383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6" name="Shape 746"/>
        <p:cNvGrpSpPr/>
        <p:nvPr/>
      </p:nvGrpSpPr>
      <p:grpSpPr>
        <a:xfrm>
          <a:off x="0" y="0"/>
          <a:ext cx="0" cy="0"/>
          <a:chOff x="0" y="0"/>
          <a:chExt cx="0" cy="0"/>
        </a:xfrm>
      </p:grpSpPr>
      <p:sp>
        <p:nvSpPr>
          <p:cNvPr id="747" name="Google Shape;747;g46ac22c383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46ac22c383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2" name="Shape 752"/>
        <p:cNvGrpSpPr/>
        <p:nvPr/>
      </p:nvGrpSpPr>
      <p:grpSpPr>
        <a:xfrm>
          <a:off x="0" y="0"/>
          <a:ext cx="0" cy="0"/>
          <a:chOff x="0" y="0"/>
          <a:chExt cx="0" cy="0"/>
        </a:xfrm>
      </p:grpSpPr>
      <p:sp>
        <p:nvSpPr>
          <p:cNvPr id="753" name="Google Shape;753;g46ac22c383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46ac22c383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E</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8" name="Shape 758"/>
        <p:cNvGrpSpPr/>
        <p:nvPr/>
      </p:nvGrpSpPr>
      <p:grpSpPr>
        <a:xfrm>
          <a:off x="0" y="0"/>
          <a:ext cx="0" cy="0"/>
          <a:chOff x="0" y="0"/>
          <a:chExt cx="0" cy="0"/>
        </a:xfrm>
      </p:grpSpPr>
      <p:sp>
        <p:nvSpPr>
          <p:cNvPr id="759" name="Google Shape;759;g46ac22c383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46ac22c383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5" name="Shape 765"/>
        <p:cNvGrpSpPr/>
        <p:nvPr/>
      </p:nvGrpSpPr>
      <p:grpSpPr>
        <a:xfrm>
          <a:off x="0" y="0"/>
          <a:ext cx="0" cy="0"/>
          <a:chOff x="0" y="0"/>
          <a:chExt cx="0" cy="0"/>
        </a:xfrm>
      </p:grpSpPr>
      <p:sp>
        <p:nvSpPr>
          <p:cNvPr id="766" name="Google Shape;766;g49434035f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49434035f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2" name="Shape 772"/>
        <p:cNvGrpSpPr/>
        <p:nvPr/>
      </p:nvGrpSpPr>
      <p:grpSpPr>
        <a:xfrm>
          <a:off x="0" y="0"/>
          <a:ext cx="0" cy="0"/>
          <a:chOff x="0" y="0"/>
          <a:chExt cx="0" cy="0"/>
        </a:xfrm>
      </p:grpSpPr>
      <p:sp>
        <p:nvSpPr>
          <p:cNvPr id="773" name="Google Shape;773;g443e2354b5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443e2354b5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8" name="Shape 778"/>
        <p:cNvGrpSpPr/>
        <p:nvPr/>
      </p:nvGrpSpPr>
      <p:grpSpPr>
        <a:xfrm>
          <a:off x="0" y="0"/>
          <a:ext cx="0" cy="0"/>
          <a:chOff x="0" y="0"/>
          <a:chExt cx="0" cy="0"/>
        </a:xfrm>
      </p:grpSpPr>
      <p:sp>
        <p:nvSpPr>
          <p:cNvPr id="779" name="Google Shape;779;g46b3b7310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46b3b7310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5" name="Shape 785"/>
        <p:cNvGrpSpPr/>
        <p:nvPr/>
      </p:nvGrpSpPr>
      <p:grpSpPr>
        <a:xfrm>
          <a:off x="0" y="0"/>
          <a:ext cx="0" cy="0"/>
          <a:chOff x="0" y="0"/>
          <a:chExt cx="0" cy="0"/>
        </a:xfrm>
      </p:grpSpPr>
      <p:sp>
        <p:nvSpPr>
          <p:cNvPr id="786" name="Google Shape;786;g443e2354b5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443e2354b5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3" name="Shape 793"/>
        <p:cNvGrpSpPr/>
        <p:nvPr/>
      </p:nvGrpSpPr>
      <p:grpSpPr>
        <a:xfrm>
          <a:off x="0" y="0"/>
          <a:ext cx="0" cy="0"/>
          <a:chOff x="0" y="0"/>
          <a:chExt cx="0" cy="0"/>
        </a:xfrm>
      </p:grpSpPr>
      <p:sp>
        <p:nvSpPr>
          <p:cNvPr id="794" name="Google Shape;794;g493e5b03d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493e5b03d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0" name="Shape 800"/>
        <p:cNvGrpSpPr/>
        <p:nvPr/>
      </p:nvGrpSpPr>
      <p:grpSpPr>
        <a:xfrm>
          <a:off x="0" y="0"/>
          <a:ext cx="0" cy="0"/>
          <a:chOff x="0" y="0"/>
          <a:chExt cx="0" cy="0"/>
        </a:xfrm>
      </p:grpSpPr>
      <p:sp>
        <p:nvSpPr>
          <p:cNvPr id="801" name="Google Shape;801;g443e2354b5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443e2354b5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n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3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5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hyperlink" Target="http://www.youtube.com/watch?v=lyZQPjUT5B4" TargetMode="External"/><Relationship Id="rId4" Type="http://schemas.openxmlformats.org/officeDocument/2006/relationships/image" Target="../media/image44.jp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hyperlink" Target="http://www.youtube.com/watch?v=ROalU379l3U" TargetMode="External"/><Relationship Id="rId4" Type="http://schemas.openxmlformats.org/officeDocument/2006/relationships/image" Target="../media/image45.jp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hyperlink" Target="http://www.youtube.com/watch?v=iP897Z5Nerk" TargetMode="External"/><Relationship Id="rId4" Type="http://schemas.openxmlformats.org/officeDocument/2006/relationships/image" Target="../media/image4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4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hyperlink" Target="http://www.youtube.com/watch?v=hyElOnfTEbM" TargetMode="External"/><Relationship Id="rId4" Type="http://schemas.openxmlformats.org/officeDocument/2006/relationships/image" Target="../media/image4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47.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46.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49.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kramster.it/" TargetMode="External"/><Relationship Id="rId4" Type="http://schemas.openxmlformats.org/officeDocument/2006/relationships/hyperlink" Target="https://www.intoit.io/" TargetMode="External"/><Relationship Id="rId9" Type="http://schemas.openxmlformats.org/officeDocument/2006/relationships/image" Target="../media/image13.png"/><Relationship Id="rId5" Type="http://schemas.openxmlformats.org/officeDocument/2006/relationships/hyperlink" Target="https://quizlet.com/subject/itgk/" TargetMode="External"/><Relationship Id="rId6" Type="http://schemas.openxmlformats.org/officeDocument/2006/relationships/image" Target="../media/image16.png"/><Relationship Id="rId7" Type="http://schemas.openxmlformats.org/officeDocument/2006/relationships/image" Target="../media/image14.png"/><Relationship Id="rId8"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www.youtube.com/watch?v=PZRI1IfStY0" TargetMode="External"/><Relationship Id="rId4" Type="http://schemas.openxmlformats.org/officeDocument/2006/relationships/hyperlink" Target="https://www.youtube.com/watch?v=MijmeoH9LT4" TargetMode="External"/><Relationship Id="rId5" Type="http://schemas.openxmlformats.org/officeDocument/2006/relationships/hyperlink" Target="https://www.youtube.com/watch?v=Mv9NEXX1VHc"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www.youtube.com/watch?v=gn4nRCC9TwQ" TargetMode="External"/><Relationship Id="rId4" Type="http://schemas.openxmlformats.org/officeDocument/2006/relationships/image" Target="../media/image20.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hyperlink" Target="http://www.youtube.com/watch?v=1h5147KLikU" TargetMode="External"/><Relationship Id="rId4" Type="http://schemas.openxmlformats.org/officeDocument/2006/relationships/image" Target="../media/image26.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1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2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2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2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3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3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34.png"/><Relationship Id="rId4" Type="http://schemas.openxmlformats.org/officeDocument/2006/relationships/image" Target="../media/image3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5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3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4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3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3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433775"/>
            <a:ext cx="5017500" cy="1785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no" sz="3000"/>
              <a:t>Eksamensforelesning  </a:t>
            </a:r>
            <a:endParaRPr sz="3000"/>
          </a:p>
          <a:p>
            <a:pPr indent="457200" lvl="0" marL="0" rtl="0" algn="l">
              <a:lnSpc>
                <a:spcPct val="115000"/>
              </a:lnSpc>
              <a:spcBef>
                <a:spcPts val="0"/>
              </a:spcBef>
              <a:spcAft>
                <a:spcPts val="0"/>
              </a:spcAft>
              <a:buNone/>
            </a:pPr>
            <a:r>
              <a:rPr lang="no" sz="3000"/>
              <a:t>TDT4110 IT Grunnkurs</a:t>
            </a:r>
            <a:endParaRPr sz="3000"/>
          </a:p>
          <a:p>
            <a:pPr indent="457200" lvl="0" marL="457200" rtl="0" algn="l">
              <a:spcBef>
                <a:spcPts val="0"/>
              </a:spcBef>
              <a:spcAft>
                <a:spcPts val="0"/>
              </a:spcAft>
              <a:buNone/>
            </a:pPr>
            <a:r>
              <a:t/>
            </a:r>
            <a:endParaRPr sz="1800">
              <a:latin typeface="Lato"/>
              <a:ea typeface="Lato"/>
              <a:cs typeface="Lato"/>
              <a:sym typeface="Lato"/>
            </a:endParaRPr>
          </a:p>
          <a:p>
            <a:pPr indent="457200" lvl="0" marL="0" rtl="0" algn="l">
              <a:spcBef>
                <a:spcPts val="0"/>
              </a:spcBef>
              <a:spcAft>
                <a:spcPts val="0"/>
              </a:spcAft>
              <a:buNone/>
            </a:pPr>
            <a:r>
              <a:rPr lang="no" sz="1800">
                <a:latin typeface="Lato"/>
                <a:ea typeface="Lato"/>
                <a:cs typeface="Lato"/>
                <a:sym typeface="Lato"/>
              </a:rPr>
              <a:t>25</a:t>
            </a:r>
            <a:r>
              <a:rPr lang="no" sz="1800">
                <a:latin typeface="Lato"/>
                <a:ea typeface="Lato"/>
                <a:cs typeface="Lato"/>
                <a:sym typeface="Lato"/>
              </a:rPr>
              <a:t>.11.2018</a:t>
            </a:r>
            <a:endParaRPr sz="1800"/>
          </a:p>
        </p:txBody>
      </p:sp>
      <p:sp>
        <p:nvSpPr>
          <p:cNvPr id="135" name="Google Shape;135;p13"/>
          <p:cNvSpPr txBox="1"/>
          <p:nvPr>
            <p:ph idx="1" type="subTitle"/>
          </p:nvPr>
        </p:nvSpPr>
        <p:spPr>
          <a:xfrm>
            <a:off x="7119600" y="3985075"/>
            <a:ext cx="2024400" cy="652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no"/>
              <a:t>Magnus Schjølberg</a:t>
            </a:r>
            <a:endParaRPr/>
          </a:p>
          <a:p>
            <a:pPr indent="0" lvl="0" marL="457200" rtl="0" algn="l">
              <a:lnSpc>
                <a:spcPct val="115000"/>
              </a:lnSpc>
              <a:spcBef>
                <a:spcPts val="0"/>
              </a:spcBef>
              <a:spcAft>
                <a:spcPts val="0"/>
              </a:spcAft>
              <a:buNone/>
            </a:pPr>
            <a:r>
              <a:rPr lang="no"/>
              <a:t>       Undass, ITG</a:t>
            </a:r>
            <a:r>
              <a:rPr lang="no"/>
              <a:t>K</a:t>
            </a:r>
            <a:endParaRPr/>
          </a:p>
        </p:txBody>
      </p:sp>
      <p:pic>
        <p:nvPicPr>
          <p:cNvPr id="136" name="Google Shape;136;p13"/>
          <p:cNvPicPr preferRelativeResize="0"/>
          <p:nvPr/>
        </p:nvPicPr>
        <p:blipFill>
          <a:blip r:embed="rId3">
            <a:alphaModFix/>
          </a:blip>
          <a:stretch>
            <a:fillRect/>
          </a:stretch>
        </p:blipFill>
        <p:spPr>
          <a:xfrm>
            <a:off x="7119600" y="4637400"/>
            <a:ext cx="2024400" cy="506100"/>
          </a:xfrm>
          <a:prstGeom prst="rect">
            <a:avLst/>
          </a:prstGeom>
          <a:noFill/>
          <a:ln>
            <a:noFill/>
          </a:ln>
        </p:spPr>
      </p:pic>
      <p:pic>
        <p:nvPicPr>
          <p:cNvPr id="137" name="Google Shape;137;p13"/>
          <p:cNvPicPr preferRelativeResize="0"/>
          <p:nvPr/>
        </p:nvPicPr>
        <p:blipFill>
          <a:blip r:embed="rId4">
            <a:alphaModFix/>
          </a:blip>
          <a:stretch>
            <a:fillRect/>
          </a:stretch>
        </p:blipFill>
        <p:spPr>
          <a:xfrm>
            <a:off x="189150" y="4033725"/>
            <a:ext cx="945825" cy="9458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Appendiks</a:t>
            </a:r>
            <a:endParaRPr/>
          </a:p>
        </p:txBody>
      </p:sp>
      <p:sp>
        <p:nvSpPr>
          <p:cNvPr id="208" name="Google Shape;208;p2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no" sz="1800"/>
              <a:t>Husk at du får en appendiks med dokumentasjon av fleste funksjoner du trenger på eksamen. Ikke bruk mye tid på å pugge spesifikke funksjonsnavn, fokuser på forståelsen!</a:t>
            </a:r>
            <a:endParaRPr sz="1800"/>
          </a:p>
          <a:p>
            <a:pPr indent="-342900" lvl="0" marL="457200" rtl="0" algn="l">
              <a:lnSpc>
                <a:spcPct val="150000"/>
              </a:lnSpc>
              <a:spcBef>
                <a:spcPts val="0"/>
              </a:spcBef>
              <a:spcAft>
                <a:spcPts val="0"/>
              </a:spcAft>
              <a:buSzPts val="1800"/>
              <a:buChar char="●"/>
            </a:pPr>
            <a:r>
              <a:rPr lang="no" sz="1800"/>
              <a:t>Hvis du står fast på en oppgave, sjekk om noen av funksjonene i appendiks kan være til hjelp!</a:t>
            </a:r>
            <a:endParaRPr sz="1800"/>
          </a:p>
          <a:p>
            <a:pPr indent="0" lvl="0" marL="0" rtl="0" algn="l">
              <a:spcBef>
                <a:spcPts val="1600"/>
              </a:spcBef>
              <a:spcAft>
                <a:spcPts val="1600"/>
              </a:spcAft>
              <a:buNone/>
            </a:pPr>
            <a:r>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9" name="Shape 809"/>
        <p:cNvGrpSpPr/>
        <p:nvPr/>
      </p:nvGrpSpPr>
      <p:grpSpPr>
        <a:xfrm>
          <a:off x="0" y="0"/>
          <a:ext cx="0" cy="0"/>
          <a:chOff x="0" y="0"/>
          <a:chExt cx="0" cy="0"/>
        </a:xfrm>
      </p:grpSpPr>
      <p:sp>
        <p:nvSpPr>
          <p:cNvPr id="810" name="Google Shape;810;p11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Rekursjon </a:t>
            </a:r>
            <a:r>
              <a:rPr lang="no"/>
              <a:t>vs. iterasjon</a:t>
            </a:r>
            <a:endParaRPr/>
          </a:p>
        </p:txBody>
      </p:sp>
      <p:sp>
        <p:nvSpPr>
          <p:cNvPr id="811" name="Google Shape;811;p112"/>
          <p:cNvSpPr txBox="1"/>
          <p:nvPr>
            <p:ph idx="1" type="body"/>
          </p:nvPr>
        </p:nvSpPr>
        <p:spPr>
          <a:xfrm>
            <a:off x="1297500" y="1396400"/>
            <a:ext cx="7038900" cy="34119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no" sz="1800"/>
              <a:t>ALL rekursiv kode kan også skrives “iterativt”</a:t>
            </a:r>
            <a:endParaRPr sz="1800"/>
          </a:p>
          <a:p>
            <a:pPr indent="-342900" lvl="1" marL="914400" rtl="0" algn="l">
              <a:lnSpc>
                <a:spcPct val="150000"/>
              </a:lnSpc>
              <a:spcBef>
                <a:spcPts val="0"/>
              </a:spcBef>
              <a:spcAft>
                <a:spcPts val="0"/>
              </a:spcAft>
              <a:buSzPts val="1800"/>
              <a:buChar char="○"/>
            </a:pPr>
            <a:r>
              <a:rPr lang="no" sz="1800"/>
              <a:t>iteratisjon: bruker FOR, WHILE-løkker</a:t>
            </a:r>
            <a:endParaRPr sz="1800"/>
          </a:p>
          <a:p>
            <a:pPr indent="-342900" lvl="0" marL="457200" marR="0" rtl="0" algn="l">
              <a:lnSpc>
                <a:spcPct val="150000"/>
              </a:lnSpc>
              <a:spcBef>
                <a:spcPts val="0"/>
              </a:spcBef>
              <a:spcAft>
                <a:spcPts val="0"/>
              </a:spcAft>
              <a:buClr>
                <a:schemeClr val="lt1"/>
              </a:buClr>
              <a:buSzPts val="1800"/>
              <a:buFont typeface="Lato"/>
              <a:buChar char="●"/>
            </a:pPr>
            <a:r>
              <a:rPr lang="no" sz="1800"/>
              <a:t>Med mindre oppgaven </a:t>
            </a:r>
            <a:r>
              <a:rPr b="1" i="1" lang="no" sz="1800"/>
              <a:t>spesifikt</a:t>
            </a:r>
            <a:r>
              <a:rPr lang="no" sz="1800"/>
              <a:t> spør om det er det like greit å bare bruke løkker i stedet</a:t>
            </a:r>
            <a:endParaRPr sz="1800"/>
          </a:p>
          <a:p>
            <a:pPr indent="-342900" lvl="1" marL="914400" marR="0" rtl="0" algn="l">
              <a:lnSpc>
                <a:spcPct val="150000"/>
              </a:lnSpc>
              <a:spcBef>
                <a:spcPts val="0"/>
              </a:spcBef>
              <a:spcAft>
                <a:spcPts val="0"/>
              </a:spcAft>
              <a:buSzPts val="1800"/>
              <a:buChar char="○"/>
            </a:pPr>
            <a:r>
              <a:rPr lang="no" sz="1800"/>
              <a:t>Ofte er det mye vanskeligere å tenke ut rekursive løsninger kontra iterative.</a:t>
            </a:r>
            <a:endParaRPr sz="1800"/>
          </a:p>
          <a:p>
            <a:pPr indent="-342900" lvl="1" marL="914400" marR="0" rtl="0" algn="l">
              <a:lnSpc>
                <a:spcPct val="150000"/>
              </a:lnSpc>
              <a:spcBef>
                <a:spcPts val="0"/>
              </a:spcBef>
              <a:spcAft>
                <a:spcPts val="0"/>
              </a:spcAft>
              <a:buSzPts val="1800"/>
              <a:buChar char="○"/>
            </a:pPr>
            <a:r>
              <a:rPr lang="no" sz="1800"/>
              <a:t>Lite å hente på å bruke mye tid på eksamen på å klekke ut fancy løsninger</a:t>
            </a:r>
            <a:endParaRPr sz="1800"/>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5" name="Shape 815"/>
        <p:cNvGrpSpPr/>
        <p:nvPr/>
      </p:nvGrpSpPr>
      <p:grpSpPr>
        <a:xfrm>
          <a:off x="0" y="0"/>
          <a:ext cx="0" cy="0"/>
          <a:chOff x="0" y="0"/>
          <a:chExt cx="0" cy="0"/>
        </a:xfrm>
      </p:grpSpPr>
      <p:sp>
        <p:nvSpPr>
          <p:cNvPr id="816" name="Google Shape;816;p113"/>
          <p:cNvSpPr txBox="1"/>
          <p:nvPr/>
        </p:nvSpPr>
        <p:spPr>
          <a:xfrm>
            <a:off x="1752600" y="197100"/>
            <a:ext cx="5638800" cy="1966500"/>
          </a:xfrm>
          <a:prstGeom prst="rect">
            <a:avLst/>
          </a:prstGeom>
          <a:solidFill>
            <a:srgbClr val="43434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no" sz="1500">
                <a:solidFill>
                  <a:srgbClr val="4DD0E1"/>
                </a:solidFill>
                <a:latin typeface="Roboto Mono"/>
                <a:ea typeface="Roboto Mono"/>
                <a:cs typeface="Roboto Mono"/>
                <a:sym typeface="Roboto Mono"/>
              </a:rPr>
              <a:t>def</a:t>
            </a:r>
            <a:r>
              <a:rPr lang="no" sz="1500">
                <a:solidFill>
                  <a:srgbClr val="ECEFF1"/>
                </a:solidFill>
                <a:latin typeface="Roboto Mono"/>
                <a:ea typeface="Roboto Mono"/>
                <a:cs typeface="Roboto Mono"/>
                <a:sym typeface="Roboto Mono"/>
              </a:rPr>
              <a:t> fibbonaci</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n</a:t>
            </a:r>
            <a:r>
              <a:rPr lang="no" sz="1500">
                <a:solidFill>
                  <a:srgbClr val="FBC02D"/>
                </a:solidFill>
                <a:latin typeface="Roboto Mono"/>
                <a:ea typeface="Roboto Mono"/>
                <a:cs typeface="Roboto Mono"/>
                <a:sym typeface="Roboto Mono"/>
              </a:rPr>
              <a:t>):</a:t>
            </a:r>
            <a:br>
              <a:rPr lang="no" sz="1500">
                <a:solidFill>
                  <a:srgbClr val="ECEFF1"/>
                </a:solidFill>
                <a:latin typeface="Roboto Mono"/>
                <a:ea typeface="Roboto Mono"/>
                <a:cs typeface="Roboto Mono"/>
                <a:sym typeface="Roboto Mono"/>
              </a:rPr>
            </a:br>
            <a:r>
              <a:rPr lang="no" sz="1500">
                <a:solidFill>
                  <a:srgbClr val="ECEFF1"/>
                </a:solidFill>
                <a:latin typeface="Roboto Mono"/>
                <a:ea typeface="Roboto Mono"/>
                <a:cs typeface="Roboto Mono"/>
                <a:sym typeface="Roboto Mono"/>
              </a:rPr>
              <a:t>    </a:t>
            </a:r>
            <a:r>
              <a:rPr lang="no" sz="1500">
                <a:solidFill>
                  <a:srgbClr val="4DD0E1"/>
                </a:solidFill>
                <a:latin typeface="Roboto Mono"/>
                <a:ea typeface="Roboto Mono"/>
                <a:cs typeface="Roboto Mono"/>
                <a:sym typeface="Roboto Mono"/>
              </a:rPr>
              <a:t>if</a:t>
            </a:r>
            <a:r>
              <a:rPr lang="no" sz="1500">
                <a:solidFill>
                  <a:srgbClr val="ECEFF1"/>
                </a:solidFill>
                <a:latin typeface="Roboto Mono"/>
                <a:ea typeface="Roboto Mono"/>
                <a:cs typeface="Roboto Mono"/>
                <a:sym typeface="Roboto Mono"/>
              </a:rPr>
              <a:t> n </a:t>
            </a:r>
            <a:r>
              <a:rPr lang="no" sz="1500">
                <a:solidFill>
                  <a:srgbClr val="FBC02D"/>
                </a:solidFill>
                <a:latin typeface="Roboto Mono"/>
                <a:ea typeface="Roboto Mono"/>
                <a:cs typeface="Roboto Mono"/>
                <a:sym typeface="Roboto Mono"/>
              </a:rPr>
              <a:t>&lt;</a:t>
            </a:r>
            <a:r>
              <a:rPr lang="no" sz="1500">
                <a:solidFill>
                  <a:srgbClr val="ECEFF1"/>
                </a:solidFill>
                <a:latin typeface="Roboto Mono"/>
                <a:ea typeface="Roboto Mono"/>
                <a:cs typeface="Roboto Mono"/>
                <a:sym typeface="Roboto Mono"/>
              </a:rPr>
              <a:t> </a:t>
            </a:r>
            <a:r>
              <a:rPr lang="no" sz="1500">
                <a:solidFill>
                  <a:srgbClr val="FBC02D"/>
                </a:solidFill>
                <a:latin typeface="Roboto Mono"/>
                <a:ea typeface="Roboto Mono"/>
                <a:cs typeface="Roboto Mono"/>
                <a:sym typeface="Roboto Mono"/>
              </a:rPr>
              <a:t>2:</a:t>
            </a:r>
            <a:br>
              <a:rPr lang="no" sz="1500">
                <a:solidFill>
                  <a:srgbClr val="ECEFF1"/>
                </a:solidFill>
                <a:latin typeface="Roboto Mono"/>
                <a:ea typeface="Roboto Mono"/>
                <a:cs typeface="Roboto Mono"/>
                <a:sym typeface="Roboto Mono"/>
              </a:rPr>
            </a:br>
            <a:r>
              <a:rPr lang="no" sz="1500">
                <a:solidFill>
                  <a:srgbClr val="ECEFF1"/>
                </a:solidFill>
                <a:latin typeface="Roboto Mono"/>
                <a:ea typeface="Roboto Mono"/>
                <a:cs typeface="Roboto Mono"/>
                <a:sym typeface="Roboto Mono"/>
              </a:rPr>
              <a:t>        </a:t>
            </a:r>
            <a:r>
              <a:rPr lang="no" sz="1500">
                <a:solidFill>
                  <a:srgbClr val="4DD0E1"/>
                </a:solidFill>
                <a:latin typeface="Roboto Mono"/>
                <a:ea typeface="Roboto Mono"/>
                <a:cs typeface="Roboto Mono"/>
                <a:sym typeface="Roboto Mono"/>
              </a:rPr>
              <a:t>return</a:t>
            </a:r>
            <a:r>
              <a:rPr lang="no" sz="1500">
                <a:solidFill>
                  <a:srgbClr val="ECEFF1"/>
                </a:solidFill>
                <a:latin typeface="Roboto Mono"/>
                <a:ea typeface="Roboto Mono"/>
                <a:cs typeface="Roboto Mono"/>
                <a:sym typeface="Roboto Mono"/>
              </a:rPr>
              <a:t> n</a:t>
            </a:r>
            <a:br>
              <a:rPr lang="no" sz="1500">
                <a:solidFill>
                  <a:srgbClr val="ECEFF1"/>
                </a:solidFill>
                <a:latin typeface="Roboto Mono"/>
                <a:ea typeface="Roboto Mono"/>
                <a:cs typeface="Roboto Mono"/>
                <a:sym typeface="Roboto Mono"/>
              </a:rPr>
            </a:br>
            <a:r>
              <a:rPr lang="no" sz="1500">
                <a:solidFill>
                  <a:srgbClr val="ECEFF1"/>
                </a:solidFill>
                <a:latin typeface="Roboto Mono"/>
                <a:ea typeface="Roboto Mono"/>
                <a:cs typeface="Roboto Mono"/>
                <a:sym typeface="Roboto Mono"/>
              </a:rPr>
              <a:t>    </a:t>
            </a:r>
            <a:r>
              <a:rPr lang="no" sz="1500">
                <a:solidFill>
                  <a:srgbClr val="4DD0E1"/>
                </a:solidFill>
                <a:latin typeface="Roboto Mono"/>
                <a:ea typeface="Roboto Mono"/>
                <a:cs typeface="Roboto Mono"/>
                <a:sym typeface="Roboto Mono"/>
              </a:rPr>
              <a:t>else</a:t>
            </a:r>
            <a:r>
              <a:rPr lang="no" sz="1500">
                <a:solidFill>
                  <a:srgbClr val="FBC02D"/>
                </a:solidFill>
                <a:latin typeface="Roboto Mono"/>
                <a:ea typeface="Roboto Mono"/>
                <a:cs typeface="Roboto Mono"/>
                <a:sym typeface="Roboto Mono"/>
              </a:rPr>
              <a:t>:</a:t>
            </a:r>
            <a:br>
              <a:rPr lang="no" sz="1500">
                <a:solidFill>
                  <a:srgbClr val="ECEFF1"/>
                </a:solidFill>
                <a:latin typeface="Roboto Mono"/>
                <a:ea typeface="Roboto Mono"/>
                <a:cs typeface="Roboto Mono"/>
                <a:sym typeface="Roboto Mono"/>
              </a:rPr>
            </a:br>
            <a:r>
              <a:rPr lang="no" sz="1500">
                <a:solidFill>
                  <a:srgbClr val="ECEFF1"/>
                </a:solidFill>
                <a:latin typeface="Roboto Mono"/>
                <a:ea typeface="Roboto Mono"/>
                <a:cs typeface="Roboto Mono"/>
                <a:sym typeface="Roboto Mono"/>
              </a:rPr>
              <a:t>        </a:t>
            </a:r>
            <a:r>
              <a:rPr lang="no" sz="1500">
                <a:solidFill>
                  <a:srgbClr val="4DD0E1"/>
                </a:solidFill>
                <a:latin typeface="Roboto Mono"/>
                <a:ea typeface="Roboto Mono"/>
                <a:cs typeface="Roboto Mono"/>
                <a:sym typeface="Roboto Mono"/>
              </a:rPr>
              <a:t>return</a:t>
            </a:r>
            <a:r>
              <a:rPr lang="no" sz="1500">
                <a:solidFill>
                  <a:srgbClr val="ECEFF1"/>
                </a:solidFill>
                <a:latin typeface="Roboto Mono"/>
                <a:ea typeface="Roboto Mono"/>
                <a:cs typeface="Roboto Mono"/>
                <a:sym typeface="Roboto Mono"/>
              </a:rPr>
              <a:t> fibbonaci</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n</a:t>
            </a:r>
            <a:r>
              <a:rPr lang="no" sz="1500">
                <a:solidFill>
                  <a:srgbClr val="FBC02D"/>
                </a:solidFill>
                <a:latin typeface="Roboto Mono"/>
                <a:ea typeface="Roboto Mono"/>
                <a:cs typeface="Roboto Mono"/>
                <a:sym typeface="Roboto Mono"/>
              </a:rPr>
              <a:t>-1)</a:t>
            </a:r>
            <a:r>
              <a:rPr lang="no" sz="1500">
                <a:solidFill>
                  <a:srgbClr val="ECEFF1"/>
                </a:solidFill>
                <a:latin typeface="Roboto Mono"/>
                <a:ea typeface="Roboto Mono"/>
                <a:cs typeface="Roboto Mono"/>
                <a:sym typeface="Roboto Mono"/>
              </a:rPr>
              <a:t> </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 fibbonaci</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n</a:t>
            </a:r>
            <a:r>
              <a:rPr lang="no" sz="1500">
                <a:solidFill>
                  <a:srgbClr val="FBC02D"/>
                </a:solidFill>
                <a:latin typeface="Roboto Mono"/>
                <a:ea typeface="Roboto Mono"/>
                <a:cs typeface="Roboto Mono"/>
                <a:sym typeface="Roboto Mono"/>
              </a:rPr>
              <a:t>-2)</a:t>
            </a:r>
            <a:endParaRPr sz="1500">
              <a:solidFill>
                <a:srgbClr val="FBC02D"/>
              </a:solidFill>
              <a:latin typeface="Roboto Mono"/>
              <a:ea typeface="Roboto Mono"/>
              <a:cs typeface="Roboto Mono"/>
              <a:sym typeface="Roboto Mono"/>
            </a:endParaRPr>
          </a:p>
        </p:txBody>
      </p:sp>
      <p:sp>
        <p:nvSpPr>
          <p:cNvPr id="817" name="Google Shape;817;p113"/>
          <p:cNvSpPr txBox="1"/>
          <p:nvPr/>
        </p:nvSpPr>
        <p:spPr>
          <a:xfrm>
            <a:off x="2896500" y="3092700"/>
            <a:ext cx="3351000" cy="1853700"/>
          </a:xfrm>
          <a:prstGeom prst="rect">
            <a:avLst/>
          </a:prstGeom>
          <a:solidFill>
            <a:srgbClr val="43434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no" sz="1500">
                <a:solidFill>
                  <a:srgbClr val="4DD0E1"/>
                </a:solidFill>
                <a:latin typeface="Roboto Mono"/>
                <a:ea typeface="Roboto Mono"/>
                <a:cs typeface="Roboto Mono"/>
                <a:sym typeface="Roboto Mono"/>
              </a:rPr>
              <a:t>def</a:t>
            </a:r>
            <a:r>
              <a:rPr lang="no" sz="1500">
                <a:solidFill>
                  <a:srgbClr val="ECEFF1"/>
                </a:solidFill>
                <a:latin typeface="Roboto Mono"/>
                <a:ea typeface="Roboto Mono"/>
                <a:cs typeface="Roboto Mono"/>
                <a:sym typeface="Roboto Mono"/>
              </a:rPr>
              <a:t> fibonacci</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n</a:t>
            </a:r>
            <a:r>
              <a:rPr lang="no" sz="1500">
                <a:solidFill>
                  <a:srgbClr val="FBC02D"/>
                </a:solidFill>
                <a:latin typeface="Roboto Mono"/>
                <a:ea typeface="Roboto Mono"/>
                <a:cs typeface="Roboto Mono"/>
                <a:sym typeface="Roboto Mono"/>
              </a:rPr>
              <a:t>):</a:t>
            </a:r>
            <a:br>
              <a:rPr lang="no" sz="1500">
                <a:solidFill>
                  <a:srgbClr val="ECEFF1"/>
                </a:solidFill>
                <a:latin typeface="Roboto Mono"/>
                <a:ea typeface="Roboto Mono"/>
                <a:cs typeface="Roboto Mono"/>
                <a:sym typeface="Roboto Mono"/>
              </a:rPr>
            </a:br>
            <a:r>
              <a:rPr lang="no" sz="1500">
                <a:solidFill>
                  <a:srgbClr val="ECEFF1"/>
                </a:solidFill>
                <a:latin typeface="Roboto Mono"/>
                <a:ea typeface="Roboto Mono"/>
                <a:cs typeface="Roboto Mono"/>
                <a:sym typeface="Roboto Mono"/>
              </a:rPr>
              <a:t>    a</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 b </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 </a:t>
            </a:r>
            <a:r>
              <a:rPr lang="no" sz="1500">
                <a:solidFill>
                  <a:srgbClr val="FBC02D"/>
                </a:solidFill>
                <a:latin typeface="Roboto Mono"/>
                <a:ea typeface="Roboto Mono"/>
                <a:cs typeface="Roboto Mono"/>
                <a:sym typeface="Roboto Mono"/>
              </a:rPr>
              <a:t>0,</a:t>
            </a:r>
            <a:r>
              <a:rPr lang="no" sz="1500">
                <a:solidFill>
                  <a:srgbClr val="ECEFF1"/>
                </a:solidFill>
                <a:latin typeface="Roboto Mono"/>
                <a:ea typeface="Roboto Mono"/>
                <a:cs typeface="Roboto Mono"/>
                <a:sym typeface="Roboto Mono"/>
              </a:rPr>
              <a:t> </a:t>
            </a:r>
            <a:r>
              <a:rPr lang="no" sz="1500">
                <a:solidFill>
                  <a:srgbClr val="FBC02D"/>
                </a:solidFill>
                <a:latin typeface="Roboto Mono"/>
                <a:ea typeface="Roboto Mono"/>
                <a:cs typeface="Roboto Mono"/>
                <a:sym typeface="Roboto Mono"/>
              </a:rPr>
              <a:t>1</a:t>
            </a:r>
            <a:br>
              <a:rPr lang="no" sz="1500">
                <a:solidFill>
                  <a:srgbClr val="ECEFF1"/>
                </a:solidFill>
                <a:latin typeface="Roboto Mono"/>
                <a:ea typeface="Roboto Mono"/>
                <a:cs typeface="Roboto Mono"/>
                <a:sym typeface="Roboto Mono"/>
              </a:rPr>
            </a:br>
            <a:r>
              <a:rPr lang="no" sz="1500">
                <a:solidFill>
                  <a:srgbClr val="ECEFF1"/>
                </a:solidFill>
                <a:latin typeface="Roboto Mono"/>
                <a:ea typeface="Roboto Mono"/>
                <a:cs typeface="Roboto Mono"/>
                <a:sym typeface="Roboto Mono"/>
              </a:rPr>
              <a:t>    </a:t>
            </a:r>
            <a:r>
              <a:rPr lang="no" sz="1500">
                <a:solidFill>
                  <a:srgbClr val="4DD0E1"/>
                </a:solidFill>
                <a:latin typeface="Roboto Mono"/>
                <a:ea typeface="Roboto Mono"/>
                <a:cs typeface="Roboto Mono"/>
                <a:sym typeface="Roboto Mono"/>
              </a:rPr>
              <a:t>for</a:t>
            </a:r>
            <a:r>
              <a:rPr lang="no" sz="1500">
                <a:solidFill>
                  <a:srgbClr val="ECEFF1"/>
                </a:solidFill>
                <a:latin typeface="Roboto Mono"/>
                <a:ea typeface="Roboto Mono"/>
                <a:cs typeface="Roboto Mono"/>
                <a:sym typeface="Roboto Mono"/>
              </a:rPr>
              <a:t> i </a:t>
            </a:r>
            <a:r>
              <a:rPr lang="no" sz="1500">
                <a:solidFill>
                  <a:srgbClr val="4DD0E1"/>
                </a:solidFill>
                <a:latin typeface="Roboto Mono"/>
                <a:ea typeface="Roboto Mono"/>
                <a:cs typeface="Roboto Mono"/>
                <a:sym typeface="Roboto Mono"/>
              </a:rPr>
              <a:t>in</a:t>
            </a:r>
            <a:r>
              <a:rPr lang="no" sz="1500">
                <a:solidFill>
                  <a:srgbClr val="ECEFF1"/>
                </a:solidFill>
                <a:latin typeface="Roboto Mono"/>
                <a:ea typeface="Roboto Mono"/>
                <a:cs typeface="Roboto Mono"/>
                <a:sym typeface="Roboto Mono"/>
              </a:rPr>
              <a:t> range</a:t>
            </a:r>
            <a:r>
              <a:rPr lang="no" sz="1500">
                <a:solidFill>
                  <a:srgbClr val="FBC02D"/>
                </a:solidFill>
                <a:latin typeface="Roboto Mono"/>
                <a:ea typeface="Roboto Mono"/>
                <a:cs typeface="Roboto Mono"/>
                <a:sym typeface="Roboto Mono"/>
              </a:rPr>
              <a:t>(0,</a:t>
            </a:r>
            <a:r>
              <a:rPr lang="no" sz="1500">
                <a:solidFill>
                  <a:srgbClr val="ECEFF1"/>
                </a:solidFill>
                <a:latin typeface="Roboto Mono"/>
                <a:ea typeface="Roboto Mono"/>
                <a:cs typeface="Roboto Mono"/>
                <a:sym typeface="Roboto Mono"/>
              </a:rPr>
              <a:t> n</a:t>
            </a:r>
            <a:r>
              <a:rPr lang="no" sz="1500">
                <a:solidFill>
                  <a:srgbClr val="FBC02D"/>
                </a:solidFill>
                <a:latin typeface="Roboto Mono"/>
                <a:ea typeface="Roboto Mono"/>
                <a:cs typeface="Roboto Mono"/>
                <a:sym typeface="Roboto Mono"/>
              </a:rPr>
              <a:t>):</a:t>
            </a:r>
            <a:br>
              <a:rPr lang="no" sz="1500">
                <a:solidFill>
                  <a:srgbClr val="ECEFF1"/>
                </a:solidFill>
                <a:latin typeface="Roboto Mono"/>
                <a:ea typeface="Roboto Mono"/>
                <a:cs typeface="Roboto Mono"/>
                <a:sym typeface="Roboto Mono"/>
              </a:rPr>
            </a:br>
            <a:r>
              <a:rPr lang="no" sz="1500">
                <a:solidFill>
                  <a:srgbClr val="ECEFF1"/>
                </a:solidFill>
                <a:latin typeface="Roboto Mono"/>
                <a:ea typeface="Roboto Mono"/>
                <a:cs typeface="Roboto Mono"/>
                <a:sym typeface="Roboto Mono"/>
              </a:rPr>
              <a:t>        a</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 b </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 b</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 </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a </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 b</a:t>
            </a:r>
            <a:r>
              <a:rPr lang="no" sz="1500">
                <a:solidFill>
                  <a:srgbClr val="FBC02D"/>
                </a:solidFill>
                <a:latin typeface="Roboto Mono"/>
                <a:ea typeface="Roboto Mono"/>
                <a:cs typeface="Roboto Mono"/>
                <a:sym typeface="Roboto Mono"/>
              </a:rPr>
              <a:t>)</a:t>
            </a:r>
            <a:br>
              <a:rPr lang="no" sz="1500">
                <a:solidFill>
                  <a:srgbClr val="ECEFF1"/>
                </a:solidFill>
                <a:latin typeface="Roboto Mono"/>
                <a:ea typeface="Roboto Mono"/>
                <a:cs typeface="Roboto Mono"/>
                <a:sym typeface="Roboto Mono"/>
              </a:rPr>
            </a:br>
            <a:r>
              <a:rPr lang="no" sz="1500">
                <a:solidFill>
                  <a:srgbClr val="ECEFF1"/>
                </a:solidFill>
                <a:latin typeface="Roboto Mono"/>
                <a:ea typeface="Roboto Mono"/>
                <a:cs typeface="Roboto Mono"/>
                <a:sym typeface="Roboto Mono"/>
              </a:rPr>
              <a:t>    </a:t>
            </a:r>
            <a:r>
              <a:rPr lang="no" sz="1500">
                <a:solidFill>
                  <a:srgbClr val="4DD0E1"/>
                </a:solidFill>
                <a:latin typeface="Roboto Mono"/>
                <a:ea typeface="Roboto Mono"/>
                <a:cs typeface="Roboto Mono"/>
                <a:sym typeface="Roboto Mono"/>
              </a:rPr>
              <a:t>return</a:t>
            </a:r>
            <a:r>
              <a:rPr lang="no" sz="1500">
                <a:solidFill>
                  <a:srgbClr val="ECEFF1"/>
                </a:solidFill>
                <a:latin typeface="Roboto Mono"/>
                <a:ea typeface="Roboto Mono"/>
                <a:cs typeface="Roboto Mono"/>
                <a:sym typeface="Roboto Mono"/>
              </a:rPr>
              <a:t> a</a:t>
            </a:r>
            <a:endParaRPr sz="1500">
              <a:solidFill>
                <a:srgbClr val="ECEFF1"/>
              </a:solidFill>
              <a:latin typeface="Roboto Mono"/>
              <a:ea typeface="Roboto Mono"/>
              <a:cs typeface="Roboto Mono"/>
              <a:sym typeface="Roboto Mono"/>
            </a:endParaRPr>
          </a:p>
        </p:txBody>
      </p:sp>
      <p:cxnSp>
        <p:nvCxnSpPr>
          <p:cNvPr id="818" name="Google Shape;818;p113"/>
          <p:cNvCxnSpPr/>
          <p:nvPr/>
        </p:nvCxnSpPr>
        <p:spPr>
          <a:xfrm flipH="1">
            <a:off x="4570800" y="2326350"/>
            <a:ext cx="2400" cy="603600"/>
          </a:xfrm>
          <a:prstGeom prst="straightConnector1">
            <a:avLst/>
          </a:prstGeom>
          <a:noFill/>
          <a:ln cap="flat" cmpd="sng" w="28575">
            <a:solidFill>
              <a:schemeClr val="dk2"/>
            </a:solidFill>
            <a:prstDash val="solid"/>
            <a:round/>
            <a:headEnd len="med" w="med" type="triangle"/>
            <a:tailEnd len="med" w="med" type="triangle"/>
          </a:ln>
        </p:spPr>
      </p:cxn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2" name="Shape 822"/>
        <p:cNvGrpSpPr/>
        <p:nvPr/>
      </p:nvGrpSpPr>
      <p:grpSpPr>
        <a:xfrm>
          <a:off x="0" y="0"/>
          <a:ext cx="0" cy="0"/>
          <a:chOff x="0" y="0"/>
          <a:chExt cx="0" cy="0"/>
        </a:xfrm>
      </p:grpSpPr>
      <p:sp>
        <p:nvSpPr>
          <p:cNvPr id="823" name="Google Shape;823;p1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Hva gjør følgende kode?</a:t>
            </a:r>
            <a:endParaRPr/>
          </a:p>
        </p:txBody>
      </p:sp>
      <p:sp>
        <p:nvSpPr>
          <p:cNvPr id="824" name="Google Shape;824;p114"/>
          <p:cNvSpPr txBox="1"/>
          <p:nvPr>
            <p:ph idx="1" type="body"/>
          </p:nvPr>
        </p:nvSpPr>
        <p:spPr>
          <a:xfrm>
            <a:off x="1720875" y="1495475"/>
            <a:ext cx="5557500" cy="3015600"/>
          </a:xfrm>
          <a:prstGeom prst="rect">
            <a:avLst/>
          </a:prstGeom>
          <a:solidFill>
            <a:srgbClr val="434343"/>
          </a:solidFill>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no" sz="1600">
                <a:solidFill>
                  <a:srgbClr val="4DD0E1"/>
                </a:solidFill>
                <a:latin typeface="Roboto Mono"/>
                <a:ea typeface="Roboto Mono"/>
                <a:cs typeface="Roboto Mono"/>
                <a:sym typeface="Roboto Mono"/>
              </a:rPr>
              <a:t>def</a:t>
            </a:r>
            <a:r>
              <a:rPr lang="no" sz="1600">
                <a:solidFill>
                  <a:srgbClr val="ECEFF1"/>
                </a:solidFill>
                <a:latin typeface="Roboto Mono"/>
                <a:ea typeface="Roboto Mono"/>
                <a:cs typeface="Roboto Mono"/>
                <a:sym typeface="Roboto Mono"/>
              </a:rPr>
              <a:t> recursion</a:t>
            </a:r>
            <a:r>
              <a:rPr lang="no" sz="1600">
                <a:solidFill>
                  <a:srgbClr val="FBC02D"/>
                </a:solidFill>
                <a:latin typeface="Roboto Mono"/>
                <a:ea typeface="Roboto Mono"/>
                <a:cs typeface="Roboto Mono"/>
                <a:sym typeface="Roboto Mono"/>
              </a:rPr>
              <a:t>(</a:t>
            </a:r>
            <a:r>
              <a:rPr lang="no" sz="1600">
                <a:solidFill>
                  <a:srgbClr val="ECEFF1"/>
                </a:solidFill>
                <a:latin typeface="Roboto Mono"/>
                <a:ea typeface="Roboto Mono"/>
                <a:cs typeface="Roboto Mono"/>
                <a:sym typeface="Roboto Mono"/>
              </a:rPr>
              <a:t>nums</a:t>
            </a:r>
            <a:r>
              <a:rPr lang="no" sz="1600">
                <a:solidFill>
                  <a:srgbClr val="FBC02D"/>
                </a:solidFill>
                <a:latin typeface="Roboto Mono"/>
                <a:ea typeface="Roboto Mono"/>
                <a:cs typeface="Roboto Mono"/>
                <a:sym typeface="Roboto Mono"/>
              </a:rPr>
              <a:t>):</a:t>
            </a:r>
            <a:br>
              <a:rPr lang="no" sz="1600">
                <a:solidFill>
                  <a:srgbClr val="ECEFF1"/>
                </a:solidFill>
                <a:latin typeface="Roboto Mono"/>
                <a:ea typeface="Roboto Mono"/>
                <a:cs typeface="Roboto Mono"/>
                <a:sym typeface="Roboto Mono"/>
              </a:rPr>
            </a:br>
            <a:r>
              <a:rPr lang="no" sz="1600">
                <a:solidFill>
                  <a:srgbClr val="ECEFF1"/>
                </a:solidFill>
                <a:latin typeface="Roboto Mono"/>
                <a:ea typeface="Roboto Mono"/>
                <a:cs typeface="Roboto Mono"/>
                <a:sym typeface="Roboto Mono"/>
              </a:rPr>
              <a:t>    </a:t>
            </a:r>
            <a:r>
              <a:rPr lang="no" sz="1600">
                <a:solidFill>
                  <a:srgbClr val="4DD0E1"/>
                </a:solidFill>
                <a:latin typeface="Roboto Mono"/>
                <a:ea typeface="Roboto Mono"/>
                <a:cs typeface="Roboto Mono"/>
                <a:sym typeface="Roboto Mono"/>
              </a:rPr>
              <a:t>if</a:t>
            </a:r>
            <a:r>
              <a:rPr lang="no" sz="1600">
                <a:solidFill>
                  <a:srgbClr val="ECEFF1"/>
                </a:solidFill>
                <a:latin typeface="Roboto Mono"/>
                <a:ea typeface="Roboto Mono"/>
                <a:cs typeface="Roboto Mono"/>
                <a:sym typeface="Roboto Mono"/>
              </a:rPr>
              <a:t> </a:t>
            </a:r>
            <a:r>
              <a:rPr lang="no" sz="1600">
                <a:solidFill>
                  <a:srgbClr val="4DD0E1"/>
                </a:solidFill>
                <a:latin typeface="Roboto Mono"/>
                <a:ea typeface="Roboto Mono"/>
                <a:cs typeface="Roboto Mono"/>
                <a:sym typeface="Roboto Mono"/>
              </a:rPr>
              <a:t>not</a:t>
            </a:r>
            <a:r>
              <a:rPr lang="no" sz="1600">
                <a:solidFill>
                  <a:srgbClr val="ECEFF1"/>
                </a:solidFill>
                <a:latin typeface="Roboto Mono"/>
                <a:ea typeface="Roboto Mono"/>
                <a:cs typeface="Roboto Mono"/>
                <a:sym typeface="Roboto Mono"/>
              </a:rPr>
              <a:t> nums</a:t>
            </a:r>
            <a:r>
              <a:rPr lang="no" sz="1600">
                <a:solidFill>
                  <a:srgbClr val="FBC02D"/>
                </a:solidFill>
                <a:latin typeface="Roboto Mono"/>
                <a:ea typeface="Roboto Mono"/>
                <a:cs typeface="Roboto Mono"/>
                <a:sym typeface="Roboto Mono"/>
              </a:rPr>
              <a:t>[-1]</a:t>
            </a:r>
            <a:r>
              <a:rPr lang="no" sz="1600">
                <a:solidFill>
                  <a:srgbClr val="ECEFF1"/>
                </a:solidFill>
                <a:latin typeface="Roboto Mono"/>
                <a:ea typeface="Roboto Mono"/>
                <a:cs typeface="Roboto Mono"/>
                <a:sym typeface="Roboto Mono"/>
              </a:rPr>
              <a:t> </a:t>
            </a:r>
            <a:r>
              <a:rPr lang="no" sz="1600">
                <a:solidFill>
                  <a:srgbClr val="FBC02D"/>
                </a:solidFill>
                <a:latin typeface="Roboto Mono"/>
                <a:ea typeface="Roboto Mono"/>
                <a:cs typeface="Roboto Mono"/>
                <a:sym typeface="Roboto Mono"/>
              </a:rPr>
              <a:t>==</a:t>
            </a:r>
            <a:r>
              <a:rPr lang="no" sz="1600">
                <a:solidFill>
                  <a:srgbClr val="ECEFF1"/>
                </a:solidFill>
                <a:latin typeface="Roboto Mono"/>
                <a:ea typeface="Roboto Mono"/>
                <a:cs typeface="Roboto Mono"/>
                <a:sym typeface="Roboto Mono"/>
              </a:rPr>
              <a:t> </a:t>
            </a:r>
            <a:r>
              <a:rPr lang="no" sz="1600">
                <a:solidFill>
                  <a:srgbClr val="FBC02D"/>
                </a:solidFill>
                <a:latin typeface="Roboto Mono"/>
                <a:ea typeface="Roboto Mono"/>
                <a:cs typeface="Roboto Mono"/>
                <a:sym typeface="Roboto Mono"/>
              </a:rPr>
              <a:t>5:</a:t>
            </a:r>
            <a:br>
              <a:rPr lang="no" sz="1600">
                <a:solidFill>
                  <a:srgbClr val="ECEFF1"/>
                </a:solidFill>
                <a:latin typeface="Roboto Mono"/>
                <a:ea typeface="Roboto Mono"/>
                <a:cs typeface="Roboto Mono"/>
                <a:sym typeface="Roboto Mono"/>
              </a:rPr>
            </a:br>
            <a:r>
              <a:rPr lang="no" sz="1600">
                <a:solidFill>
                  <a:srgbClr val="ECEFF1"/>
                </a:solidFill>
                <a:latin typeface="Roboto Mono"/>
                <a:ea typeface="Roboto Mono"/>
                <a:cs typeface="Roboto Mono"/>
                <a:sym typeface="Roboto Mono"/>
              </a:rPr>
              <a:t>        nums</a:t>
            </a:r>
            <a:r>
              <a:rPr lang="no" sz="1600">
                <a:solidFill>
                  <a:srgbClr val="FBC02D"/>
                </a:solidFill>
                <a:latin typeface="Roboto Mono"/>
                <a:ea typeface="Roboto Mono"/>
                <a:cs typeface="Roboto Mono"/>
                <a:sym typeface="Roboto Mono"/>
              </a:rPr>
              <a:t>.</a:t>
            </a:r>
            <a:r>
              <a:rPr lang="no" sz="1600">
                <a:solidFill>
                  <a:srgbClr val="ECEFF1"/>
                </a:solidFill>
                <a:latin typeface="Roboto Mono"/>
                <a:ea typeface="Roboto Mono"/>
                <a:cs typeface="Roboto Mono"/>
                <a:sym typeface="Roboto Mono"/>
              </a:rPr>
              <a:t>pop</a:t>
            </a:r>
            <a:r>
              <a:rPr lang="no" sz="1600">
                <a:solidFill>
                  <a:srgbClr val="FBC02D"/>
                </a:solidFill>
                <a:latin typeface="Roboto Mono"/>
                <a:ea typeface="Roboto Mono"/>
                <a:cs typeface="Roboto Mono"/>
                <a:sym typeface="Roboto Mono"/>
              </a:rPr>
              <a:t>()</a:t>
            </a:r>
            <a:br>
              <a:rPr lang="no" sz="1600">
                <a:solidFill>
                  <a:srgbClr val="ECEFF1"/>
                </a:solidFill>
                <a:latin typeface="Roboto Mono"/>
                <a:ea typeface="Roboto Mono"/>
                <a:cs typeface="Roboto Mono"/>
                <a:sym typeface="Roboto Mono"/>
              </a:rPr>
            </a:br>
            <a:r>
              <a:rPr lang="no" sz="1600">
                <a:solidFill>
                  <a:srgbClr val="ECEFF1"/>
                </a:solidFill>
                <a:latin typeface="Roboto Mono"/>
                <a:ea typeface="Roboto Mono"/>
                <a:cs typeface="Roboto Mono"/>
                <a:sym typeface="Roboto Mono"/>
              </a:rPr>
              <a:t>        </a:t>
            </a:r>
            <a:r>
              <a:rPr lang="no" sz="1600">
                <a:solidFill>
                  <a:srgbClr val="4DD0E1"/>
                </a:solidFill>
                <a:latin typeface="Roboto Mono"/>
                <a:ea typeface="Roboto Mono"/>
                <a:cs typeface="Roboto Mono"/>
                <a:sym typeface="Roboto Mono"/>
              </a:rPr>
              <a:t>return</a:t>
            </a:r>
            <a:r>
              <a:rPr lang="no" sz="1600">
                <a:solidFill>
                  <a:srgbClr val="ECEFF1"/>
                </a:solidFill>
                <a:latin typeface="Roboto Mono"/>
                <a:ea typeface="Roboto Mono"/>
                <a:cs typeface="Roboto Mono"/>
                <a:sym typeface="Roboto Mono"/>
              </a:rPr>
              <a:t> recursion</a:t>
            </a:r>
            <a:r>
              <a:rPr lang="no" sz="1600">
                <a:solidFill>
                  <a:srgbClr val="FBC02D"/>
                </a:solidFill>
                <a:latin typeface="Roboto Mono"/>
                <a:ea typeface="Roboto Mono"/>
                <a:cs typeface="Roboto Mono"/>
                <a:sym typeface="Roboto Mono"/>
              </a:rPr>
              <a:t>(</a:t>
            </a:r>
            <a:r>
              <a:rPr lang="no" sz="1600">
                <a:solidFill>
                  <a:srgbClr val="ECEFF1"/>
                </a:solidFill>
                <a:latin typeface="Roboto Mono"/>
                <a:ea typeface="Roboto Mono"/>
                <a:cs typeface="Roboto Mono"/>
                <a:sym typeface="Roboto Mono"/>
              </a:rPr>
              <a:t>nums</a:t>
            </a:r>
            <a:r>
              <a:rPr lang="no" sz="1600">
                <a:solidFill>
                  <a:srgbClr val="FBC02D"/>
                </a:solidFill>
                <a:latin typeface="Roboto Mono"/>
                <a:ea typeface="Roboto Mono"/>
                <a:cs typeface="Roboto Mono"/>
                <a:sym typeface="Roboto Mono"/>
              </a:rPr>
              <a:t>)</a:t>
            </a:r>
            <a:br>
              <a:rPr lang="no" sz="1600">
                <a:solidFill>
                  <a:srgbClr val="ECEFF1"/>
                </a:solidFill>
                <a:latin typeface="Roboto Mono"/>
                <a:ea typeface="Roboto Mono"/>
                <a:cs typeface="Roboto Mono"/>
                <a:sym typeface="Roboto Mono"/>
              </a:rPr>
            </a:br>
            <a:r>
              <a:rPr lang="no" sz="1600">
                <a:solidFill>
                  <a:srgbClr val="ECEFF1"/>
                </a:solidFill>
                <a:latin typeface="Roboto Mono"/>
                <a:ea typeface="Roboto Mono"/>
                <a:cs typeface="Roboto Mono"/>
                <a:sym typeface="Roboto Mono"/>
              </a:rPr>
              <a:t>    </a:t>
            </a:r>
            <a:r>
              <a:rPr lang="no" sz="1600">
                <a:solidFill>
                  <a:srgbClr val="4DD0E1"/>
                </a:solidFill>
                <a:latin typeface="Roboto Mono"/>
                <a:ea typeface="Roboto Mono"/>
                <a:cs typeface="Roboto Mono"/>
                <a:sym typeface="Roboto Mono"/>
              </a:rPr>
              <a:t>else</a:t>
            </a:r>
            <a:r>
              <a:rPr lang="no" sz="1600">
                <a:solidFill>
                  <a:srgbClr val="FBC02D"/>
                </a:solidFill>
                <a:latin typeface="Roboto Mono"/>
                <a:ea typeface="Roboto Mono"/>
                <a:cs typeface="Roboto Mono"/>
                <a:sym typeface="Roboto Mono"/>
              </a:rPr>
              <a:t>:</a:t>
            </a:r>
            <a:br>
              <a:rPr lang="no" sz="1600">
                <a:solidFill>
                  <a:srgbClr val="ECEFF1"/>
                </a:solidFill>
                <a:latin typeface="Roboto Mono"/>
                <a:ea typeface="Roboto Mono"/>
                <a:cs typeface="Roboto Mono"/>
                <a:sym typeface="Roboto Mono"/>
              </a:rPr>
            </a:br>
            <a:r>
              <a:rPr lang="no" sz="1600">
                <a:solidFill>
                  <a:srgbClr val="ECEFF1"/>
                </a:solidFill>
                <a:latin typeface="Roboto Mono"/>
                <a:ea typeface="Roboto Mono"/>
                <a:cs typeface="Roboto Mono"/>
                <a:sym typeface="Roboto Mono"/>
              </a:rPr>
              <a:t>        </a:t>
            </a:r>
            <a:r>
              <a:rPr lang="no" sz="1600">
                <a:solidFill>
                  <a:srgbClr val="4DD0E1"/>
                </a:solidFill>
                <a:latin typeface="Roboto Mono"/>
                <a:ea typeface="Roboto Mono"/>
                <a:cs typeface="Roboto Mono"/>
                <a:sym typeface="Roboto Mono"/>
              </a:rPr>
              <a:t>return</a:t>
            </a:r>
            <a:r>
              <a:rPr lang="no" sz="1600">
                <a:solidFill>
                  <a:srgbClr val="ECEFF1"/>
                </a:solidFill>
                <a:latin typeface="Roboto Mono"/>
                <a:ea typeface="Roboto Mono"/>
                <a:cs typeface="Roboto Mono"/>
                <a:sym typeface="Roboto Mono"/>
              </a:rPr>
              <a:t> nums</a:t>
            </a:r>
            <a:br>
              <a:rPr lang="no" sz="1600">
                <a:solidFill>
                  <a:srgbClr val="ECEFF1"/>
                </a:solidFill>
                <a:latin typeface="Roboto Mono"/>
                <a:ea typeface="Roboto Mono"/>
                <a:cs typeface="Roboto Mono"/>
                <a:sym typeface="Roboto Mono"/>
              </a:rPr>
            </a:br>
            <a:r>
              <a:rPr lang="no" sz="1600">
                <a:solidFill>
                  <a:srgbClr val="ECEFF1"/>
                </a:solidFill>
                <a:latin typeface="Roboto Mono"/>
                <a:ea typeface="Roboto Mono"/>
                <a:cs typeface="Roboto Mono"/>
                <a:sym typeface="Roboto Mono"/>
              </a:rPr>
              <a:t>        </a:t>
            </a:r>
            <a:br>
              <a:rPr lang="no" sz="1600">
                <a:solidFill>
                  <a:srgbClr val="ECEFF1"/>
                </a:solidFill>
                <a:latin typeface="Roboto Mono"/>
                <a:ea typeface="Roboto Mono"/>
                <a:cs typeface="Roboto Mono"/>
                <a:sym typeface="Roboto Mono"/>
              </a:rPr>
            </a:br>
            <a:r>
              <a:rPr lang="no" sz="1600">
                <a:solidFill>
                  <a:srgbClr val="4DD0E1"/>
                </a:solidFill>
                <a:latin typeface="Roboto Mono"/>
                <a:ea typeface="Roboto Mono"/>
                <a:cs typeface="Roboto Mono"/>
                <a:sym typeface="Roboto Mono"/>
              </a:rPr>
              <a:t>print</a:t>
            </a:r>
            <a:r>
              <a:rPr lang="no" sz="1600">
                <a:solidFill>
                  <a:srgbClr val="FBC02D"/>
                </a:solidFill>
                <a:latin typeface="Roboto Mono"/>
                <a:ea typeface="Roboto Mono"/>
                <a:cs typeface="Roboto Mono"/>
                <a:sym typeface="Roboto Mono"/>
              </a:rPr>
              <a:t>(</a:t>
            </a:r>
            <a:r>
              <a:rPr lang="no" sz="1600">
                <a:solidFill>
                  <a:srgbClr val="ECEFF1"/>
                </a:solidFill>
                <a:latin typeface="Roboto Mono"/>
                <a:ea typeface="Roboto Mono"/>
                <a:cs typeface="Roboto Mono"/>
                <a:sym typeface="Roboto Mono"/>
              </a:rPr>
              <a:t>recursion</a:t>
            </a:r>
            <a:r>
              <a:rPr lang="no" sz="1600">
                <a:solidFill>
                  <a:srgbClr val="FBC02D"/>
                </a:solidFill>
                <a:latin typeface="Roboto Mono"/>
                <a:ea typeface="Roboto Mono"/>
                <a:cs typeface="Roboto Mono"/>
                <a:sym typeface="Roboto Mono"/>
              </a:rPr>
              <a:t>([</a:t>
            </a:r>
            <a:r>
              <a:rPr lang="no" sz="1600">
                <a:solidFill>
                  <a:srgbClr val="ECEFF1"/>
                </a:solidFill>
                <a:latin typeface="Roboto Mono"/>
                <a:ea typeface="Roboto Mono"/>
                <a:cs typeface="Roboto Mono"/>
                <a:sym typeface="Roboto Mono"/>
              </a:rPr>
              <a:t>x </a:t>
            </a:r>
            <a:r>
              <a:rPr lang="no" sz="1600">
                <a:solidFill>
                  <a:srgbClr val="4DD0E1"/>
                </a:solidFill>
                <a:latin typeface="Roboto Mono"/>
                <a:ea typeface="Roboto Mono"/>
                <a:cs typeface="Roboto Mono"/>
                <a:sym typeface="Roboto Mono"/>
              </a:rPr>
              <a:t>for</a:t>
            </a:r>
            <a:r>
              <a:rPr lang="no" sz="1600">
                <a:solidFill>
                  <a:srgbClr val="ECEFF1"/>
                </a:solidFill>
                <a:latin typeface="Roboto Mono"/>
                <a:ea typeface="Roboto Mono"/>
                <a:cs typeface="Roboto Mono"/>
                <a:sym typeface="Roboto Mono"/>
              </a:rPr>
              <a:t> x </a:t>
            </a:r>
            <a:r>
              <a:rPr lang="no" sz="1600">
                <a:solidFill>
                  <a:srgbClr val="4DD0E1"/>
                </a:solidFill>
                <a:latin typeface="Roboto Mono"/>
                <a:ea typeface="Roboto Mono"/>
                <a:cs typeface="Roboto Mono"/>
                <a:sym typeface="Roboto Mono"/>
              </a:rPr>
              <a:t>in</a:t>
            </a:r>
            <a:r>
              <a:rPr lang="no" sz="1600">
                <a:solidFill>
                  <a:srgbClr val="ECEFF1"/>
                </a:solidFill>
                <a:latin typeface="Roboto Mono"/>
                <a:ea typeface="Roboto Mono"/>
                <a:cs typeface="Roboto Mono"/>
                <a:sym typeface="Roboto Mono"/>
              </a:rPr>
              <a:t> range</a:t>
            </a:r>
            <a:r>
              <a:rPr lang="no" sz="1600">
                <a:solidFill>
                  <a:srgbClr val="FBC02D"/>
                </a:solidFill>
                <a:latin typeface="Roboto Mono"/>
                <a:ea typeface="Roboto Mono"/>
                <a:cs typeface="Roboto Mono"/>
                <a:sym typeface="Roboto Mono"/>
              </a:rPr>
              <a:t>(1,</a:t>
            </a:r>
            <a:r>
              <a:rPr lang="no" sz="1600">
                <a:solidFill>
                  <a:srgbClr val="ECEFF1"/>
                </a:solidFill>
                <a:latin typeface="Roboto Mono"/>
                <a:ea typeface="Roboto Mono"/>
                <a:cs typeface="Roboto Mono"/>
                <a:sym typeface="Roboto Mono"/>
              </a:rPr>
              <a:t> </a:t>
            </a:r>
            <a:r>
              <a:rPr lang="no" sz="1600">
                <a:solidFill>
                  <a:srgbClr val="FBC02D"/>
                </a:solidFill>
                <a:latin typeface="Roboto Mono"/>
                <a:ea typeface="Roboto Mono"/>
                <a:cs typeface="Roboto Mono"/>
                <a:sym typeface="Roboto Mono"/>
              </a:rPr>
              <a:t>11)]))</a:t>
            </a:r>
            <a:endParaRPr sz="1600">
              <a:solidFill>
                <a:srgbClr val="FBC02D"/>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500">
              <a:solidFill>
                <a:srgbClr val="4DD0E1"/>
              </a:solidFill>
              <a:latin typeface="Roboto Mono"/>
              <a:ea typeface="Roboto Mono"/>
              <a:cs typeface="Roboto Mono"/>
              <a:sym typeface="Roboto Mono"/>
            </a:endParaRPr>
          </a:p>
          <a:p>
            <a:pPr indent="0" lvl="0" marL="0" rtl="0" algn="l">
              <a:spcBef>
                <a:spcPts val="0"/>
              </a:spcBef>
              <a:spcAft>
                <a:spcPts val="1600"/>
              </a:spcAft>
              <a:buNone/>
            </a:pPr>
            <a:r>
              <a:t/>
            </a:r>
            <a:endParaRPr/>
          </a:p>
        </p:txBody>
      </p:sp>
      <p:pic>
        <p:nvPicPr>
          <p:cNvPr id="825" name="Google Shape;825;p114"/>
          <p:cNvPicPr preferRelativeResize="0"/>
          <p:nvPr/>
        </p:nvPicPr>
        <p:blipFill>
          <a:blip r:embed="rId3">
            <a:alphaModFix/>
          </a:blip>
          <a:stretch>
            <a:fillRect/>
          </a:stretch>
        </p:blipFill>
        <p:spPr>
          <a:xfrm>
            <a:off x="8121800" y="4130325"/>
            <a:ext cx="914101" cy="9141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4"/>
                                        </p:tgtEl>
                                        <p:attrNameLst>
                                          <p:attrName>style.visibility</p:attrName>
                                        </p:attrNameLst>
                                      </p:cBhvr>
                                      <p:to>
                                        <p:strVal val="visible"/>
                                      </p:to>
                                    </p:set>
                                    <p:animEffect filter="fade" transition="in">
                                      <p:cBhvr>
                                        <p:cTn dur="1"/>
                                        <p:tgtEl>
                                          <p:spTgt spid="8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9" name="Shape 829"/>
        <p:cNvGrpSpPr/>
        <p:nvPr/>
      </p:nvGrpSpPr>
      <p:grpSpPr>
        <a:xfrm>
          <a:off x="0" y="0"/>
          <a:ext cx="0" cy="0"/>
          <a:chOff x="0" y="0"/>
          <a:chExt cx="0" cy="0"/>
        </a:xfrm>
      </p:grpSpPr>
      <p:sp>
        <p:nvSpPr>
          <p:cNvPr id="830" name="Google Shape;830;p1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sz="3000"/>
              <a:t>Algoritmer</a:t>
            </a:r>
            <a:endParaRPr sz="3000"/>
          </a:p>
        </p:txBody>
      </p:sp>
      <p:sp>
        <p:nvSpPr>
          <p:cNvPr id="831" name="Google Shape;831;p115"/>
          <p:cNvSpPr txBox="1"/>
          <p:nvPr>
            <p:ph idx="1" type="body"/>
          </p:nvPr>
        </p:nvSpPr>
        <p:spPr>
          <a:xfrm>
            <a:off x="361625" y="3391425"/>
            <a:ext cx="4592700" cy="1407900"/>
          </a:xfrm>
          <a:prstGeom prst="rect">
            <a:avLst/>
          </a:prstGeom>
          <a:solidFill>
            <a:srgbClr val="434343"/>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no" sz="2600">
                <a:latin typeface="Playfair Display"/>
                <a:ea typeface="Playfair Display"/>
                <a:cs typeface="Playfair Display"/>
                <a:sym typeface="Playfair Display"/>
              </a:rPr>
              <a:t>a</a:t>
            </a:r>
            <a:r>
              <a:rPr b="1" lang="no" sz="2600">
                <a:latin typeface="Playfair Display"/>
                <a:ea typeface="Playfair Display"/>
                <a:cs typeface="Playfair Display"/>
                <a:sym typeface="Playfair Display"/>
              </a:rPr>
              <a:t>lgorithm</a:t>
            </a:r>
            <a:r>
              <a:rPr lang="no" sz="2400">
                <a:latin typeface="Playfair Display"/>
                <a:ea typeface="Playfair Display"/>
                <a:cs typeface="Playfair Display"/>
                <a:sym typeface="Playfair Display"/>
              </a:rPr>
              <a:t> </a:t>
            </a:r>
            <a:r>
              <a:rPr i="1" lang="no">
                <a:latin typeface="Playfair Display"/>
                <a:ea typeface="Playfair Display"/>
                <a:cs typeface="Playfair Display"/>
                <a:sym typeface="Playfair Display"/>
              </a:rPr>
              <a:t>(noun.)</a:t>
            </a:r>
            <a:endParaRPr i="1">
              <a:latin typeface="Playfair Display"/>
              <a:ea typeface="Playfair Display"/>
              <a:cs typeface="Playfair Display"/>
              <a:sym typeface="Playfair Display"/>
            </a:endParaRPr>
          </a:p>
          <a:p>
            <a:pPr indent="0" lvl="0" marL="0" rtl="0" algn="l">
              <a:lnSpc>
                <a:spcPct val="100000"/>
              </a:lnSpc>
              <a:spcBef>
                <a:spcPts val="1600"/>
              </a:spcBef>
              <a:spcAft>
                <a:spcPts val="1600"/>
              </a:spcAft>
              <a:buNone/>
            </a:pPr>
            <a:r>
              <a:rPr lang="no" sz="1950">
                <a:latin typeface="Playfair Display"/>
                <a:ea typeface="Playfair Display"/>
                <a:cs typeface="Playfair Display"/>
                <a:sym typeface="Playfair Display"/>
              </a:rPr>
              <a:t>W</a:t>
            </a:r>
            <a:r>
              <a:rPr lang="no" sz="1950">
                <a:latin typeface="Playfair Display"/>
                <a:ea typeface="Playfair Display"/>
                <a:cs typeface="Playfair Display"/>
                <a:sym typeface="Playfair Display"/>
              </a:rPr>
              <a:t>ord used by programmers when they do not want to explain what they did.</a:t>
            </a:r>
            <a:endParaRPr sz="1950">
              <a:latin typeface="Playfair Display"/>
              <a:ea typeface="Playfair Display"/>
              <a:cs typeface="Playfair Display"/>
              <a:sym typeface="Playfair Display"/>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5" name="Shape 835"/>
        <p:cNvGrpSpPr/>
        <p:nvPr/>
      </p:nvGrpSpPr>
      <p:grpSpPr>
        <a:xfrm>
          <a:off x="0" y="0"/>
          <a:ext cx="0" cy="0"/>
          <a:chOff x="0" y="0"/>
          <a:chExt cx="0" cy="0"/>
        </a:xfrm>
      </p:grpSpPr>
      <p:sp>
        <p:nvSpPr>
          <p:cNvPr id="836" name="Google Shape;836;p1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Algoritmer Q&amp;A</a:t>
            </a:r>
            <a:endParaRPr/>
          </a:p>
        </p:txBody>
      </p:sp>
      <p:sp>
        <p:nvSpPr>
          <p:cNvPr id="837" name="Google Shape;837;p116"/>
          <p:cNvSpPr txBox="1"/>
          <p:nvPr>
            <p:ph idx="1" type="body"/>
          </p:nvPr>
        </p:nvSpPr>
        <p:spPr>
          <a:xfrm>
            <a:off x="1297500" y="1307850"/>
            <a:ext cx="7038900" cy="29112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Char char="●"/>
            </a:pPr>
            <a:r>
              <a:rPr b="1" lang="no" sz="1500"/>
              <a:t>Hva i alle dager er en algoritme?</a:t>
            </a:r>
            <a:endParaRPr b="1" sz="1500"/>
          </a:p>
          <a:p>
            <a:pPr indent="-323850" lvl="1" marL="914400" rtl="0" algn="l">
              <a:lnSpc>
                <a:spcPct val="150000"/>
              </a:lnSpc>
              <a:spcBef>
                <a:spcPts val="0"/>
              </a:spcBef>
              <a:spcAft>
                <a:spcPts val="0"/>
              </a:spcAft>
              <a:buSzPts val="1500"/>
              <a:buChar char="○"/>
            </a:pPr>
            <a:r>
              <a:rPr lang="no" sz="1500"/>
              <a:t>En slags oppskrift på hvordan man skal løse et problem eller gjøre noe med kode.</a:t>
            </a:r>
            <a:endParaRPr sz="1500"/>
          </a:p>
          <a:p>
            <a:pPr indent="-323850" lvl="0" marL="457200" rtl="0" algn="l">
              <a:lnSpc>
                <a:spcPct val="150000"/>
              </a:lnSpc>
              <a:spcBef>
                <a:spcPts val="0"/>
              </a:spcBef>
              <a:spcAft>
                <a:spcPts val="0"/>
              </a:spcAft>
              <a:buSzPts val="1500"/>
              <a:buChar char="●"/>
            </a:pPr>
            <a:r>
              <a:rPr b="1" lang="no" sz="1500"/>
              <a:t>Hva er “kjøretid”?</a:t>
            </a:r>
            <a:endParaRPr b="1" sz="1500"/>
          </a:p>
          <a:p>
            <a:pPr indent="-323850" lvl="1" marL="914400" rtl="0" algn="l">
              <a:lnSpc>
                <a:spcPct val="150000"/>
              </a:lnSpc>
              <a:spcBef>
                <a:spcPts val="0"/>
              </a:spcBef>
              <a:spcAft>
                <a:spcPts val="0"/>
              </a:spcAft>
              <a:buSzPts val="1500"/>
              <a:buChar char="○"/>
            </a:pPr>
            <a:r>
              <a:rPr lang="no" sz="1500"/>
              <a:t>Tiden / antall operasjoner det tar for en algoritme å kjøre og behandle et datasett. </a:t>
            </a:r>
            <a:endParaRPr sz="1500"/>
          </a:p>
          <a:p>
            <a:pPr indent="-323850" lvl="1" marL="914400" rtl="0" algn="l">
              <a:lnSpc>
                <a:spcPct val="150000"/>
              </a:lnSpc>
              <a:spcBef>
                <a:spcPts val="0"/>
              </a:spcBef>
              <a:spcAft>
                <a:spcPts val="0"/>
              </a:spcAft>
              <a:buSzPts val="1500"/>
              <a:buChar char="○"/>
            </a:pPr>
            <a:r>
              <a:rPr lang="no" sz="1500"/>
              <a:t>Worst case: Tiden det tar å kjøre koden, dersom man er uheldig.</a:t>
            </a:r>
            <a:endParaRPr sz="1500"/>
          </a:p>
          <a:p>
            <a:pPr indent="-323850" lvl="1" marL="914400" rtl="0" algn="l">
              <a:lnSpc>
                <a:spcPct val="150000"/>
              </a:lnSpc>
              <a:spcBef>
                <a:spcPts val="0"/>
              </a:spcBef>
              <a:spcAft>
                <a:spcPts val="0"/>
              </a:spcAft>
              <a:buSzPts val="1500"/>
              <a:buChar char="○"/>
            </a:pPr>
            <a:r>
              <a:rPr lang="no" sz="1500"/>
              <a:t>Average case: Gjennomsnittlig hvor lang tid det tar å kjøre koden.</a:t>
            </a:r>
            <a:endParaRPr sz="1500"/>
          </a:p>
          <a:p>
            <a:pPr indent="-323850" lvl="1" marL="914400" rtl="0" algn="l">
              <a:lnSpc>
                <a:spcPct val="150000"/>
              </a:lnSpc>
              <a:spcBef>
                <a:spcPts val="0"/>
              </a:spcBef>
              <a:spcAft>
                <a:spcPts val="0"/>
              </a:spcAft>
              <a:buSzPts val="1500"/>
              <a:buChar char="○"/>
            </a:pPr>
            <a:r>
              <a:rPr lang="no" sz="1500"/>
              <a:t>Best case: Tiden det tar å kjøre koden, hvis man er heldig.</a:t>
            </a:r>
            <a:endParaRPr sz="1500"/>
          </a:p>
        </p:txBody>
      </p:sp>
      <p:pic>
        <p:nvPicPr>
          <p:cNvPr id="838" name="Google Shape;838;p116"/>
          <p:cNvPicPr preferRelativeResize="0"/>
          <p:nvPr/>
        </p:nvPicPr>
        <p:blipFill>
          <a:blip r:embed="rId3">
            <a:alphaModFix/>
          </a:blip>
          <a:stretch>
            <a:fillRect/>
          </a:stretch>
        </p:blipFill>
        <p:spPr>
          <a:xfrm>
            <a:off x="7367075" y="3655400"/>
            <a:ext cx="1776925" cy="14881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2" name="Shape 842"/>
        <p:cNvGrpSpPr/>
        <p:nvPr/>
      </p:nvGrpSpPr>
      <p:grpSpPr>
        <a:xfrm>
          <a:off x="0" y="0"/>
          <a:ext cx="0" cy="0"/>
          <a:chOff x="0" y="0"/>
          <a:chExt cx="0" cy="0"/>
        </a:xfrm>
      </p:grpSpPr>
      <p:sp>
        <p:nvSpPr>
          <p:cNvPr id="843" name="Google Shape;843;p1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Men hva søren betyr </a:t>
            </a:r>
            <a:r>
              <a:rPr b="1" lang="no"/>
              <a:t>O(n) </a:t>
            </a:r>
            <a:r>
              <a:rPr lang="no"/>
              <a:t>?</a:t>
            </a:r>
            <a:endParaRPr/>
          </a:p>
        </p:txBody>
      </p:sp>
      <p:sp>
        <p:nvSpPr>
          <p:cNvPr id="844" name="Google Shape;844;p117"/>
          <p:cNvSpPr txBox="1"/>
          <p:nvPr>
            <p:ph idx="1" type="body"/>
          </p:nvPr>
        </p:nvSpPr>
        <p:spPr>
          <a:xfrm>
            <a:off x="1297500" y="1712500"/>
            <a:ext cx="7038900" cy="2943300"/>
          </a:xfrm>
          <a:prstGeom prst="rect">
            <a:avLst/>
          </a:prstGeom>
        </p:spPr>
        <p:txBody>
          <a:bodyPr anchorCtr="0" anchor="t" bIns="91425" lIns="91425" spcFirstLastPara="1" rIns="91425" wrap="square" tIns="91425">
            <a:noAutofit/>
          </a:bodyPr>
          <a:lstStyle/>
          <a:p>
            <a:pPr indent="-342900" lvl="0" marL="457200" marR="0" rtl="0" algn="l">
              <a:lnSpc>
                <a:spcPct val="200000"/>
              </a:lnSpc>
              <a:spcBef>
                <a:spcPts val="0"/>
              </a:spcBef>
              <a:spcAft>
                <a:spcPts val="0"/>
              </a:spcAft>
              <a:buClr>
                <a:schemeClr val="lt1"/>
              </a:buClr>
              <a:buSzPts val="1800"/>
              <a:buFont typeface="Lato"/>
              <a:buChar char="●"/>
            </a:pPr>
            <a:r>
              <a:rPr lang="no" sz="1800"/>
              <a:t>En måte å sette grenser for funksjoner i matematikken.</a:t>
            </a:r>
            <a:endParaRPr sz="1800"/>
          </a:p>
          <a:p>
            <a:pPr indent="0" lvl="0" marL="0" marR="0" rtl="0" algn="l">
              <a:lnSpc>
                <a:spcPct val="200000"/>
              </a:lnSpc>
              <a:spcBef>
                <a:spcPts val="1600"/>
              </a:spcBef>
              <a:spcAft>
                <a:spcPts val="0"/>
              </a:spcAft>
              <a:buNone/>
            </a:pPr>
            <a:r>
              <a:t/>
            </a:r>
            <a:endParaRPr sz="1800"/>
          </a:p>
          <a:p>
            <a:pPr indent="-342900" lvl="0" marL="457200" rtl="0" algn="l">
              <a:lnSpc>
                <a:spcPct val="200000"/>
              </a:lnSpc>
              <a:spcBef>
                <a:spcPts val="1600"/>
              </a:spcBef>
              <a:spcAft>
                <a:spcPts val="0"/>
              </a:spcAft>
              <a:buSzPts val="1800"/>
              <a:buChar char="●"/>
            </a:pPr>
            <a:r>
              <a:rPr lang="no" sz="1800"/>
              <a:t>Brukes også for å betegne kjøretid.</a:t>
            </a:r>
            <a:endParaRPr b="1" sz="1800"/>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8" name="Shape 848"/>
        <p:cNvGrpSpPr/>
        <p:nvPr/>
      </p:nvGrpSpPr>
      <p:grpSpPr>
        <a:xfrm>
          <a:off x="0" y="0"/>
          <a:ext cx="0" cy="0"/>
          <a:chOff x="0" y="0"/>
          <a:chExt cx="0" cy="0"/>
        </a:xfrm>
      </p:grpSpPr>
      <p:sp>
        <p:nvSpPr>
          <p:cNvPr id="849" name="Google Shape;849;p118"/>
          <p:cNvSpPr txBox="1"/>
          <p:nvPr>
            <p:ph idx="1" type="body"/>
          </p:nvPr>
        </p:nvSpPr>
        <p:spPr>
          <a:xfrm>
            <a:off x="1317550" y="800100"/>
            <a:ext cx="7038900" cy="39303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no" sz="1800"/>
              <a:t>I praksis betyr dette (veldig forenklet) at:</a:t>
            </a:r>
            <a:endParaRPr sz="1800"/>
          </a:p>
          <a:p>
            <a:pPr indent="-342900" lvl="1" marL="914400" rtl="0" algn="l">
              <a:lnSpc>
                <a:spcPct val="150000"/>
              </a:lnSpc>
              <a:spcBef>
                <a:spcPts val="0"/>
              </a:spcBef>
              <a:spcAft>
                <a:spcPts val="0"/>
              </a:spcAft>
              <a:buSzPts val="1800"/>
              <a:buChar char="○"/>
            </a:pPr>
            <a:r>
              <a:rPr lang="no" sz="1800"/>
              <a:t>Hvis vi har en løkke som skal gå  gjennom en liste med </a:t>
            </a:r>
            <a:r>
              <a:rPr b="1" lang="no" sz="1800"/>
              <a:t>n</a:t>
            </a:r>
            <a:r>
              <a:rPr lang="no" sz="1800"/>
              <a:t> antall elementer</a:t>
            </a:r>
            <a:endParaRPr sz="1800"/>
          </a:p>
          <a:p>
            <a:pPr indent="-342900" lvl="2" marL="1371600" rtl="0" algn="l">
              <a:lnSpc>
                <a:spcPct val="150000"/>
              </a:lnSpc>
              <a:spcBef>
                <a:spcPts val="0"/>
              </a:spcBef>
              <a:spcAft>
                <a:spcPts val="0"/>
              </a:spcAft>
              <a:buSzPts val="1800"/>
              <a:buChar char="■"/>
            </a:pPr>
            <a:r>
              <a:rPr lang="no" sz="1800" u="sng"/>
              <a:t>Kjøretid</a:t>
            </a:r>
            <a:r>
              <a:rPr lang="no" sz="1800"/>
              <a:t>:</a:t>
            </a:r>
            <a:r>
              <a:rPr b="1" lang="no" sz="1800"/>
              <a:t> O(n)</a:t>
            </a:r>
            <a:endParaRPr b="1" sz="1800"/>
          </a:p>
          <a:p>
            <a:pPr indent="-342900" lvl="1" marL="914400" rtl="0" algn="l">
              <a:lnSpc>
                <a:spcPct val="150000"/>
              </a:lnSpc>
              <a:spcBef>
                <a:spcPts val="0"/>
              </a:spcBef>
              <a:spcAft>
                <a:spcPts val="0"/>
              </a:spcAft>
              <a:buSzPts val="1800"/>
              <a:buChar char="○"/>
            </a:pPr>
            <a:r>
              <a:rPr lang="no" sz="1800"/>
              <a:t>Hvis vi har en løkke som går gjennom en liste og sammenligner hvert element med hverandre :</a:t>
            </a:r>
            <a:endParaRPr sz="1800"/>
          </a:p>
          <a:p>
            <a:pPr indent="-342900" lvl="2" marL="1371600" rtl="0" algn="l">
              <a:lnSpc>
                <a:spcPct val="150000"/>
              </a:lnSpc>
              <a:spcBef>
                <a:spcPts val="0"/>
              </a:spcBef>
              <a:spcAft>
                <a:spcPts val="0"/>
              </a:spcAft>
              <a:buSzPts val="1800"/>
              <a:buChar char="■"/>
            </a:pPr>
            <a:r>
              <a:rPr lang="no" sz="1800"/>
              <a:t>Da trenger vi en nøstet løkke, som betyr at vi  må gå gjennom </a:t>
            </a:r>
            <a:r>
              <a:rPr b="1" lang="no" sz="1800"/>
              <a:t>n * n </a:t>
            </a:r>
            <a:r>
              <a:rPr lang="no" sz="1800"/>
              <a:t>ganger (her er vi ikke nøyaktig)</a:t>
            </a:r>
            <a:endParaRPr sz="1800"/>
          </a:p>
          <a:p>
            <a:pPr indent="-342900" lvl="2" marL="1371600" rtl="0" algn="l">
              <a:lnSpc>
                <a:spcPct val="150000"/>
              </a:lnSpc>
              <a:spcBef>
                <a:spcPts val="0"/>
              </a:spcBef>
              <a:spcAft>
                <a:spcPts val="0"/>
              </a:spcAft>
              <a:buSzPts val="1800"/>
              <a:buChar char="■"/>
            </a:pPr>
            <a:r>
              <a:rPr lang="no" sz="1800" u="sng"/>
              <a:t>Kjøretid</a:t>
            </a:r>
            <a:r>
              <a:rPr lang="no" sz="1800"/>
              <a:t>: </a:t>
            </a:r>
            <a:r>
              <a:rPr b="1" lang="no" sz="1800"/>
              <a:t>O(n</a:t>
            </a:r>
            <a:r>
              <a:rPr b="1" baseline="30000" lang="no" sz="1800"/>
              <a:t>2</a:t>
            </a:r>
            <a:r>
              <a:rPr b="1" lang="no" sz="1800"/>
              <a:t>)</a:t>
            </a:r>
            <a:endParaRPr b="1" sz="1800"/>
          </a:p>
          <a:p>
            <a:pPr indent="0" lvl="0" marL="0" rtl="0" algn="l">
              <a:spcBef>
                <a:spcPts val="1600"/>
              </a:spcBef>
              <a:spcAft>
                <a:spcPts val="1600"/>
              </a:spcAft>
              <a:buNone/>
            </a:pPr>
            <a:r>
              <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3" name="Shape 853"/>
        <p:cNvGrpSpPr/>
        <p:nvPr/>
      </p:nvGrpSpPr>
      <p:grpSpPr>
        <a:xfrm>
          <a:off x="0" y="0"/>
          <a:ext cx="0" cy="0"/>
          <a:chOff x="0" y="0"/>
          <a:chExt cx="0" cy="0"/>
        </a:xfrm>
      </p:grpSpPr>
      <p:sp>
        <p:nvSpPr>
          <p:cNvPr id="854" name="Google Shape;854;p119"/>
          <p:cNvSpPr txBox="1"/>
          <p:nvPr>
            <p:ph idx="1" type="body"/>
          </p:nvPr>
        </p:nvSpPr>
        <p:spPr>
          <a:xfrm>
            <a:off x="1297500" y="416100"/>
            <a:ext cx="2833500" cy="4311300"/>
          </a:xfrm>
          <a:prstGeom prst="rect">
            <a:avLst/>
          </a:prstGeom>
          <a:solidFill>
            <a:srgbClr val="434343"/>
          </a:solidFill>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no" sz="1500">
                <a:solidFill>
                  <a:srgbClr val="ECEFF1"/>
                </a:solidFill>
                <a:latin typeface="Roboto Mono"/>
                <a:ea typeface="Roboto Mono"/>
                <a:cs typeface="Roboto Mono"/>
                <a:sym typeface="Roboto Mono"/>
              </a:rPr>
              <a:t>a</a:t>
            </a:r>
            <a:r>
              <a:rPr lang="no" sz="1500">
                <a:solidFill>
                  <a:srgbClr val="FBC02D"/>
                </a:solidFill>
                <a:latin typeface="Roboto Mono"/>
                <a:ea typeface="Roboto Mono"/>
                <a:cs typeface="Roboto Mono"/>
                <a:sym typeface="Roboto Mono"/>
              </a:rPr>
              <a:t>=5</a:t>
            </a:r>
            <a:br>
              <a:rPr lang="no" sz="1500">
                <a:solidFill>
                  <a:srgbClr val="ECEFF1"/>
                </a:solidFill>
                <a:latin typeface="Roboto Mono"/>
                <a:ea typeface="Roboto Mono"/>
                <a:cs typeface="Roboto Mono"/>
                <a:sym typeface="Roboto Mono"/>
              </a:rPr>
            </a:br>
            <a:r>
              <a:rPr lang="no" sz="1500">
                <a:solidFill>
                  <a:srgbClr val="ECEFF1"/>
                </a:solidFill>
                <a:latin typeface="Roboto Mono"/>
                <a:ea typeface="Roboto Mono"/>
                <a:cs typeface="Roboto Mono"/>
                <a:sym typeface="Roboto Mono"/>
              </a:rPr>
              <a:t>b</a:t>
            </a:r>
            <a:r>
              <a:rPr lang="no" sz="1500">
                <a:solidFill>
                  <a:srgbClr val="FBC02D"/>
                </a:solidFill>
                <a:latin typeface="Roboto Mono"/>
                <a:ea typeface="Roboto Mono"/>
                <a:cs typeface="Roboto Mono"/>
                <a:sym typeface="Roboto Mono"/>
              </a:rPr>
              <a:t>=6</a:t>
            </a:r>
            <a:br>
              <a:rPr lang="no" sz="1500">
                <a:solidFill>
                  <a:srgbClr val="ECEFF1"/>
                </a:solidFill>
                <a:latin typeface="Roboto Mono"/>
                <a:ea typeface="Roboto Mono"/>
                <a:cs typeface="Roboto Mono"/>
                <a:sym typeface="Roboto Mono"/>
              </a:rPr>
            </a:br>
            <a:r>
              <a:rPr lang="no" sz="1500">
                <a:solidFill>
                  <a:srgbClr val="ECEFF1"/>
                </a:solidFill>
                <a:latin typeface="Roboto Mono"/>
                <a:ea typeface="Roboto Mono"/>
                <a:cs typeface="Roboto Mono"/>
                <a:sym typeface="Roboto Mono"/>
              </a:rPr>
              <a:t>c</a:t>
            </a:r>
            <a:r>
              <a:rPr lang="no" sz="1500">
                <a:solidFill>
                  <a:srgbClr val="FBC02D"/>
                </a:solidFill>
                <a:latin typeface="Roboto Mono"/>
                <a:ea typeface="Roboto Mono"/>
                <a:cs typeface="Roboto Mono"/>
                <a:sym typeface="Roboto Mono"/>
              </a:rPr>
              <a:t>=10</a:t>
            </a:r>
            <a:endParaRPr sz="1500">
              <a:solidFill>
                <a:srgbClr val="FBC02D"/>
              </a:solidFill>
              <a:latin typeface="Roboto Mono"/>
              <a:ea typeface="Roboto Mono"/>
              <a:cs typeface="Roboto Mono"/>
              <a:sym typeface="Roboto Mono"/>
            </a:endParaRPr>
          </a:p>
          <a:p>
            <a:pPr indent="0" lvl="0" marL="0" rtl="0" algn="l">
              <a:lnSpc>
                <a:spcPct val="150000"/>
              </a:lnSpc>
              <a:spcBef>
                <a:spcPts val="0"/>
              </a:spcBef>
              <a:spcAft>
                <a:spcPts val="0"/>
              </a:spcAft>
              <a:buNone/>
            </a:pPr>
            <a:br>
              <a:rPr lang="no" sz="1500">
                <a:solidFill>
                  <a:srgbClr val="ECEFF1"/>
                </a:solidFill>
                <a:latin typeface="Roboto Mono"/>
                <a:ea typeface="Roboto Mono"/>
                <a:cs typeface="Roboto Mono"/>
                <a:sym typeface="Roboto Mono"/>
              </a:rPr>
            </a:br>
            <a:r>
              <a:rPr lang="no" sz="1500">
                <a:solidFill>
                  <a:srgbClr val="4DD0E1"/>
                </a:solidFill>
                <a:latin typeface="Roboto Mono"/>
                <a:ea typeface="Roboto Mono"/>
                <a:cs typeface="Roboto Mono"/>
                <a:sym typeface="Roboto Mono"/>
              </a:rPr>
              <a:t>for</a:t>
            </a:r>
            <a:r>
              <a:rPr lang="no" sz="1500">
                <a:solidFill>
                  <a:srgbClr val="ECEFF1"/>
                </a:solidFill>
                <a:latin typeface="Roboto Mono"/>
                <a:ea typeface="Roboto Mono"/>
                <a:cs typeface="Roboto Mono"/>
                <a:sym typeface="Roboto Mono"/>
              </a:rPr>
              <a:t> i </a:t>
            </a:r>
            <a:r>
              <a:rPr lang="no" sz="1500">
                <a:solidFill>
                  <a:srgbClr val="4DD0E1"/>
                </a:solidFill>
                <a:latin typeface="Roboto Mono"/>
                <a:ea typeface="Roboto Mono"/>
                <a:cs typeface="Roboto Mono"/>
                <a:sym typeface="Roboto Mono"/>
              </a:rPr>
              <a:t>in</a:t>
            </a:r>
            <a:r>
              <a:rPr lang="no" sz="1500">
                <a:solidFill>
                  <a:srgbClr val="ECEFF1"/>
                </a:solidFill>
                <a:latin typeface="Roboto Mono"/>
                <a:ea typeface="Roboto Mono"/>
                <a:cs typeface="Roboto Mono"/>
                <a:sym typeface="Roboto Mono"/>
              </a:rPr>
              <a:t> range</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n</a:t>
            </a:r>
            <a:r>
              <a:rPr lang="no" sz="1500">
                <a:solidFill>
                  <a:srgbClr val="FBC02D"/>
                </a:solidFill>
                <a:latin typeface="Roboto Mono"/>
                <a:ea typeface="Roboto Mono"/>
                <a:cs typeface="Roboto Mono"/>
                <a:sym typeface="Roboto Mono"/>
              </a:rPr>
              <a:t>):</a:t>
            </a:r>
            <a:br>
              <a:rPr lang="no" sz="1500">
                <a:solidFill>
                  <a:srgbClr val="ECEFF1"/>
                </a:solidFill>
                <a:latin typeface="Roboto Mono"/>
                <a:ea typeface="Roboto Mono"/>
                <a:cs typeface="Roboto Mono"/>
                <a:sym typeface="Roboto Mono"/>
              </a:rPr>
            </a:br>
            <a:r>
              <a:rPr lang="no" sz="1500">
                <a:solidFill>
                  <a:srgbClr val="ECEFF1"/>
                </a:solidFill>
                <a:latin typeface="Roboto Mono"/>
                <a:ea typeface="Roboto Mono"/>
                <a:cs typeface="Roboto Mono"/>
                <a:sym typeface="Roboto Mono"/>
              </a:rPr>
              <a:t>   </a:t>
            </a:r>
            <a:r>
              <a:rPr lang="no" sz="1500">
                <a:solidFill>
                  <a:srgbClr val="4DD0E1"/>
                </a:solidFill>
                <a:latin typeface="Roboto Mono"/>
                <a:ea typeface="Roboto Mono"/>
                <a:cs typeface="Roboto Mono"/>
                <a:sym typeface="Roboto Mono"/>
              </a:rPr>
              <a:t>for</a:t>
            </a:r>
            <a:r>
              <a:rPr lang="no" sz="1500">
                <a:solidFill>
                  <a:srgbClr val="ECEFF1"/>
                </a:solidFill>
                <a:latin typeface="Roboto Mono"/>
                <a:ea typeface="Roboto Mono"/>
                <a:cs typeface="Roboto Mono"/>
                <a:sym typeface="Roboto Mono"/>
              </a:rPr>
              <a:t> j </a:t>
            </a:r>
            <a:r>
              <a:rPr lang="no" sz="1500">
                <a:solidFill>
                  <a:srgbClr val="4DD0E1"/>
                </a:solidFill>
                <a:latin typeface="Roboto Mono"/>
                <a:ea typeface="Roboto Mono"/>
                <a:cs typeface="Roboto Mono"/>
                <a:sym typeface="Roboto Mono"/>
              </a:rPr>
              <a:t>in</a:t>
            </a:r>
            <a:r>
              <a:rPr lang="no" sz="1500">
                <a:solidFill>
                  <a:srgbClr val="ECEFF1"/>
                </a:solidFill>
                <a:latin typeface="Roboto Mono"/>
                <a:ea typeface="Roboto Mono"/>
                <a:cs typeface="Roboto Mono"/>
                <a:sym typeface="Roboto Mono"/>
              </a:rPr>
              <a:t> range</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n</a:t>
            </a:r>
            <a:r>
              <a:rPr lang="no" sz="1500">
                <a:solidFill>
                  <a:srgbClr val="FBC02D"/>
                </a:solidFill>
                <a:latin typeface="Roboto Mono"/>
                <a:ea typeface="Roboto Mono"/>
                <a:cs typeface="Roboto Mono"/>
                <a:sym typeface="Roboto Mono"/>
              </a:rPr>
              <a:t>):</a:t>
            </a:r>
            <a:br>
              <a:rPr lang="no" sz="1500">
                <a:solidFill>
                  <a:srgbClr val="ECEFF1"/>
                </a:solidFill>
                <a:latin typeface="Roboto Mono"/>
                <a:ea typeface="Roboto Mono"/>
                <a:cs typeface="Roboto Mono"/>
                <a:sym typeface="Roboto Mono"/>
              </a:rPr>
            </a:br>
            <a:r>
              <a:rPr lang="no" sz="1500">
                <a:solidFill>
                  <a:srgbClr val="ECEFF1"/>
                </a:solidFill>
                <a:latin typeface="Roboto Mono"/>
                <a:ea typeface="Roboto Mono"/>
                <a:cs typeface="Roboto Mono"/>
                <a:sym typeface="Roboto Mono"/>
              </a:rPr>
              <a:t>      x </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 i </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 i</a:t>
            </a:r>
            <a:endParaRPr sz="150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Clr>
                <a:srgbClr val="000000"/>
              </a:buClr>
              <a:buSzPts val="1100"/>
              <a:buFont typeface="Arial"/>
              <a:buNone/>
            </a:pPr>
            <a:br>
              <a:rPr lang="no" sz="1500">
                <a:solidFill>
                  <a:srgbClr val="ECEFF1"/>
                </a:solidFill>
                <a:latin typeface="Roboto Mono"/>
                <a:ea typeface="Roboto Mono"/>
                <a:cs typeface="Roboto Mono"/>
                <a:sym typeface="Roboto Mono"/>
              </a:rPr>
            </a:br>
            <a:r>
              <a:rPr lang="no" sz="1500">
                <a:solidFill>
                  <a:srgbClr val="4DD0E1"/>
                </a:solidFill>
                <a:latin typeface="Roboto Mono"/>
                <a:ea typeface="Roboto Mono"/>
                <a:cs typeface="Roboto Mono"/>
                <a:sym typeface="Roboto Mono"/>
              </a:rPr>
              <a:t>for</a:t>
            </a:r>
            <a:r>
              <a:rPr lang="no" sz="1500">
                <a:solidFill>
                  <a:srgbClr val="ECEFF1"/>
                </a:solidFill>
                <a:latin typeface="Roboto Mono"/>
                <a:ea typeface="Roboto Mono"/>
                <a:cs typeface="Roboto Mono"/>
                <a:sym typeface="Roboto Mono"/>
              </a:rPr>
              <a:t> k </a:t>
            </a:r>
            <a:r>
              <a:rPr lang="no" sz="1500">
                <a:solidFill>
                  <a:srgbClr val="4DD0E1"/>
                </a:solidFill>
                <a:latin typeface="Roboto Mono"/>
                <a:ea typeface="Roboto Mono"/>
                <a:cs typeface="Roboto Mono"/>
                <a:sym typeface="Roboto Mono"/>
              </a:rPr>
              <a:t>in</a:t>
            </a:r>
            <a:r>
              <a:rPr lang="no" sz="1500">
                <a:solidFill>
                  <a:srgbClr val="ECEFF1"/>
                </a:solidFill>
                <a:latin typeface="Roboto Mono"/>
                <a:ea typeface="Roboto Mono"/>
                <a:cs typeface="Roboto Mono"/>
                <a:sym typeface="Roboto Mono"/>
              </a:rPr>
              <a:t> range</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n</a:t>
            </a:r>
            <a:r>
              <a:rPr lang="no" sz="1500">
                <a:solidFill>
                  <a:srgbClr val="FBC02D"/>
                </a:solidFill>
                <a:latin typeface="Roboto Mono"/>
                <a:ea typeface="Roboto Mono"/>
                <a:cs typeface="Roboto Mono"/>
                <a:sym typeface="Roboto Mono"/>
              </a:rPr>
              <a:t>):</a:t>
            </a:r>
            <a:br>
              <a:rPr lang="no" sz="1500">
                <a:solidFill>
                  <a:srgbClr val="ECEFF1"/>
                </a:solidFill>
                <a:latin typeface="Roboto Mono"/>
                <a:ea typeface="Roboto Mono"/>
                <a:cs typeface="Roboto Mono"/>
                <a:sym typeface="Roboto Mono"/>
              </a:rPr>
            </a:br>
            <a:r>
              <a:rPr lang="no" sz="1500">
                <a:solidFill>
                  <a:srgbClr val="ECEFF1"/>
                </a:solidFill>
                <a:latin typeface="Roboto Mono"/>
                <a:ea typeface="Roboto Mono"/>
                <a:cs typeface="Roboto Mono"/>
                <a:sym typeface="Roboto Mono"/>
              </a:rPr>
              <a:t>   w </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 a</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k </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 </a:t>
            </a:r>
            <a:r>
              <a:rPr lang="no" sz="1500">
                <a:solidFill>
                  <a:srgbClr val="FBC02D"/>
                </a:solidFill>
                <a:latin typeface="Roboto Mono"/>
                <a:ea typeface="Roboto Mono"/>
                <a:cs typeface="Roboto Mono"/>
                <a:sym typeface="Roboto Mono"/>
              </a:rPr>
              <a:t>45</a:t>
            </a:r>
            <a:br>
              <a:rPr lang="no" sz="1500">
                <a:solidFill>
                  <a:srgbClr val="ECEFF1"/>
                </a:solidFill>
                <a:latin typeface="Roboto Mono"/>
                <a:ea typeface="Roboto Mono"/>
                <a:cs typeface="Roboto Mono"/>
                <a:sym typeface="Roboto Mono"/>
              </a:rPr>
            </a:br>
            <a:r>
              <a:rPr lang="no" sz="1500">
                <a:solidFill>
                  <a:srgbClr val="ECEFF1"/>
                </a:solidFill>
                <a:latin typeface="Roboto Mono"/>
                <a:ea typeface="Roboto Mono"/>
                <a:cs typeface="Roboto Mono"/>
                <a:sym typeface="Roboto Mono"/>
              </a:rPr>
              <a:t>d </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 </a:t>
            </a:r>
            <a:r>
              <a:rPr lang="no" sz="1500">
                <a:solidFill>
                  <a:srgbClr val="FBC02D"/>
                </a:solidFill>
                <a:latin typeface="Roboto Mono"/>
                <a:ea typeface="Roboto Mono"/>
                <a:cs typeface="Roboto Mono"/>
                <a:sym typeface="Roboto Mono"/>
              </a:rPr>
              <a:t>33</a:t>
            </a:r>
            <a:endParaRPr sz="1500">
              <a:solidFill>
                <a:srgbClr val="FBC02D"/>
              </a:solidFill>
              <a:latin typeface="Roboto Mono"/>
              <a:ea typeface="Roboto Mono"/>
              <a:cs typeface="Roboto Mono"/>
              <a:sym typeface="Roboto Mono"/>
            </a:endParaRPr>
          </a:p>
          <a:p>
            <a:pPr indent="0" lvl="0" marL="0" rtl="0" algn="l">
              <a:spcBef>
                <a:spcPts val="0"/>
              </a:spcBef>
              <a:spcAft>
                <a:spcPts val="1600"/>
              </a:spcAft>
              <a:buNone/>
            </a:pPr>
            <a:r>
              <a:t/>
            </a:r>
            <a:endParaRPr/>
          </a:p>
        </p:txBody>
      </p:sp>
      <p:sp>
        <p:nvSpPr>
          <p:cNvPr id="855" name="Google Shape;855;p119"/>
          <p:cNvSpPr txBox="1"/>
          <p:nvPr/>
        </p:nvSpPr>
        <p:spPr>
          <a:xfrm>
            <a:off x="5203650" y="3427000"/>
            <a:ext cx="10929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o" sz="3000">
                <a:solidFill>
                  <a:srgbClr val="FFFFFF"/>
                </a:solidFill>
              </a:rPr>
              <a:t>O(n)</a:t>
            </a:r>
            <a:endParaRPr b="1" sz="3000">
              <a:solidFill>
                <a:srgbClr val="FFFFFF"/>
              </a:solidFill>
            </a:endParaRPr>
          </a:p>
        </p:txBody>
      </p:sp>
      <p:sp>
        <p:nvSpPr>
          <p:cNvPr id="856" name="Google Shape;856;p119"/>
          <p:cNvSpPr txBox="1"/>
          <p:nvPr/>
        </p:nvSpPr>
        <p:spPr>
          <a:xfrm>
            <a:off x="4738050" y="1402225"/>
            <a:ext cx="10929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o" sz="3000">
                <a:solidFill>
                  <a:srgbClr val="FFFFFF"/>
                </a:solidFill>
              </a:rPr>
              <a:t>O(n)</a:t>
            </a:r>
            <a:endParaRPr b="1" sz="3000">
              <a:solidFill>
                <a:srgbClr val="FFFFFF"/>
              </a:solidFill>
            </a:endParaRPr>
          </a:p>
        </p:txBody>
      </p:sp>
      <p:sp>
        <p:nvSpPr>
          <p:cNvPr id="857" name="Google Shape;857;p119"/>
          <p:cNvSpPr txBox="1"/>
          <p:nvPr/>
        </p:nvSpPr>
        <p:spPr>
          <a:xfrm>
            <a:off x="4738050" y="1973725"/>
            <a:ext cx="10929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o" sz="3000">
                <a:solidFill>
                  <a:srgbClr val="FFFFFF"/>
                </a:solidFill>
              </a:rPr>
              <a:t>O(n)</a:t>
            </a:r>
            <a:endParaRPr b="1" sz="3000">
              <a:solidFill>
                <a:srgbClr val="FFFFFF"/>
              </a:solidFill>
            </a:endParaRPr>
          </a:p>
        </p:txBody>
      </p:sp>
      <p:cxnSp>
        <p:nvCxnSpPr>
          <p:cNvPr id="858" name="Google Shape;858;p119"/>
          <p:cNvCxnSpPr>
            <a:endCxn id="857" idx="1"/>
          </p:cNvCxnSpPr>
          <p:nvPr/>
        </p:nvCxnSpPr>
        <p:spPr>
          <a:xfrm flipH="1" rot="10800000">
            <a:off x="3874950" y="2319625"/>
            <a:ext cx="863100" cy="35400"/>
          </a:xfrm>
          <a:prstGeom prst="straightConnector1">
            <a:avLst/>
          </a:prstGeom>
          <a:noFill/>
          <a:ln cap="flat" cmpd="sng" w="28575">
            <a:solidFill>
              <a:schemeClr val="dk2"/>
            </a:solidFill>
            <a:prstDash val="solid"/>
            <a:round/>
            <a:headEnd len="med" w="med" type="none"/>
            <a:tailEnd len="med" w="med" type="triangle"/>
          </a:ln>
        </p:spPr>
      </p:cxnSp>
      <p:cxnSp>
        <p:nvCxnSpPr>
          <p:cNvPr id="859" name="Google Shape;859;p119"/>
          <p:cNvCxnSpPr>
            <a:endCxn id="856" idx="1"/>
          </p:cNvCxnSpPr>
          <p:nvPr/>
        </p:nvCxnSpPr>
        <p:spPr>
          <a:xfrm flipH="1" rot="10800000">
            <a:off x="3505650" y="1748125"/>
            <a:ext cx="1232400" cy="227100"/>
          </a:xfrm>
          <a:prstGeom prst="straightConnector1">
            <a:avLst/>
          </a:prstGeom>
          <a:noFill/>
          <a:ln cap="flat" cmpd="sng" w="28575">
            <a:solidFill>
              <a:schemeClr val="dk2"/>
            </a:solidFill>
            <a:prstDash val="solid"/>
            <a:round/>
            <a:headEnd len="med" w="med" type="none"/>
            <a:tailEnd len="med" w="med" type="triangle"/>
          </a:ln>
        </p:spPr>
      </p:cxnSp>
      <p:cxnSp>
        <p:nvCxnSpPr>
          <p:cNvPr id="860" name="Google Shape;860;p119"/>
          <p:cNvCxnSpPr>
            <a:endCxn id="855" idx="1"/>
          </p:cNvCxnSpPr>
          <p:nvPr/>
        </p:nvCxnSpPr>
        <p:spPr>
          <a:xfrm>
            <a:off x="3525450" y="3373600"/>
            <a:ext cx="1678200" cy="399300"/>
          </a:xfrm>
          <a:prstGeom prst="straightConnector1">
            <a:avLst/>
          </a:prstGeom>
          <a:noFill/>
          <a:ln cap="flat" cmpd="sng" w="28575">
            <a:solidFill>
              <a:schemeClr val="dk2"/>
            </a:solidFill>
            <a:prstDash val="solid"/>
            <a:round/>
            <a:headEnd len="med" w="med" type="none"/>
            <a:tailEnd len="med" w="med" type="triangle"/>
          </a:ln>
        </p:spPr>
      </p:cxnSp>
      <p:sp>
        <p:nvSpPr>
          <p:cNvPr id="861" name="Google Shape;861;p119"/>
          <p:cNvSpPr txBox="1"/>
          <p:nvPr/>
        </p:nvSpPr>
        <p:spPr>
          <a:xfrm>
            <a:off x="6556825" y="1462525"/>
            <a:ext cx="2380200" cy="12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o" sz="6000">
                <a:solidFill>
                  <a:srgbClr val="FFFFFF"/>
                </a:solidFill>
              </a:rPr>
              <a:t>O(n</a:t>
            </a:r>
            <a:r>
              <a:rPr b="1" baseline="30000" lang="no" sz="6000">
                <a:solidFill>
                  <a:srgbClr val="FFFFFF"/>
                </a:solidFill>
              </a:rPr>
              <a:t>2</a:t>
            </a:r>
            <a:r>
              <a:rPr b="1" lang="no" sz="6000">
                <a:solidFill>
                  <a:srgbClr val="FFFFFF"/>
                </a:solidFill>
              </a:rPr>
              <a:t>)</a:t>
            </a:r>
            <a:endParaRPr b="1" sz="6000">
              <a:solidFill>
                <a:srgbClr val="FFFFFF"/>
              </a:solidFill>
            </a:endParaRPr>
          </a:p>
        </p:txBody>
      </p:sp>
      <p:cxnSp>
        <p:nvCxnSpPr>
          <p:cNvPr id="862" name="Google Shape;862;p119"/>
          <p:cNvCxnSpPr>
            <a:stCxn id="856" idx="3"/>
            <a:endCxn id="861" idx="1"/>
          </p:cNvCxnSpPr>
          <p:nvPr/>
        </p:nvCxnSpPr>
        <p:spPr>
          <a:xfrm>
            <a:off x="5830950" y="1748125"/>
            <a:ext cx="726000" cy="315900"/>
          </a:xfrm>
          <a:prstGeom prst="straightConnector1">
            <a:avLst/>
          </a:prstGeom>
          <a:noFill/>
          <a:ln cap="flat" cmpd="sng" w="28575">
            <a:solidFill>
              <a:schemeClr val="dk2"/>
            </a:solidFill>
            <a:prstDash val="solid"/>
            <a:round/>
            <a:headEnd len="med" w="med" type="none"/>
            <a:tailEnd len="med" w="med" type="triangle"/>
          </a:ln>
        </p:spPr>
      </p:cxnSp>
      <p:cxnSp>
        <p:nvCxnSpPr>
          <p:cNvPr id="863" name="Google Shape;863;p119"/>
          <p:cNvCxnSpPr>
            <a:stCxn id="857" idx="3"/>
            <a:endCxn id="861" idx="1"/>
          </p:cNvCxnSpPr>
          <p:nvPr/>
        </p:nvCxnSpPr>
        <p:spPr>
          <a:xfrm flipH="1" rot="10800000">
            <a:off x="5830950" y="2064025"/>
            <a:ext cx="726000" cy="255600"/>
          </a:xfrm>
          <a:prstGeom prst="straightConnector1">
            <a:avLst/>
          </a:prstGeom>
          <a:noFill/>
          <a:ln cap="flat" cmpd="sng" w="28575">
            <a:solidFill>
              <a:schemeClr val="dk2"/>
            </a:solidFill>
            <a:prstDash val="solid"/>
            <a:round/>
            <a:headEnd len="med" w="med" type="none"/>
            <a:tailEnd len="med" w="med" type="triangle"/>
          </a:ln>
        </p:spPr>
      </p:cxnSp>
      <p:sp>
        <p:nvSpPr>
          <p:cNvPr id="864" name="Google Shape;864;p119"/>
          <p:cNvSpPr/>
          <p:nvPr/>
        </p:nvSpPr>
        <p:spPr>
          <a:xfrm>
            <a:off x="6556950" y="1387225"/>
            <a:ext cx="2019300" cy="13536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5" name="Google Shape;865;p119"/>
          <p:cNvCxnSpPr/>
          <p:nvPr/>
        </p:nvCxnSpPr>
        <p:spPr>
          <a:xfrm flipH="1" rot="10800000">
            <a:off x="1408225" y="337725"/>
            <a:ext cx="399600" cy="1218300"/>
          </a:xfrm>
          <a:prstGeom prst="straightConnector1">
            <a:avLst/>
          </a:prstGeom>
          <a:noFill/>
          <a:ln cap="flat" cmpd="sng" w="76200">
            <a:solidFill>
              <a:srgbClr val="FF0000"/>
            </a:solidFill>
            <a:prstDash val="solid"/>
            <a:round/>
            <a:headEnd len="med" w="med" type="none"/>
            <a:tailEnd len="med" w="med" type="none"/>
          </a:ln>
        </p:spPr>
      </p:cxnSp>
      <p:cxnSp>
        <p:nvCxnSpPr>
          <p:cNvPr id="866" name="Google Shape;866;p119"/>
          <p:cNvCxnSpPr/>
          <p:nvPr/>
        </p:nvCxnSpPr>
        <p:spPr>
          <a:xfrm>
            <a:off x="1368275" y="4022925"/>
            <a:ext cx="948900" cy="6990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5"/>
                                        </p:tgtEl>
                                        <p:attrNameLst>
                                          <p:attrName>style.visibility</p:attrName>
                                        </p:attrNameLst>
                                      </p:cBhvr>
                                      <p:to>
                                        <p:strVal val="visible"/>
                                      </p:to>
                                    </p:set>
                                    <p:animEffect filter="fade" transition="in">
                                      <p:cBhvr>
                                        <p:cTn dur="1"/>
                                        <p:tgtEl>
                                          <p:spTgt spid="865"/>
                                        </p:tgtEl>
                                      </p:cBhvr>
                                    </p:animEffect>
                                  </p:childTnLst>
                                </p:cTn>
                              </p:par>
                              <p:par>
                                <p:cTn fill="hold" nodeType="withEffect" presetClass="entr" presetID="10" presetSubtype="0">
                                  <p:stCondLst>
                                    <p:cond delay="0"/>
                                  </p:stCondLst>
                                  <p:childTnLst>
                                    <p:set>
                                      <p:cBhvr>
                                        <p:cTn dur="1" fill="hold">
                                          <p:stCondLst>
                                            <p:cond delay="0"/>
                                          </p:stCondLst>
                                        </p:cTn>
                                        <p:tgtEl>
                                          <p:spTgt spid="866"/>
                                        </p:tgtEl>
                                        <p:attrNameLst>
                                          <p:attrName>style.visibility</p:attrName>
                                        </p:attrNameLst>
                                      </p:cBhvr>
                                      <p:to>
                                        <p:strVal val="visible"/>
                                      </p:to>
                                    </p:set>
                                    <p:animEffect filter="fade" transition="in">
                                      <p:cBhvr>
                                        <p:cTn dur="1"/>
                                        <p:tgtEl>
                                          <p:spTgt spid="8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0"/>
                                        </p:tgtEl>
                                        <p:attrNameLst>
                                          <p:attrName>style.visibility</p:attrName>
                                        </p:attrNameLst>
                                      </p:cBhvr>
                                      <p:to>
                                        <p:strVal val="visible"/>
                                      </p:to>
                                    </p:set>
                                    <p:animEffect filter="fade" transition="in">
                                      <p:cBhvr>
                                        <p:cTn dur="1"/>
                                        <p:tgtEl>
                                          <p:spTgt spid="860"/>
                                        </p:tgtEl>
                                      </p:cBhvr>
                                    </p:animEffect>
                                  </p:childTnLst>
                                </p:cTn>
                              </p:par>
                              <p:par>
                                <p:cTn fill="hold" nodeType="withEffect" presetClass="entr" presetID="10" presetSubtype="0">
                                  <p:stCondLst>
                                    <p:cond delay="0"/>
                                  </p:stCondLst>
                                  <p:childTnLst>
                                    <p:set>
                                      <p:cBhvr>
                                        <p:cTn dur="1" fill="hold">
                                          <p:stCondLst>
                                            <p:cond delay="0"/>
                                          </p:stCondLst>
                                        </p:cTn>
                                        <p:tgtEl>
                                          <p:spTgt spid="855"/>
                                        </p:tgtEl>
                                        <p:attrNameLst>
                                          <p:attrName>style.visibility</p:attrName>
                                        </p:attrNameLst>
                                      </p:cBhvr>
                                      <p:to>
                                        <p:strVal val="visible"/>
                                      </p:to>
                                    </p:set>
                                    <p:animEffect filter="fade" transition="in">
                                      <p:cBhvr>
                                        <p:cTn dur="1"/>
                                        <p:tgtEl>
                                          <p:spTgt spid="8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8"/>
                                        </p:tgtEl>
                                        <p:attrNameLst>
                                          <p:attrName>style.visibility</p:attrName>
                                        </p:attrNameLst>
                                      </p:cBhvr>
                                      <p:to>
                                        <p:strVal val="visible"/>
                                      </p:to>
                                    </p:set>
                                    <p:animEffect filter="fade" transition="in">
                                      <p:cBhvr>
                                        <p:cTn dur="1"/>
                                        <p:tgtEl>
                                          <p:spTgt spid="858"/>
                                        </p:tgtEl>
                                      </p:cBhvr>
                                    </p:animEffect>
                                  </p:childTnLst>
                                </p:cTn>
                              </p:par>
                              <p:par>
                                <p:cTn fill="hold" nodeType="withEffect" presetClass="entr" presetID="10" presetSubtype="0">
                                  <p:stCondLst>
                                    <p:cond delay="0"/>
                                  </p:stCondLst>
                                  <p:childTnLst>
                                    <p:set>
                                      <p:cBhvr>
                                        <p:cTn dur="1" fill="hold">
                                          <p:stCondLst>
                                            <p:cond delay="0"/>
                                          </p:stCondLst>
                                        </p:cTn>
                                        <p:tgtEl>
                                          <p:spTgt spid="857"/>
                                        </p:tgtEl>
                                        <p:attrNameLst>
                                          <p:attrName>style.visibility</p:attrName>
                                        </p:attrNameLst>
                                      </p:cBhvr>
                                      <p:to>
                                        <p:strVal val="visible"/>
                                      </p:to>
                                    </p:set>
                                    <p:animEffect filter="fade" transition="in">
                                      <p:cBhvr>
                                        <p:cTn dur="1"/>
                                        <p:tgtEl>
                                          <p:spTgt spid="8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9"/>
                                        </p:tgtEl>
                                        <p:attrNameLst>
                                          <p:attrName>style.visibility</p:attrName>
                                        </p:attrNameLst>
                                      </p:cBhvr>
                                      <p:to>
                                        <p:strVal val="visible"/>
                                      </p:to>
                                    </p:set>
                                    <p:animEffect filter="fade" transition="in">
                                      <p:cBhvr>
                                        <p:cTn dur="1"/>
                                        <p:tgtEl>
                                          <p:spTgt spid="859"/>
                                        </p:tgtEl>
                                      </p:cBhvr>
                                    </p:animEffect>
                                  </p:childTnLst>
                                </p:cTn>
                              </p:par>
                              <p:par>
                                <p:cTn fill="hold" nodeType="withEffect" presetClass="entr" presetID="10" presetSubtype="0">
                                  <p:stCondLst>
                                    <p:cond delay="0"/>
                                  </p:stCondLst>
                                  <p:childTnLst>
                                    <p:set>
                                      <p:cBhvr>
                                        <p:cTn dur="1" fill="hold">
                                          <p:stCondLst>
                                            <p:cond delay="0"/>
                                          </p:stCondLst>
                                        </p:cTn>
                                        <p:tgtEl>
                                          <p:spTgt spid="856"/>
                                        </p:tgtEl>
                                        <p:attrNameLst>
                                          <p:attrName>style.visibility</p:attrName>
                                        </p:attrNameLst>
                                      </p:cBhvr>
                                      <p:to>
                                        <p:strVal val="visible"/>
                                      </p:to>
                                    </p:set>
                                    <p:animEffect filter="fade" transition="in">
                                      <p:cBhvr>
                                        <p:cTn dur="1"/>
                                        <p:tgtEl>
                                          <p:spTgt spid="8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2"/>
                                        </p:tgtEl>
                                        <p:attrNameLst>
                                          <p:attrName>style.visibility</p:attrName>
                                        </p:attrNameLst>
                                      </p:cBhvr>
                                      <p:to>
                                        <p:strVal val="visible"/>
                                      </p:to>
                                    </p:set>
                                    <p:animEffect filter="fade" transition="in">
                                      <p:cBhvr>
                                        <p:cTn dur="1"/>
                                        <p:tgtEl>
                                          <p:spTgt spid="862"/>
                                        </p:tgtEl>
                                      </p:cBhvr>
                                    </p:animEffect>
                                  </p:childTnLst>
                                </p:cTn>
                              </p:par>
                              <p:par>
                                <p:cTn fill="hold" nodeType="withEffect" presetClass="entr" presetID="10" presetSubtype="0">
                                  <p:stCondLst>
                                    <p:cond delay="0"/>
                                  </p:stCondLst>
                                  <p:childTnLst>
                                    <p:set>
                                      <p:cBhvr>
                                        <p:cTn dur="1" fill="hold">
                                          <p:stCondLst>
                                            <p:cond delay="0"/>
                                          </p:stCondLst>
                                        </p:cTn>
                                        <p:tgtEl>
                                          <p:spTgt spid="863"/>
                                        </p:tgtEl>
                                        <p:attrNameLst>
                                          <p:attrName>style.visibility</p:attrName>
                                        </p:attrNameLst>
                                      </p:cBhvr>
                                      <p:to>
                                        <p:strVal val="visible"/>
                                      </p:to>
                                    </p:set>
                                    <p:animEffect filter="fade" transition="in">
                                      <p:cBhvr>
                                        <p:cTn dur="1"/>
                                        <p:tgtEl>
                                          <p:spTgt spid="863"/>
                                        </p:tgtEl>
                                      </p:cBhvr>
                                    </p:animEffect>
                                  </p:childTnLst>
                                </p:cTn>
                              </p:par>
                              <p:par>
                                <p:cTn fill="hold" nodeType="withEffect" presetClass="entr" presetID="10" presetSubtype="0">
                                  <p:stCondLst>
                                    <p:cond delay="0"/>
                                  </p:stCondLst>
                                  <p:childTnLst>
                                    <p:set>
                                      <p:cBhvr>
                                        <p:cTn dur="1" fill="hold">
                                          <p:stCondLst>
                                            <p:cond delay="0"/>
                                          </p:stCondLst>
                                        </p:cTn>
                                        <p:tgtEl>
                                          <p:spTgt spid="861"/>
                                        </p:tgtEl>
                                        <p:attrNameLst>
                                          <p:attrName>style.visibility</p:attrName>
                                        </p:attrNameLst>
                                      </p:cBhvr>
                                      <p:to>
                                        <p:strVal val="visible"/>
                                      </p:to>
                                    </p:set>
                                    <p:animEffect filter="fade" transition="in">
                                      <p:cBhvr>
                                        <p:cTn dur="1"/>
                                        <p:tgtEl>
                                          <p:spTgt spid="8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4"/>
                                        </p:tgtEl>
                                        <p:attrNameLst>
                                          <p:attrName>style.visibility</p:attrName>
                                        </p:attrNameLst>
                                      </p:cBhvr>
                                      <p:to>
                                        <p:strVal val="visible"/>
                                      </p:to>
                                    </p:set>
                                    <p:animEffect filter="fade" transition="in">
                                      <p:cBhvr>
                                        <p:cTn dur="1"/>
                                        <p:tgtEl>
                                          <p:spTgt spid="8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0" name="Shape 870"/>
        <p:cNvGrpSpPr/>
        <p:nvPr/>
      </p:nvGrpSpPr>
      <p:grpSpPr>
        <a:xfrm>
          <a:off x="0" y="0"/>
          <a:ext cx="0" cy="0"/>
          <a:chOff x="0" y="0"/>
          <a:chExt cx="0" cy="0"/>
        </a:xfrm>
      </p:grpSpPr>
      <p:sp>
        <p:nvSpPr>
          <p:cNvPr id="871" name="Google Shape;871;p1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Kjøretid / Tidskompleksitet</a:t>
            </a:r>
            <a:endParaRPr/>
          </a:p>
        </p:txBody>
      </p:sp>
      <p:sp>
        <p:nvSpPr>
          <p:cNvPr id="872" name="Google Shape;872;p120"/>
          <p:cNvSpPr txBox="1"/>
          <p:nvPr>
            <p:ph idx="1" type="body"/>
          </p:nvPr>
        </p:nvSpPr>
        <p:spPr>
          <a:xfrm>
            <a:off x="1297500" y="1154700"/>
            <a:ext cx="7038900" cy="36717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no" sz="1600"/>
              <a:t>Fra raskest (øverst) til saktest:</a:t>
            </a:r>
            <a:r>
              <a:rPr lang="no" sz="1600"/>
              <a:t> </a:t>
            </a:r>
            <a:endParaRPr sz="1600"/>
          </a:p>
          <a:p>
            <a:pPr indent="-330200" lvl="1" marL="914400" rtl="0" algn="l">
              <a:lnSpc>
                <a:spcPct val="150000"/>
              </a:lnSpc>
              <a:spcBef>
                <a:spcPts val="0"/>
              </a:spcBef>
              <a:spcAft>
                <a:spcPts val="0"/>
              </a:spcAft>
              <a:buSzPts val="1600"/>
              <a:buChar char="○"/>
            </a:pPr>
            <a:r>
              <a:rPr b="1" lang="no" sz="1600"/>
              <a:t>O(1)			- Konstant</a:t>
            </a:r>
            <a:endParaRPr b="1" sz="1600"/>
          </a:p>
          <a:p>
            <a:pPr indent="-330200" lvl="1" marL="914400" rtl="0" algn="l">
              <a:lnSpc>
                <a:spcPct val="150000"/>
              </a:lnSpc>
              <a:spcBef>
                <a:spcPts val="0"/>
              </a:spcBef>
              <a:spcAft>
                <a:spcPts val="0"/>
              </a:spcAft>
              <a:buSzPts val="1600"/>
              <a:buChar char="○"/>
            </a:pPr>
            <a:r>
              <a:rPr b="1" lang="no" sz="1600"/>
              <a:t>O(log n)		- Logaritmisk</a:t>
            </a:r>
            <a:endParaRPr b="1" sz="1600"/>
          </a:p>
          <a:p>
            <a:pPr indent="-330200" lvl="1" marL="914400" rtl="0" algn="l">
              <a:lnSpc>
                <a:spcPct val="150000"/>
              </a:lnSpc>
              <a:spcBef>
                <a:spcPts val="0"/>
              </a:spcBef>
              <a:spcAft>
                <a:spcPts val="0"/>
              </a:spcAft>
              <a:buSzPts val="1600"/>
              <a:buChar char="○"/>
            </a:pPr>
            <a:r>
              <a:rPr b="1" lang="no" sz="1600"/>
              <a:t>O(n)			- Lineær</a:t>
            </a:r>
            <a:endParaRPr b="1" sz="1600"/>
          </a:p>
          <a:p>
            <a:pPr indent="-330200" lvl="1" marL="914400" rtl="0" algn="l">
              <a:lnSpc>
                <a:spcPct val="150000"/>
              </a:lnSpc>
              <a:spcBef>
                <a:spcPts val="0"/>
              </a:spcBef>
              <a:spcAft>
                <a:spcPts val="0"/>
              </a:spcAft>
              <a:buSzPts val="1600"/>
              <a:buChar char="○"/>
            </a:pPr>
            <a:r>
              <a:rPr b="1" lang="no" sz="1600"/>
              <a:t>O(n  log n)		- Lineær logaritmisk</a:t>
            </a:r>
            <a:endParaRPr b="1" sz="1600"/>
          </a:p>
          <a:p>
            <a:pPr indent="-330200" lvl="1" marL="914400" rtl="0" algn="l">
              <a:lnSpc>
                <a:spcPct val="150000"/>
              </a:lnSpc>
              <a:spcBef>
                <a:spcPts val="0"/>
              </a:spcBef>
              <a:spcAft>
                <a:spcPts val="0"/>
              </a:spcAft>
              <a:buSzPts val="1600"/>
              <a:buChar char="○"/>
            </a:pPr>
            <a:r>
              <a:rPr b="1" lang="no" sz="1600"/>
              <a:t>O(n</a:t>
            </a:r>
            <a:r>
              <a:rPr b="1" baseline="30000" lang="no" sz="1600"/>
              <a:t>2</a:t>
            </a:r>
            <a:r>
              <a:rPr b="1" lang="no" sz="1600"/>
              <a:t>)		- Kvadratisk / Polynomisk</a:t>
            </a:r>
            <a:endParaRPr b="1" sz="1600"/>
          </a:p>
          <a:p>
            <a:pPr indent="-330200" lvl="1" marL="914400" rtl="0" algn="l">
              <a:lnSpc>
                <a:spcPct val="150000"/>
              </a:lnSpc>
              <a:spcBef>
                <a:spcPts val="0"/>
              </a:spcBef>
              <a:spcAft>
                <a:spcPts val="0"/>
              </a:spcAft>
              <a:buSzPts val="1600"/>
              <a:buChar char="○"/>
            </a:pPr>
            <a:r>
              <a:rPr b="1" lang="no" sz="1600"/>
              <a:t>O(n</a:t>
            </a:r>
            <a:r>
              <a:rPr b="1" baseline="30000" lang="no" sz="1600"/>
              <a:t>3</a:t>
            </a:r>
            <a:r>
              <a:rPr b="1" lang="no" sz="1600"/>
              <a:t>)		- Kubisk / Polynomisk</a:t>
            </a:r>
            <a:endParaRPr b="1" sz="1600"/>
          </a:p>
          <a:p>
            <a:pPr indent="-330200" lvl="1" marL="914400" rtl="0" algn="l">
              <a:lnSpc>
                <a:spcPct val="150000"/>
              </a:lnSpc>
              <a:spcBef>
                <a:spcPts val="0"/>
              </a:spcBef>
              <a:spcAft>
                <a:spcPts val="0"/>
              </a:spcAft>
              <a:buSzPts val="1600"/>
              <a:buChar char="○"/>
            </a:pPr>
            <a:r>
              <a:rPr b="1" lang="no" sz="1600"/>
              <a:t>O(k</a:t>
            </a:r>
            <a:r>
              <a:rPr b="1" baseline="30000" lang="no" sz="1600"/>
              <a:t>n</a:t>
            </a:r>
            <a:r>
              <a:rPr b="1" lang="no" sz="1600"/>
              <a:t>)		- Eksponentiell</a:t>
            </a:r>
            <a:endParaRPr b="1" sz="1600"/>
          </a:p>
          <a:p>
            <a:pPr indent="-330200" lvl="1" marL="914400" rtl="0" algn="l">
              <a:lnSpc>
                <a:spcPct val="150000"/>
              </a:lnSpc>
              <a:spcBef>
                <a:spcPts val="0"/>
              </a:spcBef>
              <a:spcAft>
                <a:spcPts val="0"/>
              </a:spcAft>
              <a:buSzPts val="1600"/>
              <a:buChar char="○"/>
            </a:pPr>
            <a:r>
              <a:rPr b="1" lang="no" sz="1600"/>
              <a:t>O(n!)		- Faktoriell</a:t>
            </a:r>
            <a:endParaRPr b="1" sz="1600"/>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6" name="Shape 876"/>
        <p:cNvGrpSpPr/>
        <p:nvPr/>
      </p:nvGrpSpPr>
      <p:grpSpPr>
        <a:xfrm>
          <a:off x="0" y="0"/>
          <a:ext cx="0" cy="0"/>
          <a:chOff x="0" y="0"/>
          <a:chExt cx="0" cy="0"/>
        </a:xfrm>
      </p:grpSpPr>
      <p:sp>
        <p:nvSpPr>
          <p:cNvPr id="877" name="Google Shape;877;p1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Eksempel fra teoridel - eksamen H2016</a:t>
            </a:r>
            <a:endParaRPr/>
          </a:p>
        </p:txBody>
      </p:sp>
      <p:sp>
        <p:nvSpPr>
          <p:cNvPr id="878" name="Google Shape;878;p121"/>
          <p:cNvSpPr txBox="1"/>
          <p:nvPr>
            <p:ph idx="1" type="body"/>
          </p:nvPr>
        </p:nvSpPr>
        <p:spPr>
          <a:xfrm>
            <a:off x="1297500" y="3246475"/>
            <a:ext cx="7038900" cy="15711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Char char="●"/>
            </a:pPr>
            <a:r>
              <a:rPr lang="no" sz="1500"/>
              <a:t>Skal finne tidskompleksitet og er gitt et funksjonsuttrykk. </a:t>
            </a:r>
            <a:r>
              <a:rPr lang="no" sz="1500"/>
              <a:t> Her er det en enkel måte å se svaret på med en gang:</a:t>
            </a:r>
            <a:endParaRPr sz="1500"/>
          </a:p>
          <a:p>
            <a:pPr indent="-323850" lvl="1" marL="914400" rtl="0" algn="l">
              <a:lnSpc>
                <a:spcPct val="150000"/>
              </a:lnSpc>
              <a:spcBef>
                <a:spcPts val="0"/>
              </a:spcBef>
              <a:spcAft>
                <a:spcPts val="0"/>
              </a:spcAft>
              <a:buSzPts val="1500"/>
              <a:buChar char="○"/>
            </a:pPr>
            <a:r>
              <a:rPr lang="no" sz="1500"/>
              <a:t>Tidskompleksitet = “største” ledd i funksjonen.</a:t>
            </a:r>
            <a:endParaRPr sz="1500"/>
          </a:p>
          <a:p>
            <a:pPr indent="-323850" lvl="2" marL="1371600" rtl="0" algn="l">
              <a:lnSpc>
                <a:spcPct val="150000"/>
              </a:lnSpc>
              <a:spcBef>
                <a:spcPts val="0"/>
              </a:spcBef>
              <a:spcAft>
                <a:spcPts val="0"/>
              </a:spcAft>
              <a:buSzPts val="1500"/>
              <a:buChar char="■"/>
            </a:pPr>
            <a:r>
              <a:rPr lang="no" sz="1500"/>
              <a:t>Merk at dette ikke nødvendigvis trenger å gjelde for små verdier av </a:t>
            </a:r>
            <a:r>
              <a:rPr b="1" lang="no" sz="1500"/>
              <a:t>n</a:t>
            </a:r>
            <a:r>
              <a:rPr lang="no" sz="1500"/>
              <a:t>, men det bryr vi oss ikke om</a:t>
            </a:r>
            <a:endParaRPr sz="1500"/>
          </a:p>
          <a:p>
            <a:pPr indent="0" lvl="0" marL="0" rtl="0" algn="l">
              <a:spcBef>
                <a:spcPts val="1600"/>
              </a:spcBef>
              <a:spcAft>
                <a:spcPts val="1600"/>
              </a:spcAft>
              <a:buNone/>
            </a:pPr>
            <a:r>
              <a:t/>
            </a:r>
            <a:endParaRPr/>
          </a:p>
        </p:txBody>
      </p:sp>
      <p:sp>
        <p:nvSpPr>
          <p:cNvPr id="879" name="Google Shape;879;p121"/>
          <p:cNvSpPr txBox="1"/>
          <p:nvPr/>
        </p:nvSpPr>
        <p:spPr>
          <a:xfrm>
            <a:off x="99075" y="2214125"/>
            <a:ext cx="5188500" cy="6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880" name="Google Shape;880;p121"/>
          <p:cNvPicPr preferRelativeResize="0"/>
          <p:nvPr/>
        </p:nvPicPr>
        <p:blipFill>
          <a:blip r:embed="rId3">
            <a:alphaModFix/>
          </a:blip>
          <a:stretch>
            <a:fillRect/>
          </a:stretch>
        </p:blipFill>
        <p:spPr>
          <a:xfrm>
            <a:off x="0" y="1128172"/>
            <a:ext cx="9144001" cy="1968356"/>
          </a:xfrm>
          <a:prstGeom prst="rect">
            <a:avLst/>
          </a:prstGeom>
          <a:noFill/>
          <a:ln>
            <a:noFill/>
          </a:ln>
        </p:spPr>
      </p:pic>
      <p:sp>
        <p:nvSpPr>
          <p:cNvPr id="881" name="Google Shape;881;p121"/>
          <p:cNvSpPr/>
          <p:nvPr/>
        </p:nvSpPr>
        <p:spPr>
          <a:xfrm>
            <a:off x="728900" y="2754225"/>
            <a:ext cx="1072800" cy="3423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2" name="Google Shape;882;p121"/>
          <p:cNvPicPr preferRelativeResize="0"/>
          <p:nvPr/>
        </p:nvPicPr>
        <p:blipFill>
          <a:blip r:embed="rId4">
            <a:alphaModFix/>
          </a:blip>
          <a:stretch>
            <a:fillRect/>
          </a:stretch>
        </p:blipFill>
        <p:spPr>
          <a:xfrm flipH="1">
            <a:off x="-335375" y="3565025"/>
            <a:ext cx="1758625" cy="1758625"/>
          </a:xfrm>
          <a:prstGeom prst="rect">
            <a:avLst/>
          </a:prstGeom>
          <a:noFill/>
          <a:ln>
            <a:noFill/>
          </a:ln>
        </p:spPr>
      </p:pic>
      <p:sp>
        <p:nvSpPr>
          <p:cNvPr id="883" name="Google Shape;883;p121"/>
          <p:cNvSpPr/>
          <p:nvPr/>
        </p:nvSpPr>
        <p:spPr>
          <a:xfrm>
            <a:off x="437250" y="1223275"/>
            <a:ext cx="8596800" cy="5103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21"/>
          <p:cNvSpPr/>
          <p:nvPr/>
        </p:nvSpPr>
        <p:spPr>
          <a:xfrm>
            <a:off x="437250" y="1541700"/>
            <a:ext cx="440100" cy="5103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21"/>
          <p:cNvSpPr/>
          <p:nvPr/>
        </p:nvSpPr>
        <p:spPr>
          <a:xfrm>
            <a:off x="1873650" y="1541700"/>
            <a:ext cx="1248600" cy="5103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21"/>
          <p:cNvSpPr/>
          <p:nvPr/>
        </p:nvSpPr>
        <p:spPr>
          <a:xfrm>
            <a:off x="1549350" y="1709700"/>
            <a:ext cx="324300" cy="3423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3"/>
                                        </p:tgtEl>
                                        <p:attrNameLst>
                                          <p:attrName>style.visibility</p:attrName>
                                        </p:attrNameLst>
                                      </p:cBhvr>
                                      <p:to>
                                        <p:strVal val="visible"/>
                                      </p:to>
                                    </p:set>
                                    <p:animEffect filter="fade" transition="in">
                                      <p:cBhvr>
                                        <p:cTn dur="1"/>
                                        <p:tgtEl>
                                          <p:spTgt spid="883"/>
                                        </p:tgtEl>
                                      </p:cBhvr>
                                    </p:animEffec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884"/>
                                        </p:tgtEl>
                                        <p:attrNameLst>
                                          <p:attrName>style.visibility</p:attrName>
                                        </p:attrNameLst>
                                      </p:cBhvr>
                                      <p:to>
                                        <p:strVal val="visible"/>
                                      </p:to>
                                    </p:set>
                                    <p:animEffect filter="fade" transition="in">
                                      <p:cBhvr>
                                        <p:cTn dur="1"/>
                                        <p:tgtEl>
                                          <p:spTgt spid="8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5"/>
                                        </p:tgtEl>
                                        <p:attrNameLst>
                                          <p:attrName>style.visibility</p:attrName>
                                        </p:attrNameLst>
                                      </p:cBhvr>
                                      <p:to>
                                        <p:strVal val="visible"/>
                                      </p:to>
                                    </p:set>
                                    <p:animEffect filter="fade" transition="in">
                                      <p:cBhvr>
                                        <p:cTn dur="1"/>
                                        <p:tgtEl>
                                          <p:spTgt spid="8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6"/>
                                        </p:tgtEl>
                                        <p:attrNameLst>
                                          <p:attrName>style.visibility</p:attrName>
                                        </p:attrNameLst>
                                      </p:cBhvr>
                                      <p:to>
                                        <p:strVal val="visible"/>
                                      </p:to>
                                    </p:set>
                                    <p:animEffect filter="fade" transition="in">
                                      <p:cBhvr>
                                        <p:cTn dur="1"/>
                                        <p:tgtEl>
                                          <p:spTgt spid="8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1"/>
                                        </p:tgtEl>
                                        <p:attrNameLst>
                                          <p:attrName>style.visibility</p:attrName>
                                        </p:attrNameLst>
                                      </p:cBhvr>
                                      <p:to>
                                        <p:strVal val="visible"/>
                                      </p:to>
                                    </p:set>
                                    <p:animEffect filter="fade" transition="in">
                                      <p:cBhvr>
                                        <p:cTn dur="1"/>
                                        <p:tgtEl>
                                          <p:spTgt spid="881"/>
                                        </p:tgtEl>
                                      </p:cBhvr>
                                    </p:animEffec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882"/>
                                        </p:tgtEl>
                                        <p:attrNameLst>
                                          <p:attrName>style.visibility</p:attrName>
                                        </p:attrNameLst>
                                      </p:cBhvr>
                                      <p:to>
                                        <p:strVal val="visible"/>
                                      </p:to>
                                    </p:set>
                                    <p:animEffect filter="fade" transition="in">
                                      <p:cBhvr>
                                        <p:cTn dur="1"/>
                                        <p:tgtEl>
                                          <p:spTgt spid="8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Pseudokode</a:t>
            </a:r>
            <a:endParaRPr/>
          </a:p>
        </p:txBody>
      </p:sp>
      <p:sp>
        <p:nvSpPr>
          <p:cNvPr id="214" name="Google Shape;214;p2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no" sz="1800"/>
              <a:t>Hvis det skulle skje at du ikke husker navnet på en funksjon kan du skrive det som pseudokode, bare pass på å forklare godt!</a:t>
            </a:r>
            <a:endParaRPr sz="1800"/>
          </a:p>
          <a:p>
            <a:pPr indent="-342900" lvl="0" marL="457200" rtl="0" algn="l">
              <a:lnSpc>
                <a:spcPct val="150000"/>
              </a:lnSpc>
              <a:spcBef>
                <a:spcPts val="0"/>
              </a:spcBef>
              <a:spcAft>
                <a:spcPts val="0"/>
              </a:spcAft>
              <a:buSzPts val="1800"/>
              <a:buChar char="●"/>
            </a:pPr>
            <a:r>
              <a:rPr lang="no" sz="1800"/>
              <a:t>Generelt, står du fast, eller har dårlig tid, </a:t>
            </a:r>
            <a:r>
              <a:rPr b="1" lang="no" sz="1800"/>
              <a:t>skriv pseudokode</a:t>
            </a:r>
            <a:r>
              <a:rPr lang="no" sz="1800"/>
              <a:t>. Det er mye bedre å ha masse pseudokode enn tomme svar. </a:t>
            </a:r>
            <a:endParaRPr sz="1800"/>
          </a:p>
          <a:p>
            <a:pPr indent="-342900" lvl="0" marL="457200" rtl="0" algn="l">
              <a:lnSpc>
                <a:spcPct val="150000"/>
              </a:lnSpc>
              <a:spcBef>
                <a:spcPts val="0"/>
              </a:spcBef>
              <a:spcAft>
                <a:spcPts val="0"/>
              </a:spcAft>
              <a:buSzPts val="1800"/>
              <a:buChar char="●"/>
            </a:pPr>
            <a:r>
              <a:rPr lang="no" sz="1800"/>
              <a:t>Husk:</a:t>
            </a:r>
            <a:r>
              <a:rPr b="1" lang="no" sz="1800"/>
              <a:t> Forståelsen er det viktigste</a:t>
            </a:r>
            <a:r>
              <a:rPr lang="no" sz="1800"/>
              <a:t>, og du kan få god uttelling selv om det ikke er 100% korrekt syntaks.</a:t>
            </a:r>
            <a:endParaRPr sz="1800"/>
          </a:p>
          <a:p>
            <a:pPr indent="-342900" lvl="1" marL="914400" rtl="0" algn="l">
              <a:lnSpc>
                <a:spcPct val="150000"/>
              </a:lnSpc>
              <a:spcBef>
                <a:spcPts val="0"/>
              </a:spcBef>
              <a:spcAft>
                <a:spcPts val="0"/>
              </a:spcAft>
              <a:buSzPts val="1800"/>
              <a:buChar char="○"/>
            </a:pPr>
            <a:r>
              <a:rPr b="1" lang="no" sz="1800"/>
              <a:t>Semantikk &gt; Syntaks</a:t>
            </a:r>
            <a:endParaRPr b="1" sz="1800"/>
          </a:p>
          <a:p>
            <a:pPr indent="0" lvl="0" marL="0" rtl="0" algn="l">
              <a:spcBef>
                <a:spcPts val="1600"/>
              </a:spcBef>
              <a:spcAft>
                <a:spcPts val="1600"/>
              </a:spcAft>
              <a:buNone/>
            </a:pPr>
            <a:r>
              <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0" name="Shape 890"/>
        <p:cNvGrpSpPr/>
        <p:nvPr/>
      </p:nvGrpSpPr>
      <p:grpSpPr>
        <a:xfrm>
          <a:off x="0" y="0"/>
          <a:ext cx="0" cy="0"/>
          <a:chOff x="0" y="0"/>
          <a:chExt cx="0" cy="0"/>
        </a:xfrm>
      </p:grpSpPr>
      <p:sp>
        <p:nvSpPr>
          <p:cNvPr id="891" name="Google Shape;891;p1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Bubble sort</a:t>
            </a:r>
            <a:endParaRPr/>
          </a:p>
        </p:txBody>
      </p:sp>
      <p:sp>
        <p:nvSpPr>
          <p:cNvPr id="892" name="Google Shape;892;p12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no" sz="1800"/>
              <a:t>Kjøretid: </a:t>
            </a:r>
            <a:r>
              <a:rPr b="1" lang="no" sz="1800"/>
              <a:t>O(n</a:t>
            </a:r>
            <a:r>
              <a:rPr b="1" baseline="30000" lang="no" sz="1800"/>
              <a:t>2</a:t>
            </a:r>
            <a:r>
              <a:rPr b="1" lang="no" sz="1800"/>
              <a:t>)</a:t>
            </a:r>
            <a:endParaRPr b="1" sz="1800"/>
          </a:p>
          <a:p>
            <a:pPr indent="-342900" lvl="0" marL="457200" rtl="0" algn="l">
              <a:lnSpc>
                <a:spcPct val="200000"/>
              </a:lnSpc>
              <a:spcBef>
                <a:spcPts val="0"/>
              </a:spcBef>
              <a:spcAft>
                <a:spcPts val="0"/>
              </a:spcAft>
              <a:buSzPts val="1800"/>
              <a:buChar char="●"/>
            </a:pPr>
            <a:r>
              <a:rPr lang="no" sz="1800"/>
              <a:t>Sammenligner to og to elementer av gangen</a:t>
            </a:r>
            <a:endParaRPr sz="1800"/>
          </a:p>
          <a:p>
            <a:pPr indent="-342900" lvl="0" marL="457200" rtl="0" algn="l">
              <a:lnSpc>
                <a:spcPct val="200000"/>
              </a:lnSpc>
              <a:spcBef>
                <a:spcPts val="0"/>
              </a:spcBef>
              <a:spcAft>
                <a:spcPts val="0"/>
              </a:spcAft>
              <a:buSzPts val="1800"/>
              <a:buChar char="●"/>
            </a:pPr>
            <a:r>
              <a:rPr lang="no" sz="1800"/>
              <a:t>De sorterte elementene “bobler” gradvis  til overflaten (høyre side)</a:t>
            </a:r>
            <a:endParaRPr sz="1800"/>
          </a:p>
          <a:p>
            <a:pPr indent="-342900" lvl="0" marL="457200" rtl="0" algn="l">
              <a:lnSpc>
                <a:spcPct val="200000"/>
              </a:lnSpc>
              <a:spcBef>
                <a:spcPts val="0"/>
              </a:spcBef>
              <a:spcAft>
                <a:spcPts val="0"/>
              </a:spcAft>
              <a:buSzPts val="1800"/>
              <a:buChar char="●"/>
            </a:pPr>
            <a:r>
              <a:rPr lang="no" sz="1800"/>
              <a:t>Enkel algoritme, men svært lite effektiv</a:t>
            </a:r>
            <a:endParaRPr sz="1800"/>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6" name="Shape 896"/>
        <p:cNvGrpSpPr/>
        <p:nvPr/>
      </p:nvGrpSpPr>
      <p:grpSpPr>
        <a:xfrm>
          <a:off x="0" y="0"/>
          <a:ext cx="0" cy="0"/>
          <a:chOff x="0" y="0"/>
          <a:chExt cx="0" cy="0"/>
        </a:xfrm>
      </p:grpSpPr>
      <p:sp>
        <p:nvSpPr>
          <p:cNvPr id="897" name="Google Shape;897;p123"/>
          <p:cNvSpPr txBox="1"/>
          <p:nvPr>
            <p:ph idx="1" type="body"/>
          </p:nvPr>
        </p:nvSpPr>
        <p:spPr>
          <a:xfrm>
            <a:off x="694500" y="358200"/>
            <a:ext cx="7755000" cy="4427100"/>
          </a:xfrm>
          <a:prstGeom prst="rect">
            <a:avLst/>
          </a:prstGeom>
          <a:solidFill>
            <a:srgbClr val="434343"/>
          </a:solidFill>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no" sz="1600">
                <a:solidFill>
                  <a:srgbClr val="4DD0E1"/>
                </a:solidFill>
                <a:latin typeface="Roboto Mono"/>
                <a:ea typeface="Roboto Mono"/>
                <a:cs typeface="Roboto Mono"/>
                <a:sym typeface="Roboto Mono"/>
              </a:rPr>
              <a:t>def</a:t>
            </a:r>
            <a:r>
              <a:rPr lang="no" sz="1600">
                <a:solidFill>
                  <a:srgbClr val="ECEFF1"/>
                </a:solidFill>
                <a:latin typeface="Roboto Mono"/>
                <a:ea typeface="Roboto Mono"/>
                <a:cs typeface="Roboto Mono"/>
                <a:sym typeface="Roboto Mono"/>
              </a:rPr>
              <a:t> bubble_sort</a:t>
            </a:r>
            <a:r>
              <a:rPr lang="no" sz="1600">
                <a:solidFill>
                  <a:srgbClr val="FBC02D"/>
                </a:solidFill>
                <a:latin typeface="Roboto Mono"/>
                <a:ea typeface="Roboto Mono"/>
                <a:cs typeface="Roboto Mono"/>
                <a:sym typeface="Roboto Mono"/>
              </a:rPr>
              <a:t>(</a:t>
            </a:r>
            <a:r>
              <a:rPr lang="no" sz="1600">
                <a:solidFill>
                  <a:srgbClr val="ECEFF1"/>
                </a:solidFill>
                <a:latin typeface="Roboto Mono"/>
                <a:ea typeface="Roboto Mono"/>
                <a:cs typeface="Roboto Mono"/>
                <a:sym typeface="Roboto Mono"/>
              </a:rPr>
              <a:t>liste</a:t>
            </a:r>
            <a:r>
              <a:rPr lang="no" sz="1600">
                <a:solidFill>
                  <a:srgbClr val="FBC02D"/>
                </a:solidFill>
                <a:latin typeface="Roboto Mono"/>
                <a:ea typeface="Roboto Mono"/>
                <a:cs typeface="Roboto Mono"/>
                <a:sym typeface="Roboto Mono"/>
              </a:rPr>
              <a:t>):</a:t>
            </a:r>
            <a:br>
              <a:rPr lang="no" sz="1600">
                <a:solidFill>
                  <a:srgbClr val="ECEFF1"/>
                </a:solidFill>
                <a:latin typeface="Roboto Mono"/>
                <a:ea typeface="Roboto Mono"/>
                <a:cs typeface="Roboto Mono"/>
                <a:sym typeface="Roboto Mono"/>
              </a:rPr>
            </a:br>
            <a:r>
              <a:rPr lang="no" sz="1600">
                <a:solidFill>
                  <a:srgbClr val="ECEFF1"/>
                </a:solidFill>
                <a:latin typeface="Roboto Mono"/>
                <a:ea typeface="Roboto Mono"/>
                <a:cs typeface="Roboto Mono"/>
                <a:sym typeface="Roboto Mono"/>
              </a:rPr>
              <a:t>    unsorted </a:t>
            </a:r>
            <a:r>
              <a:rPr lang="no" sz="1600">
                <a:solidFill>
                  <a:srgbClr val="FBC02D"/>
                </a:solidFill>
                <a:latin typeface="Roboto Mono"/>
                <a:ea typeface="Roboto Mono"/>
                <a:cs typeface="Roboto Mono"/>
                <a:sym typeface="Roboto Mono"/>
              </a:rPr>
              <a:t>=</a:t>
            </a:r>
            <a:r>
              <a:rPr lang="no" sz="1600">
                <a:solidFill>
                  <a:srgbClr val="ECEFF1"/>
                </a:solidFill>
                <a:latin typeface="Roboto Mono"/>
                <a:ea typeface="Roboto Mono"/>
                <a:cs typeface="Roboto Mono"/>
                <a:sym typeface="Roboto Mono"/>
              </a:rPr>
              <a:t> </a:t>
            </a:r>
            <a:r>
              <a:rPr lang="no" sz="1600">
                <a:solidFill>
                  <a:srgbClr val="4DD0E1"/>
                </a:solidFill>
                <a:latin typeface="Roboto Mono"/>
                <a:ea typeface="Roboto Mono"/>
                <a:cs typeface="Roboto Mono"/>
                <a:sym typeface="Roboto Mono"/>
              </a:rPr>
              <a:t>True</a:t>
            </a:r>
            <a:br>
              <a:rPr lang="no" sz="1600">
                <a:solidFill>
                  <a:srgbClr val="ECEFF1"/>
                </a:solidFill>
                <a:latin typeface="Roboto Mono"/>
                <a:ea typeface="Roboto Mono"/>
                <a:cs typeface="Roboto Mono"/>
                <a:sym typeface="Roboto Mono"/>
              </a:rPr>
            </a:br>
            <a:r>
              <a:rPr lang="no" sz="1600">
                <a:solidFill>
                  <a:srgbClr val="ECEFF1"/>
                </a:solidFill>
                <a:latin typeface="Roboto Mono"/>
                <a:ea typeface="Roboto Mono"/>
                <a:cs typeface="Roboto Mono"/>
                <a:sym typeface="Roboto Mono"/>
              </a:rPr>
              <a:t>    </a:t>
            </a:r>
            <a:r>
              <a:rPr lang="no" sz="1600">
                <a:solidFill>
                  <a:srgbClr val="4DD0E1"/>
                </a:solidFill>
                <a:latin typeface="Roboto Mono"/>
                <a:ea typeface="Roboto Mono"/>
                <a:cs typeface="Roboto Mono"/>
                <a:sym typeface="Roboto Mono"/>
              </a:rPr>
              <a:t>while</a:t>
            </a:r>
            <a:r>
              <a:rPr lang="no" sz="1600">
                <a:solidFill>
                  <a:srgbClr val="ECEFF1"/>
                </a:solidFill>
                <a:latin typeface="Roboto Mono"/>
                <a:ea typeface="Roboto Mono"/>
                <a:cs typeface="Roboto Mono"/>
                <a:sym typeface="Roboto Mono"/>
              </a:rPr>
              <a:t> unsorted</a:t>
            </a:r>
            <a:r>
              <a:rPr lang="no" sz="1600">
                <a:solidFill>
                  <a:srgbClr val="FBC02D"/>
                </a:solidFill>
                <a:latin typeface="Roboto Mono"/>
                <a:ea typeface="Roboto Mono"/>
                <a:cs typeface="Roboto Mono"/>
                <a:sym typeface="Roboto Mono"/>
              </a:rPr>
              <a:t>:</a:t>
            </a:r>
            <a:br>
              <a:rPr lang="no" sz="1600">
                <a:solidFill>
                  <a:srgbClr val="ECEFF1"/>
                </a:solidFill>
                <a:latin typeface="Roboto Mono"/>
                <a:ea typeface="Roboto Mono"/>
                <a:cs typeface="Roboto Mono"/>
                <a:sym typeface="Roboto Mono"/>
              </a:rPr>
            </a:br>
            <a:r>
              <a:rPr lang="no" sz="1600">
                <a:solidFill>
                  <a:srgbClr val="ECEFF1"/>
                </a:solidFill>
                <a:latin typeface="Roboto Mono"/>
                <a:ea typeface="Roboto Mono"/>
                <a:cs typeface="Roboto Mono"/>
                <a:sym typeface="Roboto Mono"/>
              </a:rPr>
              <a:t>		unsorted </a:t>
            </a:r>
            <a:r>
              <a:rPr lang="no" sz="1600">
                <a:solidFill>
                  <a:srgbClr val="FBC02D"/>
                </a:solidFill>
                <a:latin typeface="Roboto Mono"/>
                <a:ea typeface="Roboto Mono"/>
                <a:cs typeface="Roboto Mono"/>
                <a:sym typeface="Roboto Mono"/>
              </a:rPr>
              <a:t>=</a:t>
            </a:r>
            <a:r>
              <a:rPr lang="no" sz="1600">
                <a:solidFill>
                  <a:srgbClr val="ECEFF1"/>
                </a:solidFill>
                <a:latin typeface="Roboto Mono"/>
                <a:ea typeface="Roboto Mono"/>
                <a:cs typeface="Roboto Mono"/>
                <a:sym typeface="Roboto Mono"/>
              </a:rPr>
              <a:t> </a:t>
            </a:r>
            <a:r>
              <a:rPr lang="no" sz="1600">
                <a:solidFill>
                  <a:srgbClr val="4DD0E1"/>
                </a:solidFill>
                <a:latin typeface="Roboto Mono"/>
                <a:ea typeface="Roboto Mono"/>
                <a:cs typeface="Roboto Mono"/>
                <a:sym typeface="Roboto Mono"/>
              </a:rPr>
              <a:t>False</a:t>
            </a:r>
            <a:br>
              <a:rPr lang="no" sz="1600">
                <a:solidFill>
                  <a:srgbClr val="ECEFF1"/>
                </a:solidFill>
                <a:latin typeface="Roboto Mono"/>
                <a:ea typeface="Roboto Mono"/>
                <a:cs typeface="Roboto Mono"/>
                <a:sym typeface="Roboto Mono"/>
              </a:rPr>
            </a:br>
            <a:r>
              <a:rPr lang="no" sz="1600">
                <a:solidFill>
                  <a:srgbClr val="ECEFF1"/>
                </a:solidFill>
                <a:latin typeface="Roboto Mono"/>
                <a:ea typeface="Roboto Mono"/>
                <a:cs typeface="Roboto Mono"/>
                <a:sym typeface="Roboto Mono"/>
              </a:rPr>
              <a:t>        </a:t>
            </a:r>
            <a:r>
              <a:rPr lang="no" sz="1600">
                <a:solidFill>
                  <a:srgbClr val="4DD0E1"/>
                </a:solidFill>
                <a:latin typeface="Roboto Mono"/>
                <a:ea typeface="Roboto Mono"/>
                <a:cs typeface="Roboto Mono"/>
                <a:sym typeface="Roboto Mono"/>
              </a:rPr>
              <a:t>for</a:t>
            </a:r>
            <a:r>
              <a:rPr lang="no" sz="1600">
                <a:solidFill>
                  <a:srgbClr val="ECEFF1"/>
                </a:solidFill>
                <a:latin typeface="Roboto Mono"/>
                <a:ea typeface="Roboto Mono"/>
                <a:cs typeface="Roboto Mono"/>
                <a:sym typeface="Roboto Mono"/>
              </a:rPr>
              <a:t> x </a:t>
            </a:r>
            <a:r>
              <a:rPr lang="no" sz="1600">
                <a:solidFill>
                  <a:srgbClr val="4DD0E1"/>
                </a:solidFill>
                <a:latin typeface="Roboto Mono"/>
                <a:ea typeface="Roboto Mono"/>
                <a:cs typeface="Roboto Mono"/>
                <a:sym typeface="Roboto Mono"/>
              </a:rPr>
              <a:t>in</a:t>
            </a:r>
            <a:r>
              <a:rPr lang="no" sz="1600">
                <a:solidFill>
                  <a:srgbClr val="ECEFF1"/>
                </a:solidFill>
                <a:latin typeface="Roboto Mono"/>
                <a:ea typeface="Roboto Mono"/>
                <a:cs typeface="Roboto Mono"/>
                <a:sym typeface="Roboto Mono"/>
              </a:rPr>
              <a:t> range</a:t>
            </a:r>
            <a:r>
              <a:rPr lang="no" sz="1600">
                <a:solidFill>
                  <a:srgbClr val="FBC02D"/>
                </a:solidFill>
                <a:latin typeface="Roboto Mono"/>
                <a:ea typeface="Roboto Mono"/>
                <a:cs typeface="Roboto Mono"/>
                <a:sym typeface="Roboto Mono"/>
              </a:rPr>
              <a:t>(0,</a:t>
            </a:r>
            <a:r>
              <a:rPr lang="no" sz="1600">
                <a:solidFill>
                  <a:srgbClr val="ECEFF1"/>
                </a:solidFill>
                <a:latin typeface="Roboto Mono"/>
                <a:ea typeface="Roboto Mono"/>
                <a:cs typeface="Roboto Mono"/>
                <a:sym typeface="Roboto Mono"/>
              </a:rPr>
              <a:t> len</a:t>
            </a:r>
            <a:r>
              <a:rPr lang="no" sz="1600">
                <a:solidFill>
                  <a:srgbClr val="FBC02D"/>
                </a:solidFill>
                <a:latin typeface="Roboto Mono"/>
                <a:ea typeface="Roboto Mono"/>
                <a:cs typeface="Roboto Mono"/>
                <a:sym typeface="Roboto Mono"/>
              </a:rPr>
              <a:t>(</a:t>
            </a:r>
            <a:r>
              <a:rPr lang="no" sz="1600">
                <a:solidFill>
                  <a:srgbClr val="ECEFF1"/>
                </a:solidFill>
                <a:latin typeface="Roboto Mono"/>
                <a:ea typeface="Roboto Mono"/>
                <a:cs typeface="Roboto Mono"/>
                <a:sym typeface="Roboto Mono"/>
              </a:rPr>
              <a:t>liste</a:t>
            </a:r>
            <a:r>
              <a:rPr lang="no" sz="1600">
                <a:solidFill>
                  <a:srgbClr val="FBC02D"/>
                </a:solidFill>
                <a:latin typeface="Roboto Mono"/>
                <a:ea typeface="Roboto Mono"/>
                <a:cs typeface="Roboto Mono"/>
                <a:sym typeface="Roboto Mono"/>
              </a:rPr>
              <a:t>)-1):</a:t>
            </a:r>
            <a:br>
              <a:rPr lang="no" sz="1600">
                <a:solidFill>
                  <a:srgbClr val="ECEFF1"/>
                </a:solidFill>
                <a:latin typeface="Roboto Mono"/>
                <a:ea typeface="Roboto Mono"/>
                <a:cs typeface="Roboto Mono"/>
                <a:sym typeface="Roboto Mono"/>
              </a:rPr>
            </a:br>
            <a:r>
              <a:rPr lang="no" sz="1600">
                <a:solidFill>
                  <a:srgbClr val="ECEFF1"/>
                </a:solidFill>
                <a:latin typeface="Roboto Mono"/>
                <a:ea typeface="Roboto Mono"/>
                <a:cs typeface="Roboto Mono"/>
                <a:sym typeface="Roboto Mono"/>
              </a:rPr>
              <a:t>            </a:t>
            </a:r>
            <a:r>
              <a:rPr lang="no" sz="1600">
                <a:solidFill>
                  <a:srgbClr val="4DD0E1"/>
                </a:solidFill>
                <a:latin typeface="Roboto Mono"/>
                <a:ea typeface="Roboto Mono"/>
                <a:cs typeface="Roboto Mono"/>
                <a:sym typeface="Roboto Mono"/>
              </a:rPr>
              <a:t>if</a:t>
            </a:r>
            <a:r>
              <a:rPr lang="no" sz="1600">
                <a:solidFill>
                  <a:srgbClr val="ECEFF1"/>
                </a:solidFill>
                <a:latin typeface="Roboto Mono"/>
                <a:ea typeface="Roboto Mono"/>
                <a:cs typeface="Roboto Mono"/>
                <a:sym typeface="Roboto Mono"/>
              </a:rPr>
              <a:t> </a:t>
            </a:r>
            <a:r>
              <a:rPr lang="no" sz="1600">
                <a:solidFill>
                  <a:srgbClr val="FBC02D"/>
                </a:solidFill>
                <a:latin typeface="Roboto Mono"/>
                <a:ea typeface="Roboto Mono"/>
                <a:cs typeface="Roboto Mono"/>
                <a:sym typeface="Roboto Mono"/>
              </a:rPr>
              <a:t>(</a:t>
            </a:r>
            <a:r>
              <a:rPr lang="no" sz="1600">
                <a:solidFill>
                  <a:srgbClr val="ECEFF1"/>
                </a:solidFill>
                <a:latin typeface="Roboto Mono"/>
                <a:ea typeface="Roboto Mono"/>
                <a:cs typeface="Roboto Mono"/>
                <a:sym typeface="Roboto Mono"/>
              </a:rPr>
              <a:t>liste</a:t>
            </a:r>
            <a:r>
              <a:rPr lang="no" sz="1600">
                <a:solidFill>
                  <a:srgbClr val="FBC02D"/>
                </a:solidFill>
                <a:latin typeface="Roboto Mono"/>
                <a:ea typeface="Roboto Mono"/>
                <a:cs typeface="Roboto Mono"/>
                <a:sym typeface="Roboto Mono"/>
              </a:rPr>
              <a:t>[</a:t>
            </a:r>
            <a:r>
              <a:rPr lang="no" sz="1600">
                <a:solidFill>
                  <a:srgbClr val="ECEFF1"/>
                </a:solidFill>
                <a:latin typeface="Roboto Mono"/>
                <a:ea typeface="Roboto Mono"/>
                <a:cs typeface="Roboto Mono"/>
                <a:sym typeface="Roboto Mono"/>
              </a:rPr>
              <a:t>x</a:t>
            </a:r>
            <a:r>
              <a:rPr lang="no" sz="1600">
                <a:solidFill>
                  <a:srgbClr val="FBC02D"/>
                </a:solidFill>
                <a:latin typeface="Roboto Mono"/>
                <a:ea typeface="Roboto Mono"/>
                <a:cs typeface="Roboto Mono"/>
                <a:sym typeface="Roboto Mono"/>
              </a:rPr>
              <a:t>]</a:t>
            </a:r>
            <a:r>
              <a:rPr lang="no" sz="1600">
                <a:solidFill>
                  <a:srgbClr val="ECEFF1"/>
                </a:solidFill>
                <a:latin typeface="Roboto Mono"/>
                <a:ea typeface="Roboto Mono"/>
                <a:cs typeface="Roboto Mono"/>
                <a:sym typeface="Roboto Mono"/>
              </a:rPr>
              <a:t> </a:t>
            </a:r>
            <a:r>
              <a:rPr lang="no" sz="1600">
                <a:solidFill>
                  <a:srgbClr val="FBC02D"/>
                </a:solidFill>
                <a:latin typeface="Roboto Mono"/>
                <a:ea typeface="Roboto Mono"/>
                <a:cs typeface="Roboto Mono"/>
                <a:sym typeface="Roboto Mono"/>
              </a:rPr>
              <a:t>&gt;</a:t>
            </a:r>
            <a:r>
              <a:rPr lang="no" sz="1600">
                <a:solidFill>
                  <a:srgbClr val="ECEFF1"/>
                </a:solidFill>
                <a:latin typeface="Roboto Mono"/>
                <a:ea typeface="Roboto Mono"/>
                <a:cs typeface="Roboto Mono"/>
                <a:sym typeface="Roboto Mono"/>
              </a:rPr>
              <a:t> liste</a:t>
            </a:r>
            <a:r>
              <a:rPr lang="no" sz="1600">
                <a:solidFill>
                  <a:srgbClr val="FBC02D"/>
                </a:solidFill>
                <a:latin typeface="Roboto Mono"/>
                <a:ea typeface="Roboto Mono"/>
                <a:cs typeface="Roboto Mono"/>
                <a:sym typeface="Roboto Mono"/>
              </a:rPr>
              <a:t>[</a:t>
            </a:r>
            <a:r>
              <a:rPr lang="no" sz="1600">
                <a:solidFill>
                  <a:srgbClr val="ECEFF1"/>
                </a:solidFill>
                <a:latin typeface="Roboto Mono"/>
                <a:ea typeface="Roboto Mono"/>
                <a:cs typeface="Roboto Mono"/>
                <a:sym typeface="Roboto Mono"/>
              </a:rPr>
              <a:t>x</a:t>
            </a:r>
            <a:r>
              <a:rPr lang="no" sz="1600">
                <a:solidFill>
                  <a:srgbClr val="FBC02D"/>
                </a:solidFill>
                <a:latin typeface="Roboto Mono"/>
                <a:ea typeface="Roboto Mono"/>
                <a:cs typeface="Roboto Mono"/>
                <a:sym typeface="Roboto Mono"/>
              </a:rPr>
              <a:t>+1]):</a:t>
            </a:r>
            <a:br>
              <a:rPr lang="no" sz="1600">
                <a:solidFill>
                  <a:srgbClr val="ECEFF1"/>
                </a:solidFill>
                <a:latin typeface="Roboto Mono"/>
                <a:ea typeface="Roboto Mono"/>
                <a:cs typeface="Roboto Mono"/>
                <a:sym typeface="Roboto Mono"/>
              </a:rPr>
            </a:br>
            <a:r>
              <a:rPr lang="no" sz="1600">
                <a:solidFill>
                  <a:srgbClr val="ECEFF1"/>
                </a:solidFill>
                <a:latin typeface="Roboto Mono"/>
                <a:ea typeface="Roboto Mono"/>
                <a:cs typeface="Roboto Mono"/>
                <a:sym typeface="Roboto Mono"/>
              </a:rPr>
              <a:t>                liste</a:t>
            </a:r>
            <a:r>
              <a:rPr lang="no" sz="1600">
                <a:solidFill>
                  <a:srgbClr val="FBC02D"/>
                </a:solidFill>
                <a:latin typeface="Roboto Mono"/>
                <a:ea typeface="Roboto Mono"/>
                <a:cs typeface="Roboto Mono"/>
                <a:sym typeface="Roboto Mono"/>
              </a:rPr>
              <a:t>[</a:t>
            </a:r>
            <a:r>
              <a:rPr lang="no" sz="1600">
                <a:solidFill>
                  <a:srgbClr val="ECEFF1"/>
                </a:solidFill>
                <a:latin typeface="Roboto Mono"/>
                <a:ea typeface="Roboto Mono"/>
                <a:cs typeface="Roboto Mono"/>
                <a:sym typeface="Roboto Mono"/>
              </a:rPr>
              <a:t>x</a:t>
            </a:r>
            <a:r>
              <a:rPr lang="no" sz="1600">
                <a:solidFill>
                  <a:srgbClr val="FBC02D"/>
                </a:solidFill>
                <a:latin typeface="Roboto Mono"/>
                <a:ea typeface="Roboto Mono"/>
                <a:cs typeface="Roboto Mono"/>
                <a:sym typeface="Roboto Mono"/>
              </a:rPr>
              <a:t>],</a:t>
            </a:r>
            <a:r>
              <a:rPr lang="no" sz="1600">
                <a:solidFill>
                  <a:srgbClr val="ECEFF1"/>
                </a:solidFill>
                <a:latin typeface="Roboto Mono"/>
                <a:ea typeface="Roboto Mono"/>
                <a:cs typeface="Roboto Mono"/>
                <a:sym typeface="Roboto Mono"/>
              </a:rPr>
              <a:t> liste</a:t>
            </a:r>
            <a:r>
              <a:rPr lang="no" sz="1600">
                <a:solidFill>
                  <a:srgbClr val="FBC02D"/>
                </a:solidFill>
                <a:latin typeface="Roboto Mono"/>
                <a:ea typeface="Roboto Mono"/>
                <a:cs typeface="Roboto Mono"/>
                <a:sym typeface="Roboto Mono"/>
              </a:rPr>
              <a:t>[</a:t>
            </a:r>
            <a:r>
              <a:rPr lang="no" sz="1600">
                <a:solidFill>
                  <a:srgbClr val="ECEFF1"/>
                </a:solidFill>
                <a:latin typeface="Roboto Mono"/>
                <a:ea typeface="Roboto Mono"/>
                <a:cs typeface="Roboto Mono"/>
                <a:sym typeface="Roboto Mono"/>
              </a:rPr>
              <a:t>x</a:t>
            </a:r>
            <a:r>
              <a:rPr lang="no" sz="1600">
                <a:solidFill>
                  <a:srgbClr val="FBC02D"/>
                </a:solidFill>
                <a:latin typeface="Roboto Mono"/>
                <a:ea typeface="Roboto Mono"/>
                <a:cs typeface="Roboto Mono"/>
                <a:sym typeface="Roboto Mono"/>
              </a:rPr>
              <a:t>+1]</a:t>
            </a:r>
            <a:r>
              <a:rPr lang="no" sz="1600">
                <a:solidFill>
                  <a:srgbClr val="ECEFF1"/>
                </a:solidFill>
                <a:latin typeface="Roboto Mono"/>
                <a:ea typeface="Roboto Mono"/>
                <a:cs typeface="Roboto Mono"/>
                <a:sym typeface="Roboto Mono"/>
              </a:rPr>
              <a:t> </a:t>
            </a:r>
            <a:r>
              <a:rPr lang="no" sz="1600">
                <a:solidFill>
                  <a:srgbClr val="FBC02D"/>
                </a:solidFill>
                <a:latin typeface="Roboto Mono"/>
                <a:ea typeface="Roboto Mono"/>
                <a:cs typeface="Roboto Mono"/>
                <a:sym typeface="Roboto Mono"/>
              </a:rPr>
              <a:t>=</a:t>
            </a:r>
            <a:r>
              <a:rPr lang="no" sz="1600">
                <a:solidFill>
                  <a:srgbClr val="ECEFF1"/>
                </a:solidFill>
                <a:latin typeface="Roboto Mono"/>
                <a:ea typeface="Roboto Mono"/>
                <a:cs typeface="Roboto Mono"/>
                <a:sym typeface="Roboto Mono"/>
              </a:rPr>
              <a:t> liste</a:t>
            </a:r>
            <a:r>
              <a:rPr lang="no" sz="1600">
                <a:solidFill>
                  <a:srgbClr val="FBC02D"/>
                </a:solidFill>
                <a:latin typeface="Roboto Mono"/>
                <a:ea typeface="Roboto Mono"/>
                <a:cs typeface="Roboto Mono"/>
                <a:sym typeface="Roboto Mono"/>
              </a:rPr>
              <a:t>[</a:t>
            </a:r>
            <a:r>
              <a:rPr lang="no" sz="1600">
                <a:solidFill>
                  <a:srgbClr val="ECEFF1"/>
                </a:solidFill>
                <a:latin typeface="Roboto Mono"/>
                <a:ea typeface="Roboto Mono"/>
                <a:cs typeface="Roboto Mono"/>
                <a:sym typeface="Roboto Mono"/>
              </a:rPr>
              <a:t>x</a:t>
            </a:r>
            <a:r>
              <a:rPr lang="no" sz="1600">
                <a:solidFill>
                  <a:srgbClr val="FBC02D"/>
                </a:solidFill>
                <a:latin typeface="Roboto Mono"/>
                <a:ea typeface="Roboto Mono"/>
                <a:cs typeface="Roboto Mono"/>
                <a:sym typeface="Roboto Mono"/>
              </a:rPr>
              <a:t>+1],</a:t>
            </a:r>
            <a:r>
              <a:rPr lang="no" sz="1600">
                <a:solidFill>
                  <a:srgbClr val="ECEFF1"/>
                </a:solidFill>
                <a:latin typeface="Roboto Mono"/>
                <a:ea typeface="Roboto Mono"/>
                <a:cs typeface="Roboto Mono"/>
                <a:sym typeface="Roboto Mono"/>
              </a:rPr>
              <a:t> liste</a:t>
            </a:r>
            <a:r>
              <a:rPr lang="no" sz="1600">
                <a:solidFill>
                  <a:srgbClr val="FBC02D"/>
                </a:solidFill>
                <a:latin typeface="Roboto Mono"/>
                <a:ea typeface="Roboto Mono"/>
                <a:cs typeface="Roboto Mono"/>
                <a:sym typeface="Roboto Mono"/>
              </a:rPr>
              <a:t>[</a:t>
            </a:r>
            <a:r>
              <a:rPr lang="no" sz="1600">
                <a:solidFill>
                  <a:srgbClr val="ECEFF1"/>
                </a:solidFill>
                <a:latin typeface="Roboto Mono"/>
                <a:ea typeface="Roboto Mono"/>
                <a:cs typeface="Roboto Mono"/>
                <a:sym typeface="Roboto Mono"/>
              </a:rPr>
              <a:t>x</a:t>
            </a:r>
            <a:r>
              <a:rPr lang="no" sz="1600">
                <a:solidFill>
                  <a:srgbClr val="FBC02D"/>
                </a:solidFill>
                <a:latin typeface="Roboto Mono"/>
                <a:ea typeface="Roboto Mono"/>
                <a:cs typeface="Roboto Mono"/>
                <a:sym typeface="Roboto Mono"/>
              </a:rPr>
              <a:t>]</a:t>
            </a:r>
            <a:br>
              <a:rPr lang="no" sz="1600">
                <a:solidFill>
                  <a:srgbClr val="ECEFF1"/>
                </a:solidFill>
                <a:latin typeface="Roboto Mono"/>
                <a:ea typeface="Roboto Mono"/>
                <a:cs typeface="Roboto Mono"/>
                <a:sym typeface="Roboto Mono"/>
              </a:rPr>
            </a:br>
            <a:r>
              <a:rPr lang="no" sz="1600">
                <a:solidFill>
                  <a:srgbClr val="ECEFF1"/>
                </a:solidFill>
                <a:latin typeface="Roboto Mono"/>
                <a:ea typeface="Roboto Mono"/>
                <a:cs typeface="Roboto Mono"/>
                <a:sym typeface="Roboto Mono"/>
              </a:rPr>
              <a:t>                unsorted </a:t>
            </a:r>
            <a:r>
              <a:rPr lang="no" sz="1600">
                <a:solidFill>
                  <a:srgbClr val="FBC02D"/>
                </a:solidFill>
                <a:latin typeface="Roboto Mono"/>
                <a:ea typeface="Roboto Mono"/>
                <a:cs typeface="Roboto Mono"/>
                <a:sym typeface="Roboto Mono"/>
              </a:rPr>
              <a:t>=</a:t>
            </a:r>
            <a:r>
              <a:rPr lang="no" sz="1600">
                <a:solidFill>
                  <a:srgbClr val="ECEFF1"/>
                </a:solidFill>
                <a:latin typeface="Roboto Mono"/>
                <a:ea typeface="Roboto Mono"/>
                <a:cs typeface="Roboto Mono"/>
                <a:sym typeface="Roboto Mono"/>
              </a:rPr>
              <a:t> </a:t>
            </a:r>
            <a:r>
              <a:rPr lang="no" sz="1600">
                <a:solidFill>
                  <a:srgbClr val="4DD0E1"/>
                </a:solidFill>
                <a:latin typeface="Roboto Mono"/>
                <a:ea typeface="Roboto Mono"/>
                <a:cs typeface="Roboto Mono"/>
                <a:sym typeface="Roboto Mono"/>
              </a:rPr>
              <a:t>True</a:t>
            </a:r>
            <a:br>
              <a:rPr lang="no" sz="1600">
                <a:solidFill>
                  <a:srgbClr val="ECEFF1"/>
                </a:solidFill>
                <a:latin typeface="Roboto Mono"/>
                <a:ea typeface="Roboto Mono"/>
                <a:cs typeface="Roboto Mono"/>
                <a:sym typeface="Roboto Mono"/>
              </a:rPr>
            </a:br>
            <a:r>
              <a:rPr lang="no" sz="1600">
                <a:solidFill>
                  <a:srgbClr val="ECEFF1"/>
                </a:solidFill>
                <a:latin typeface="Roboto Mono"/>
                <a:ea typeface="Roboto Mono"/>
                <a:cs typeface="Roboto Mono"/>
                <a:sym typeface="Roboto Mono"/>
              </a:rPr>
              <a:t>    </a:t>
            </a:r>
            <a:r>
              <a:rPr lang="no" sz="1600">
                <a:solidFill>
                  <a:srgbClr val="4DD0E1"/>
                </a:solidFill>
                <a:latin typeface="Roboto Mono"/>
                <a:ea typeface="Roboto Mono"/>
                <a:cs typeface="Roboto Mono"/>
                <a:sym typeface="Roboto Mono"/>
              </a:rPr>
              <a:t>return</a:t>
            </a:r>
            <a:r>
              <a:rPr lang="no" sz="1600">
                <a:solidFill>
                  <a:srgbClr val="ECEFF1"/>
                </a:solidFill>
                <a:latin typeface="Roboto Mono"/>
                <a:ea typeface="Roboto Mono"/>
                <a:cs typeface="Roboto Mono"/>
                <a:sym typeface="Roboto Mono"/>
              </a:rPr>
              <a:t> liste</a:t>
            </a:r>
            <a:endParaRPr sz="1600">
              <a:solidFill>
                <a:srgbClr val="FBC02D"/>
              </a:solidFill>
              <a:latin typeface="Roboto Mono"/>
              <a:ea typeface="Roboto Mono"/>
              <a:cs typeface="Roboto Mono"/>
              <a:sym typeface="Roboto Mono"/>
            </a:endParaRPr>
          </a:p>
          <a:p>
            <a:pPr indent="0" lvl="0" marL="0" rtl="0" algn="l">
              <a:spcBef>
                <a:spcPts val="0"/>
              </a:spcBef>
              <a:spcAft>
                <a:spcPts val="1600"/>
              </a:spcAft>
              <a:buNone/>
            </a:pPr>
            <a:r>
              <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1" name="Shape 901"/>
        <p:cNvGrpSpPr/>
        <p:nvPr/>
      </p:nvGrpSpPr>
      <p:grpSpPr>
        <a:xfrm>
          <a:off x="0" y="0"/>
          <a:ext cx="0" cy="0"/>
          <a:chOff x="0" y="0"/>
          <a:chExt cx="0" cy="0"/>
        </a:xfrm>
      </p:grpSpPr>
      <p:sp>
        <p:nvSpPr>
          <p:cNvPr id="902" name="Google Shape;902;p1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no" sz="3000"/>
              <a:t>MEN:</a:t>
            </a:r>
            <a:endParaRPr b="1" sz="3000"/>
          </a:p>
        </p:txBody>
      </p:sp>
      <p:sp>
        <p:nvSpPr>
          <p:cNvPr id="903" name="Google Shape;903;p12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no" sz="1800"/>
              <a:t>Ikke veldig viktig å pugge</a:t>
            </a:r>
            <a:r>
              <a:rPr lang="no" sz="1800"/>
              <a:t> koden</a:t>
            </a:r>
            <a:endParaRPr sz="1800"/>
          </a:p>
          <a:p>
            <a:pPr indent="-342900" lvl="1" marL="914400" rtl="0" algn="l">
              <a:lnSpc>
                <a:spcPct val="200000"/>
              </a:lnSpc>
              <a:spcBef>
                <a:spcPts val="0"/>
              </a:spcBef>
              <a:spcAft>
                <a:spcPts val="0"/>
              </a:spcAft>
              <a:buSzPts val="1800"/>
              <a:buChar char="○"/>
            </a:pPr>
            <a:r>
              <a:rPr lang="no" sz="1800"/>
              <a:t>bare husk hvordan algoritmene fungerer!</a:t>
            </a:r>
            <a:endParaRPr sz="1800"/>
          </a:p>
          <a:p>
            <a:pPr indent="-342900" lvl="1" marL="914400" rtl="0" algn="l">
              <a:lnSpc>
                <a:spcPct val="200000"/>
              </a:lnSpc>
              <a:spcBef>
                <a:spcPts val="0"/>
              </a:spcBef>
              <a:spcAft>
                <a:spcPts val="0"/>
              </a:spcAft>
              <a:buSzPts val="1800"/>
              <a:buChar char="○"/>
            </a:pPr>
            <a:r>
              <a:rPr lang="no" sz="1800"/>
              <a:t>Pseudokode er din venn</a:t>
            </a:r>
            <a:endParaRPr sz="1800"/>
          </a:p>
          <a:p>
            <a:pPr indent="-342900" lvl="0" marL="457200" rtl="0" algn="l">
              <a:lnSpc>
                <a:spcPct val="200000"/>
              </a:lnSpc>
              <a:spcBef>
                <a:spcPts val="0"/>
              </a:spcBef>
              <a:spcAft>
                <a:spcPts val="0"/>
              </a:spcAft>
              <a:buSzPts val="1800"/>
              <a:buChar char="●"/>
            </a:pPr>
            <a:r>
              <a:rPr lang="no" sz="1800"/>
              <a:t>Kan få kodeforståelsesoppgave om f.eks. å kjenne igjen en algoritme</a:t>
            </a:r>
            <a:endParaRPr sz="1800"/>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7" name="Shape 907"/>
        <p:cNvGrpSpPr/>
        <p:nvPr/>
      </p:nvGrpSpPr>
      <p:grpSpPr>
        <a:xfrm>
          <a:off x="0" y="0"/>
          <a:ext cx="0" cy="0"/>
          <a:chOff x="0" y="0"/>
          <a:chExt cx="0" cy="0"/>
        </a:xfrm>
      </p:grpSpPr>
      <p:sp>
        <p:nvSpPr>
          <p:cNvPr id="908" name="Google Shape;908;p1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2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Created at Sapientia University, Tirgu Mures (Marosvásárhely), Romania.&#10;Directed by Kátai Zoltán and Tóth László. &#10;In cooperation with &quot;Maros Művészegyüttes&quot;, Tirgu Mures (Marosvásárhely), Romania.&#10;Choreographer: Füzesi Albert. &#10;Video: Lőrinc Lajos, Körmöcki Zoltán. &#10;Supported by &quot;Szülőföld Alap&quot;, MITIS (NGO) and evoline company." id="910" name="Google Shape;910;p125" title="Bubble-sort with Hungarian (&quot;Csángó&quot;) folk dance">
            <a:hlinkClick r:id="rId3"/>
          </p:cNvPr>
          <p:cNvPicPr preferRelativeResize="0"/>
          <p:nvPr/>
        </p:nvPicPr>
        <p:blipFill>
          <a:blip r:embed="rId4">
            <a:alphaModFix/>
          </a:blip>
          <a:stretch>
            <a:fillRect/>
          </a:stretch>
        </p:blipFill>
        <p:spPr>
          <a:xfrm>
            <a:off x="153125" y="163263"/>
            <a:ext cx="8837725" cy="481697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4" name="Shape 914"/>
        <p:cNvGrpSpPr/>
        <p:nvPr/>
      </p:nvGrpSpPr>
      <p:grpSpPr>
        <a:xfrm>
          <a:off x="0" y="0"/>
          <a:ext cx="0" cy="0"/>
          <a:chOff x="0" y="0"/>
          <a:chExt cx="0" cy="0"/>
        </a:xfrm>
      </p:grpSpPr>
      <p:sp>
        <p:nvSpPr>
          <p:cNvPr id="915" name="Google Shape;915;p1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Innstikksortering / insertion sort</a:t>
            </a:r>
            <a:endParaRPr/>
          </a:p>
        </p:txBody>
      </p:sp>
      <p:sp>
        <p:nvSpPr>
          <p:cNvPr id="916" name="Google Shape;916;p12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no" sz="1800"/>
              <a:t>Kjøretid: </a:t>
            </a:r>
            <a:r>
              <a:rPr b="1" lang="no" sz="1800"/>
              <a:t>O(n</a:t>
            </a:r>
            <a:r>
              <a:rPr b="1" baseline="30000" lang="no" sz="1800"/>
              <a:t>2</a:t>
            </a:r>
            <a:r>
              <a:rPr b="1" lang="no" sz="1800"/>
              <a:t>)</a:t>
            </a:r>
            <a:endParaRPr b="1" sz="1800"/>
          </a:p>
          <a:p>
            <a:pPr indent="-342900" lvl="0" marL="457200" rtl="0" algn="l">
              <a:lnSpc>
                <a:spcPct val="200000"/>
              </a:lnSpc>
              <a:spcBef>
                <a:spcPts val="0"/>
              </a:spcBef>
              <a:spcAft>
                <a:spcPts val="0"/>
              </a:spcAft>
              <a:buSzPts val="1800"/>
              <a:buChar char="●"/>
            </a:pPr>
            <a:r>
              <a:rPr lang="no" sz="1800"/>
              <a:t>Bygger opp en sortert liste fra venstre, ett og ett element av gangen</a:t>
            </a:r>
            <a:endParaRPr sz="1800"/>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0" name="Shape 920"/>
        <p:cNvGrpSpPr/>
        <p:nvPr/>
      </p:nvGrpSpPr>
      <p:grpSpPr>
        <a:xfrm>
          <a:off x="0" y="0"/>
          <a:ext cx="0" cy="0"/>
          <a:chOff x="0" y="0"/>
          <a:chExt cx="0" cy="0"/>
        </a:xfrm>
      </p:grpSpPr>
      <p:sp>
        <p:nvSpPr>
          <p:cNvPr id="921" name="Google Shape;921;p1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27"/>
          <p:cNvSpPr txBox="1"/>
          <p:nvPr>
            <p:ph idx="1" type="body"/>
          </p:nvPr>
        </p:nvSpPr>
        <p:spPr>
          <a:xfrm>
            <a:off x="684150" y="286950"/>
            <a:ext cx="7775700" cy="4569600"/>
          </a:xfrm>
          <a:prstGeom prst="rect">
            <a:avLst/>
          </a:prstGeom>
          <a:solidFill>
            <a:srgbClr val="434343"/>
          </a:solidFill>
        </p:spPr>
        <p:txBody>
          <a:bodyPr anchorCtr="0" anchor="t" bIns="91425" lIns="91425" spcFirstLastPara="1" rIns="91425" wrap="square" tIns="91425">
            <a:noAutofit/>
          </a:bodyPr>
          <a:lstStyle/>
          <a:p>
            <a:pPr indent="0" lvl="0" marL="0" rtl="0" algn="l">
              <a:lnSpc>
                <a:spcPct val="200000"/>
              </a:lnSpc>
              <a:spcBef>
                <a:spcPts val="0"/>
              </a:spcBef>
              <a:spcAft>
                <a:spcPts val="0"/>
              </a:spcAft>
              <a:buClr>
                <a:srgbClr val="000000"/>
              </a:buClr>
              <a:buSzPts val="1100"/>
              <a:buFont typeface="Arial"/>
              <a:buNone/>
            </a:pPr>
            <a:r>
              <a:rPr lang="no" sz="1600">
                <a:solidFill>
                  <a:srgbClr val="4DD0E1"/>
                </a:solidFill>
                <a:latin typeface="Roboto Mono"/>
                <a:ea typeface="Roboto Mono"/>
                <a:cs typeface="Roboto Mono"/>
                <a:sym typeface="Roboto Mono"/>
              </a:rPr>
              <a:t>def</a:t>
            </a:r>
            <a:r>
              <a:rPr lang="no" sz="1600">
                <a:solidFill>
                  <a:srgbClr val="ECEFF1"/>
                </a:solidFill>
                <a:latin typeface="Roboto Mono"/>
                <a:ea typeface="Roboto Mono"/>
                <a:cs typeface="Roboto Mono"/>
                <a:sym typeface="Roboto Mono"/>
              </a:rPr>
              <a:t> insertion_sort</a:t>
            </a:r>
            <a:r>
              <a:rPr lang="no" sz="1600">
                <a:solidFill>
                  <a:srgbClr val="FBC02D"/>
                </a:solidFill>
                <a:latin typeface="Roboto Mono"/>
                <a:ea typeface="Roboto Mono"/>
                <a:cs typeface="Roboto Mono"/>
                <a:sym typeface="Roboto Mono"/>
              </a:rPr>
              <a:t>(</a:t>
            </a:r>
            <a:r>
              <a:rPr lang="no" sz="1600">
                <a:solidFill>
                  <a:srgbClr val="ECEFF1"/>
                </a:solidFill>
                <a:latin typeface="Roboto Mono"/>
                <a:ea typeface="Roboto Mono"/>
                <a:cs typeface="Roboto Mono"/>
                <a:sym typeface="Roboto Mono"/>
              </a:rPr>
              <a:t>liste</a:t>
            </a:r>
            <a:r>
              <a:rPr lang="no" sz="1600">
                <a:solidFill>
                  <a:srgbClr val="FBC02D"/>
                </a:solidFill>
                <a:latin typeface="Roboto Mono"/>
                <a:ea typeface="Roboto Mono"/>
                <a:cs typeface="Roboto Mono"/>
                <a:sym typeface="Roboto Mono"/>
              </a:rPr>
              <a:t>):</a:t>
            </a:r>
            <a:br>
              <a:rPr lang="no" sz="1600">
                <a:solidFill>
                  <a:srgbClr val="ECEFF1"/>
                </a:solidFill>
                <a:latin typeface="Roboto Mono"/>
                <a:ea typeface="Roboto Mono"/>
                <a:cs typeface="Roboto Mono"/>
                <a:sym typeface="Roboto Mono"/>
              </a:rPr>
            </a:br>
            <a:r>
              <a:rPr lang="no" sz="1600">
                <a:solidFill>
                  <a:srgbClr val="ECEFF1"/>
                </a:solidFill>
                <a:latin typeface="Roboto Mono"/>
                <a:ea typeface="Roboto Mono"/>
                <a:cs typeface="Roboto Mono"/>
                <a:sym typeface="Roboto Mono"/>
              </a:rPr>
              <a:t>    </a:t>
            </a:r>
            <a:r>
              <a:rPr lang="no" sz="1600">
                <a:solidFill>
                  <a:srgbClr val="4DD0E1"/>
                </a:solidFill>
                <a:latin typeface="Roboto Mono"/>
                <a:ea typeface="Roboto Mono"/>
                <a:cs typeface="Roboto Mono"/>
                <a:sym typeface="Roboto Mono"/>
              </a:rPr>
              <a:t>for</a:t>
            </a:r>
            <a:r>
              <a:rPr lang="no" sz="1600">
                <a:solidFill>
                  <a:srgbClr val="ECEFF1"/>
                </a:solidFill>
                <a:latin typeface="Roboto Mono"/>
                <a:ea typeface="Roboto Mono"/>
                <a:cs typeface="Roboto Mono"/>
                <a:sym typeface="Roboto Mono"/>
              </a:rPr>
              <a:t> i </a:t>
            </a:r>
            <a:r>
              <a:rPr lang="no" sz="1600">
                <a:solidFill>
                  <a:srgbClr val="4DD0E1"/>
                </a:solidFill>
                <a:latin typeface="Roboto Mono"/>
                <a:ea typeface="Roboto Mono"/>
                <a:cs typeface="Roboto Mono"/>
                <a:sym typeface="Roboto Mono"/>
              </a:rPr>
              <a:t>in</a:t>
            </a:r>
            <a:r>
              <a:rPr lang="no" sz="1600">
                <a:solidFill>
                  <a:srgbClr val="ECEFF1"/>
                </a:solidFill>
                <a:latin typeface="Roboto Mono"/>
                <a:ea typeface="Roboto Mono"/>
                <a:cs typeface="Roboto Mono"/>
                <a:sym typeface="Roboto Mono"/>
              </a:rPr>
              <a:t> range</a:t>
            </a:r>
            <a:r>
              <a:rPr lang="no" sz="1600">
                <a:solidFill>
                  <a:srgbClr val="FBC02D"/>
                </a:solidFill>
                <a:latin typeface="Roboto Mono"/>
                <a:ea typeface="Roboto Mono"/>
                <a:cs typeface="Roboto Mono"/>
                <a:sym typeface="Roboto Mono"/>
              </a:rPr>
              <a:t>(1,</a:t>
            </a:r>
            <a:r>
              <a:rPr lang="no" sz="1600">
                <a:solidFill>
                  <a:srgbClr val="ECEFF1"/>
                </a:solidFill>
                <a:latin typeface="Roboto Mono"/>
                <a:ea typeface="Roboto Mono"/>
                <a:cs typeface="Roboto Mono"/>
                <a:sym typeface="Roboto Mono"/>
              </a:rPr>
              <a:t>len</a:t>
            </a:r>
            <a:r>
              <a:rPr lang="no" sz="1600">
                <a:solidFill>
                  <a:srgbClr val="FBC02D"/>
                </a:solidFill>
                <a:latin typeface="Roboto Mono"/>
                <a:ea typeface="Roboto Mono"/>
                <a:cs typeface="Roboto Mono"/>
                <a:sym typeface="Roboto Mono"/>
              </a:rPr>
              <a:t>(</a:t>
            </a:r>
            <a:r>
              <a:rPr lang="no" sz="1600">
                <a:solidFill>
                  <a:srgbClr val="ECEFF1"/>
                </a:solidFill>
                <a:latin typeface="Roboto Mono"/>
                <a:ea typeface="Roboto Mono"/>
                <a:cs typeface="Roboto Mono"/>
                <a:sym typeface="Roboto Mono"/>
              </a:rPr>
              <a:t>liste</a:t>
            </a:r>
            <a:r>
              <a:rPr lang="no" sz="1600">
                <a:solidFill>
                  <a:srgbClr val="FBC02D"/>
                </a:solidFill>
                <a:latin typeface="Roboto Mono"/>
                <a:ea typeface="Roboto Mono"/>
                <a:cs typeface="Roboto Mono"/>
                <a:sym typeface="Roboto Mono"/>
              </a:rPr>
              <a:t>)):</a:t>
            </a:r>
            <a:br>
              <a:rPr lang="no" sz="1600">
                <a:solidFill>
                  <a:srgbClr val="ECEFF1"/>
                </a:solidFill>
                <a:latin typeface="Roboto Mono"/>
                <a:ea typeface="Roboto Mono"/>
                <a:cs typeface="Roboto Mono"/>
                <a:sym typeface="Roboto Mono"/>
              </a:rPr>
            </a:br>
            <a:r>
              <a:rPr lang="no" sz="1600">
                <a:solidFill>
                  <a:srgbClr val="ECEFF1"/>
                </a:solidFill>
                <a:latin typeface="Roboto Mono"/>
                <a:ea typeface="Roboto Mono"/>
                <a:cs typeface="Roboto Mono"/>
                <a:sym typeface="Roboto Mono"/>
              </a:rPr>
              <a:t>        element </a:t>
            </a:r>
            <a:r>
              <a:rPr lang="no" sz="1600">
                <a:solidFill>
                  <a:srgbClr val="FBC02D"/>
                </a:solidFill>
                <a:latin typeface="Roboto Mono"/>
                <a:ea typeface="Roboto Mono"/>
                <a:cs typeface="Roboto Mono"/>
                <a:sym typeface="Roboto Mono"/>
              </a:rPr>
              <a:t>=</a:t>
            </a:r>
            <a:r>
              <a:rPr lang="no" sz="1600">
                <a:solidFill>
                  <a:srgbClr val="ECEFF1"/>
                </a:solidFill>
                <a:latin typeface="Roboto Mono"/>
                <a:ea typeface="Roboto Mono"/>
                <a:cs typeface="Roboto Mono"/>
                <a:sym typeface="Roboto Mono"/>
              </a:rPr>
              <a:t> liste</a:t>
            </a:r>
            <a:r>
              <a:rPr lang="no" sz="1600">
                <a:solidFill>
                  <a:srgbClr val="FBC02D"/>
                </a:solidFill>
                <a:latin typeface="Roboto Mono"/>
                <a:ea typeface="Roboto Mono"/>
                <a:cs typeface="Roboto Mono"/>
                <a:sym typeface="Roboto Mono"/>
              </a:rPr>
              <a:t>[</a:t>
            </a:r>
            <a:r>
              <a:rPr lang="no" sz="1600">
                <a:solidFill>
                  <a:srgbClr val="ECEFF1"/>
                </a:solidFill>
                <a:latin typeface="Roboto Mono"/>
                <a:ea typeface="Roboto Mono"/>
                <a:cs typeface="Roboto Mono"/>
                <a:sym typeface="Roboto Mono"/>
              </a:rPr>
              <a:t>i</a:t>
            </a:r>
            <a:r>
              <a:rPr lang="no" sz="1600">
                <a:solidFill>
                  <a:srgbClr val="FBC02D"/>
                </a:solidFill>
                <a:latin typeface="Roboto Mono"/>
                <a:ea typeface="Roboto Mono"/>
                <a:cs typeface="Roboto Mono"/>
                <a:sym typeface="Roboto Mono"/>
              </a:rPr>
              <a:t>]</a:t>
            </a:r>
            <a:br>
              <a:rPr lang="no" sz="1600">
                <a:solidFill>
                  <a:srgbClr val="ECEFF1"/>
                </a:solidFill>
                <a:latin typeface="Roboto Mono"/>
                <a:ea typeface="Roboto Mono"/>
                <a:cs typeface="Roboto Mono"/>
                <a:sym typeface="Roboto Mono"/>
              </a:rPr>
            </a:br>
            <a:r>
              <a:rPr lang="no" sz="1600">
                <a:solidFill>
                  <a:srgbClr val="ECEFF1"/>
                </a:solidFill>
                <a:latin typeface="Roboto Mono"/>
                <a:ea typeface="Roboto Mono"/>
                <a:cs typeface="Roboto Mono"/>
                <a:sym typeface="Roboto Mono"/>
              </a:rPr>
              <a:t>        position </a:t>
            </a:r>
            <a:r>
              <a:rPr lang="no" sz="1600">
                <a:solidFill>
                  <a:srgbClr val="FBC02D"/>
                </a:solidFill>
                <a:latin typeface="Roboto Mono"/>
                <a:ea typeface="Roboto Mono"/>
                <a:cs typeface="Roboto Mono"/>
                <a:sym typeface="Roboto Mono"/>
              </a:rPr>
              <a:t>=</a:t>
            </a:r>
            <a:r>
              <a:rPr lang="no" sz="1600">
                <a:solidFill>
                  <a:srgbClr val="ECEFF1"/>
                </a:solidFill>
                <a:latin typeface="Roboto Mono"/>
                <a:ea typeface="Roboto Mono"/>
                <a:cs typeface="Roboto Mono"/>
                <a:sym typeface="Roboto Mono"/>
              </a:rPr>
              <a:t> i</a:t>
            </a:r>
            <a:br>
              <a:rPr lang="no" sz="1600">
                <a:solidFill>
                  <a:srgbClr val="ECEFF1"/>
                </a:solidFill>
                <a:latin typeface="Roboto Mono"/>
                <a:ea typeface="Roboto Mono"/>
                <a:cs typeface="Roboto Mono"/>
                <a:sym typeface="Roboto Mono"/>
              </a:rPr>
            </a:br>
            <a:r>
              <a:rPr lang="no" sz="1600">
                <a:solidFill>
                  <a:srgbClr val="ECEFF1"/>
                </a:solidFill>
                <a:latin typeface="Roboto Mono"/>
                <a:ea typeface="Roboto Mono"/>
                <a:cs typeface="Roboto Mono"/>
                <a:sym typeface="Roboto Mono"/>
              </a:rPr>
              <a:t>        </a:t>
            </a:r>
            <a:r>
              <a:rPr lang="no" sz="1600">
                <a:solidFill>
                  <a:srgbClr val="4DD0E1"/>
                </a:solidFill>
                <a:latin typeface="Roboto Mono"/>
                <a:ea typeface="Roboto Mono"/>
                <a:cs typeface="Roboto Mono"/>
                <a:sym typeface="Roboto Mono"/>
              </a:rPr>
              <a:t>while</a:t>
            </a:r>
            <a:r>
              <a:rPr lang="no" sz="1600">
                <a:solidFill>
                  <a:srgbClr val="ECEFF1"/>
                </a:solidFill>
                <a:latin typeface="Roboto Mono"/>
                <a:ea typeface="Roboto Mono"/>
                <a:cs typeface="Roboto Mono"/>
                <a:sym typeface="Roboto Mono"/>
              </a:rPr>
              <a:t> position </a:t>
            </a:r>
            <a:r>
              <a:rPr lang="no" sz="1600">
                <a:solidFill>
                  <a:srgbClr val="FBC02D"/>
                </a:solidFill>
                <a:latin typeface="Roboto Mono"/>
                <a:ea typeface="Roboto Mono"/>
                <a:cs typeface="Roboto Mono"/>
                <a:sym typeface="Roboto Mono"/>
              </a:rPr>
              <a:t>&gt;</a:t>
            </a:r>
            <a:r>
              <a:rPr lang="no" sz="1600">
                <a:solidFill>
                  <a:srgbClr val="ECEFF1"/>
                </a:solidFill>
                <a:latin typeface="Roboto Mono"/>
                <a:ea typeface="Roboto Mono"/>
                <a:cs typeface="Roboto Mono"/>
                <a:sym typeface="Roboto Mono"/>
              </a:rPr>
              <a:t> </a:t>
            </a:r>
            <a:r>
              <a:rPr lang="no" sz="1600">
                <a:solidFill>
                  <a:srgbClr val="FBC02D"/>
                </a:solidFill>
                <a:latin typeface="Roboto Mono"/>
                <a:ea typeface="Roboto Mono"/>
                <a:cs typeface="Roboto Mono"/>
                <a:sym typeface="Roboto Mono"/>
              </a:rPr>
              <a:t>0</a:t>
            </a:r>
            <a:r>
              <a:rPr lang="no" sz="1600">
                <a:solidFill>
                  <a:srgbClr val="ECEFF1"/>
                </a:solidFill>
                <a:latin typeface="Roboto Mono"/>
                <a:ea typeface="Roboto Mono"/>
                <a:cs typeface="Roboto Mono"/>
                <a:sym typeface="Roboto Mono"/>
              </a:rPr>
              <a:t> </a:t>
            </a:r>
            <a:r>
              <a:rPr lang="no" sz="1600">
                <a:solidFill>
                  <a:srgbClr val="4DD0E1"/>
                </a:solidFill>
                <a:latin typeface="Roboto Mono"/>
                <a:ea typeface="Roboto Mono"/>
                <a:cs typeface="Roboto Mono"/>
                <a:sym typeface="Roboto Mono"/>
              </a:rPr>
              <a:t>and</a:t>
            </a:r>
            <a:r>
              <a:rPr lang="no" sz="1600">
                <a:solidFill>
                  <a:srgbClr val="ECEFF1"/>
                </a:solidFill>
                <a:latin typeface="Roboto Mono"/>
                <a:ea typeface="Roboto Mono"/>
                <a:cs typeface="Roboto Mono"/>
                <a:sym typeface="Roboto Mono"/>
              </a:rPr>
              <a:t> liste</a:t>
            </a:r>
            <a:r>
              <a:rPr lang="no" sz="1600">
                <a:solidFill>
                  <a:srgbClr val="FBC02D"/>
                </a:solidFill>
                <a:latin typeface="Roboto Mono"/>
                <a:ea typeface="Roboto Mono"/>
                <a:cs typeface="Roboto Mono"/>
                <a:sym typeface="Roboto Mono"/>
              </a:rPr>
              <a:t>[</a:t>
            </a:r>
            <a:r>
              <a:rPr lang="no" sz="1600">
                <a:solidFill>
                  <a:srgbClr val="ECEFF1"/>
                </a:solidFill>
                <a:latin typeface="Roboto Mono"/>
                <a:ea typeface="Roboto Mono"/>
                <a:cs typeface="Roboto Mono"/>
                <a:sym typeface="Roboto Mono"/>
              </a:rPr>
              <a:t>position</a:t>
            </a:r>
            <a:r>
              <a:rPr lang="no" sz="1600">
                <a:solidFill>
                  <a:srgbClr val="FBC02D"/>
                </a:solidFill>
                <a:latin typeface="Roboto Mono"/>
                <a:ea typeface="Roboto Mono"/>
                <a:cs typeface="Roboto Mono"/>
                <a:sym typeface="Roboto Mono"/>
              </a:rPr>
              <a:t>-1]&gt;</a:t>
            </a:r>
            <a:r>
              <a:rPr lang="no" sz="1600">
                <a:solidFill>
                  <a:srgbClr val="ECEFF1"/>
                </a:solidFill>
                <a:latin typeface="Roboto Mono"/>
                <a:ea typeface="Roboto Mono"/>
                <a:cs typeface="Roboto Mono"/>
                <a:sym typeface="Roboto Mono"/>
              </a:rPr>
              <a:t>element</a:t>
            </a:r>
            <a:r>
              <a:rPr lang="no" sz="1600">
                <a:solidFill>
                  <a:srgbClr val="FBC02D"/>
                </a:solidFill>
                <a:latin typeface="Roboto Mono"/>
                <a:ea typeface="Roboto Mono"/>
                <a:cs typeface="Roboto Mono"/>
                <a:sym typeface="Roboto Mono"/>
              </a:rPr>
              <a:t>:</a:t>
            </a:r>
            <a:br>
              <a:rPr lang="no" sz="1600">
                <a:solidFill>
                  <a:srgbClr val="ECEFF1"/>
                </a:solidFill>
                <a:latin typeface="Roboto Mono"/>
                <a:ea typeface="Roboto Mono"/>
                <a:cs typeface="Roboto Mono"/>
                <a:sym typeface="Roboto Mono"/>
              </a:rPr>
            </a:br>
            <a:r>
              <a:rPr lang="no" sz="1600">
                <a:solidFill>
                  <a:srgbClr val="ECEFF1"/>
                </a:solidFill>
                <a:latin typeface="Roboto Mono"/>
                <a:ea typeface="Roboto Mono"/>
                <a:cs typeface="Roboto Mono"/>
                <a:sym typeface="Roboto Mono"/>
              </a:rPr>
              <a:t>            liste</a:t>
            </a:r>
            <a:r>
              <a:rPr lang="no" sz="1600">
                <a:solidFill>
                  <a:srgbClr val="FBC02D"/>
                </a:solidFill>
                <a:latin typeface="Roboto Mono"/>
                <a:ea typeface="Roboto Mono"/>
                <a:cs typeface="Roboto Mono"/>
                <a:sym typeface="Roboto Mono"/>
              </a:rPr>
              <a:t>[</a:t>
            </a:r>
            <a:r>
              <a:rPr lang="no" sz="1600">
                <a:solidFill>
                  <a:srgbClr val="ECEFF1"/>
                </a:solidFill>
                <a:latin typeface="Roboto Mono"/>
                <a:ea typeface="Roboto Mono"/>
                <a:cs typeface="Roboto Mono"/>
                <a:sym typeface="Roboto Mono"/>
              </a:rPr>
              <a:t>position</a:t>
            </a:r>
            <a:r>
              <a:rPr lang="no" sz="1600">
                <a:solidFill>
                  <a:srgbClr val="FBC02D"/>
                </a:solidFill>
                <a:latin typeface="Roboto Mono"/>
                <a:ea typeface="Roboto Mono"/>
                <a:cs typeface="Roboto Mono"/>
                <a:sym typeface="Roboto Mono"/>
              </a:rPr>
              <a:t>]=</a:t>
            </a:r>
            <a:r>
              <a:rPr lang="no" sz="1600">
                <a:solidFill>
                  <a:srgbClr val="ECEFF1"/>
                </a:solidFill>
                <a:latin typeface="Roboto Mono"/>
                <a:ea typeface="Roboto Mono"/>
                <a:cs typeface="Roboto Mono"/>
                <a:sym typeface="Roboto Mono"/>
              </a:rPr>
              <a:t>liste</a:t>
            </a:r>
            <a:r>
              <a:rPr lang="no" sz="1600">
                <a:solidFill>
                  <a:srgbClr val="FBC02D"/>
                </a:solidFill>
                <a:latin typeface="Roboto Mono"/>
                <a:ea typeface="Roboto Mono"/>
                <a:cs typeface="Roboto Mono"/>
                <a:sym typeface="Roboto Mono"/>
              </a:rPr>
              <a:t>[</a:t>
            </a:r>
            <a:r>
              <a:rPr lang="no" sz="1600">
                <a:solidFill>
                  <a:srgbClr val="ECEFF1"/>
                </a:solidFill>
                <a:latin typeface="Roboto Mono"/>
                <a:ea typeface="Roboto Mono"/>
                <a:cs typeface="Roboto Mono"/>
                <a:sym typeface="Roboto Mono"/>
              </a:rPr>
              <a:t>position</a:t>
            </a:r>
            <a:r>
              <a:rPr lang="no" sz="1600">
                <a:solidFill>
                  <a:srgbClr val="FBC02D"/>
                </a:solidFill>
                <a:latin typeface="Roboto Mono"/>
                <a:ea typeface="Roboto Mono"/>
                <a:cs typeface="Roboto Mono"/>
                <a:sym typeface="Roboto Mono"/>
              </a:rPr>
              <a:t>-1]</a:t>
            </a:r>
            <a:br>
              <a:rPr lang="no" sz="1600">
                <a:solidFill>
                  <a:srgbClr val="ECEFF1"/>
                </a:solidFill>
                <a:latin typeface="Roboto Mono"/>
                <a:ea typeface="Roboto Mono"/>
                <a:cs typeface="Roboto Mono"/>
                <a:sym typeface="Roboto Mono"/>
              </a:rPr>
            </a:br>
            <a:r>
              <a:rPr lang="no" sz="1600">
                <a:solidFill>
                  <a:srgbClr val="ECEFF1"/>
                </a:solidFill>
                <a:latin typeface="Roboto Mono"/>
                <a:ea typeface="Roboto Mono"/>
                <a:cs typeface="Roboto Mono"/>
                <a:sym typeface="Roboto Mono"/>
              </a:rPr>
              <a:t>            position </a:t>
            </a:r>
            <a:r>
              <a:rPr lang="no" sz="1600">
                <a:solidFill>
                  <a:srgbClr val="FBC02D"/>
                </a:solidFill>
                <a:latin typeface="Roboto Mono"/>
                <a:ea typeface="Roboto Mono"/>
                <a:cs typeface="Roboto Mono"/>
                <a:sym typeface="Roboto Mono"/>
              </a:rPr>
              <a:t>=</a:t>
            </a:r>
            <a:r>
              <a:rPr lang="no" sz="1600">
                <a:solidFill>
                  <a:srgbClr val="ECEFF1"/>
                </a:solidFill>
                <a:latin typeface="Roboto Mono"/>
                <a:ea typeface="Roboto Mono"/>
                <a:cs typeface="Roboto Mono"/>
                <a:sym typeface="Roboto Mono"/>
              </a:rPr>
              <a:t> position</a:t>
            </a:r>
            <a:r>
              <a:rPr lang="no" sz="1600">
                <a:solidFill>
                  <a:srgbClr val="FBC02D"/>
                </a:solidFill>
                <a:latin typeface="Roboto Mono"/>
                <a:ea typeface="Roboto Mono"/>
                <a:cs typeface="Roboto Mono"/>
                <a:sym typeface="Roboto Mono"/>
              </a:rPr>
              <a:t>-1</a:t>
            </a:r>
            <a:br>
              <a:rPr lang="no" sz="1600">
                <a:solidFill>
                  <a:srgbClr val="ECEFF1"/>
                </a:solidFill>
                <a:latin typeface="Roboto Mono"/>
                <a:ea typeface="Roboto Mono"/>
                <a:cs typeface="Roboto Mono"/>
                <a:sym typeface="Roboto Mono"/>
              </a:rPr>
            </a:br>
            <a:r>
              <a:rPr lang="no" sz="1600">
                <a:solidFill>
                  <a:srgbClr val="ECEFF1"/>
                </a:solidFill>
                <a:latin typeface="Roboto Mono"/>
                <a:ea typeface="Roboto Mono"/>
                <a:cs typeface="Roboto Mono"/>
                <a:sym typeface="Roboto Mono"/>
              </a:rPr>
              <a:t>        liste</a:t>
            </a:r>
            <a:r>
              <a:rPr lang="no" sz="1600">
                <a:solidFill>
                  <a:srgbClr val="FBC02D"/>
                </a:solidFill>
                <a:latin typeface="Roboto Mono"/>
                <a:ea typeface="Roboto Mono"/>
                <a:cs typeface="Roboto Mono"/>
                <a:sym typeface="Roboto Mono"/>
              </a:rPr>
              <a:t>[</a:t>
            </a:r>
            <a:r>
              <a:rPr lang="no" sz="1600">
                <a:solidFill>
                  <a:srgbClr val="ECEFF1"/>
                </a:solidFill>
                <a:latin typeface="Roboto Mono"/>
                <a:ea typeface="Roboto Mono"/>
                <a:cs typeface="Roboto Mono"/>
                <a:sym typeface="Roboto Mono"/>
              </a:rPr>
              <a:t>position</a:t>
            </a:r>
            <a:r>
              <a:rPr lang="no" sz="1600">
                <a:solidFill>
                  <a:srgbClr val="FBC02D"/>
                </a:solidFill>
                <a:latin typeface="Roboto Mono"/>
                <a:ea typeface="Roboto Mono"/>
                <a:cs typeface="Roboto Mono"/>
                <a:sym typeface="Roboto Mono"/>
              </a:rPr>
              <a:t>]=</a:t>
            </a:r>
            <a:r>
              <a:rPr lang="no" sz="1600">
                <a:solidFill>
                  <a:srgbClr val="ECEFF1"/>
                </a:solidFill>
                <a:latin typeface="Roboto Mono"/>
                <a:ea typeface="Roboto Mono"/>
                <a:cs typeface="Roboto Mono"/>
                <a:sym typeface="Roboto Mono"/>
              </a:rPr>
              <a:t>element</a:t>
            </a:r>
            <a:br>
              <a:rPr lang="no" sz="1600">
                <a:solidFill>
                  <a:srgbClr val="ECEFF1"/>
                </a:solidFill>
                <a:latin typeface="Roboto Mono"/>
                <a:ea typeface="Roboto Mono"/>
                <a:cs typeface="Roboto Mono"/>
                <a:sym typeface="Roboto Mono"/>
              </a:rPr>
            </a:br>
            <a:r>
              <a:rPr lang="no" sz="1600">
                <a:solidFill>
                  <a:srgbClr val="ECEFF1"/>
                </a:solidFill>
                <a:latin typeface="Roboto Mono"/>
                <a:ea typeface="Roboto Mono"/>
                <a:cs typeface="Roboto Mono"/>
                <a:sym typeface="Roboto Mono"/>
              </a:rPr>
              <a:t>    </a:t>
            </a:r>
            <a:r>
              <a:rPr lang="no" sz="1600">
                <a:solidFill>
                  <a:srgbClr val="4DD0E1"/>
                </a:solidFill>
                <a:latin typeface="Roboto Mono"/>
                <a:ea typeface="Roboto Mono"/>
                <a:cs typeface="Roboto Mono"/>
                <a:sym typeface="Roboto Mono"/>
              </a:rPr>
              <a:t>return</a:t>
            </a:r>
            <a:r>
              <a:rPr lang="no" sz="1600">
                <a:solidFill>
                  <a:srgbClr val="ECEFF1"/>
                </a:solidFill>
                <a:latin typeface="Roboto Mono"/>
                <a:ea typeface="Roboto Mono"/>
                <a:cs typeface="Roboto Mono"/>
                <a:sym typeface="Roboto Mono"/>
              </a:rPr>
              <a:t> liste</a:t>
            </a:r>
            <a:endParaRPr sz="1600">
              <a:solidFill>
                <a:srgbClr val="ECEFF1"/>
              </a:solidFill>
              <a:latin typeface="Roboto Mono"/>
              <a:ea typeface="Roboto Mono"/>
              <a:cs typeface="Roboto Mono"/>
              <a:sym typeface="Roboto Mono"/>
            </a:endParaRPr>
          </a:p>
          <a:p>
            <a:pPr indent="0" lvl="0" marL="0" rtl="0" algn="l">
              <a:spcBef>
                <a:spcPts val="0"/>
              </a:spcBef>
              <a:spcAft>
                <a:spcPts val="1600"/>
              </a:spcAft>
              <a:buNone/>
            </a:pPr>
            <a:r>
              <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6" name="Shape 926"/>
        <p:cNvGrpSpPr/>
        <p:nvPr/>
      </p:nvGrpSpPr>
      <p:grpSpPr>
        <a:xfrm>
          <a:off x="0" y="0"/>
          <a:ext cx="0" cy="0"/>
          <a:chOff x="0" y="0"/>
          <a:chExt cx="0" cy="0"/>
        </a:xfrm>
      </p:grpSpPr>
      <p:sp>
        <p:nvSpPr>
          <p:cNvPr id="927" name="Google Shape;927;p1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2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Created at Sapientia University, Tirgu Mures (Marosvásárhely), Romania.&#10;Directed by Kátai Zoltán and Tóth László. &#10;In cooperation with &quot;Maros Művészegyüttes&quot;, Tirgu Mures (Marosvásárhely), Romania.&#10;Choreographer: Füzesi Albert. &#10;Video: Lőrinc Lajos, Körmöcki Zoltán. &#10;Supported by &quot;Szülőföld Alap&quot;, MITIS (NGO) and evoline company." id="929" name="Google Shape;929;p128" title="Insert-sort with Romanian folk dance">
            <a:hlinkClick r:id="rId3"/>
          </p:cNvPr>
          <p:cNvPicPr preferRelativeResize="0"/>
          <p:nvPr/>
        </p:nvPicPr>
        <p:blipFill>
          <a:blip r:embed="rId4">
            <a:alphaModFix/>
          </a:blip>
          <a:stretch>
            <a:fillRect/>
          </a:stretch>
        </p:blipFill>
        <p:spPr>
          <a:xfrm>
            <a:off x="189175" y="169350"/>
            <a:ext cx="8755650" cy="481922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3" name="Shape 933"/>
        <p:cNvGrpSpPr/>
        <p:nvPr/>
      </p:nvGrpSpPr>
      <p:grpSpPr>
        <a:xfrm>
          <a:off x="0" y="0"/>
          <a:ext cx="0" cy="0"/>
          <a:chOff x="0" y="0"/>
          <a:chExt cx="0" cy="0"/>
        </a:xfrm>
      </p:grpSpPr>
      <p:sp>
        <p:nvSpPr>
          <p:cNvPr id="934" name="Google Shape;934;p1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Binærsøk</a:t>
            </a:r>
            <a:endParaRPr/>
          </a:p>
        </p:txBody>
      </p:sp>
      <p:sp>
        <p:nvSpPr>
          <p:cNvPr id="935" name="Google Shape;935;p129"/>
          <p:cNvSpPr txBox="1"/>
          <p:nvPr>
            <p:ph idx="1" type="body"/>
          </p:nvPr>
        </p:nvSpPr>
        <p:spPr>
          <a:xfrm>
            <a:off x="1297500" y="1426875"/>
            <a:ext cx="7038900" cy="31587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no" sz="1600"/>
              <a:t>Kjøretid: </a:t>
            </a:r>
            <a:r>
              <a:rPr b="1" lang="no" sz="1600"/>
              <a:t>O(log n)</a:t>
            </a:r>
            <a:endParaRPr b="1" sz="1600"/>
          </a:p>
          <a:p>
            <a:pPr indent="-330200" lvl="0" marL="457200" rtl="0" algn="l">
              <a:lnSpc>
                <a:spcPct val="150000"/>
              </a:lnSpc>
              <a:spcBef>
                <a:spcPts val="0"/>
              </a:spcBef>
              <a:spcAft>
                <a:spcPts val="0"/>
              </a:spcAft>
              <a:buSzPts val="1600"/>
              <a:buChar char="●"/>
            </a:pPr>
            <a:r>
              <a:rPr lang="no" sz="1600"/>
              <a:t>Algoritme for å søke etter spesifikke elementer i en </a:t>
            </a:r>
            <a:r>
              <a:rPr b="1" lang="no" sz="1600"/>
              <a:t>sortert</a:t>
            </a:r>
            <a:r>
              <a:rPr lang="no" sz="1600"/>
              <a:t> liste.</a:t>
            </a:r>
            <a:endParaRPr sz="1600"/>
          </a:p>
          <a:p>
            <a:pPr indent="-330200" lvl="0" marL="457200" rtl="0" algn="l">
              <a:lnSpc>
                <a:spcPct val="150000"/>
              </a:lnSpc>
              <a:spcBef>
                <a:spcPts val="0"/>
              </a:spcBef>
              <a:spcAft>
                <a:spcPts val="0"/>
              </a:spcAft>
              <a:buSzPts val="1600"/>
              <a:buChar char="●"/>
            </a:pPr>
            <a:r>
              <a:rPr lang="no" sz="1600"/>
              <a:t>Mer effektivt enn å bare søke fra start -&gt; slutt</a:t>
            </a:r>
            <a:endParaRPr sz="1600"/>
          </a:p>
          <a:p>
            <a:pPr indent="-330200" lvl="0" marL="457200" rtl="0" algn="l">
              <a:lnSpc>
                <a:spcPct val="150000"/>
              </a:lnSpc>
              <a:spcBef>
                <a:spcPts val="0"/>
              </a:spcBef>
              <a:spcAft>
                <a:spcPts val="0"/>
              </a:spcAft>
              <a:buSzPts val="1600"/>
              <a:buChar char="●"/>
            </a:pPr>
            <a:r>
              <a:rPr lang="no" sz="1600"/>
              <a:t>Deler listen i to, og ser etter hvilken halvdel elementet må ligge i.</a:t>
            </a:r>
            <a:endParaRPr sz="1600"/>
          </a:p>
          <a:p>
            <a:pPr indent="-330200" lvl="0" marL="457200" rtl="0" algn="l">
              <a:lnSpc>
                <a:spcPct val="150000"/>
              </a:lnSpc>
              <a:spcBef>
                <a:spcPts val="0"/>
              </a:spcBef>
              <a:spcAft>
                <a:spcPts val="0"/>
              </a:spcAft>
              <a:buSzPts val="1600"/>
              <a:buChar char="●"/>
            </a:pPr>
            <a:r>
              <a:rPr lang="no" sz="1600"/>
              <a:t>Listen må være sortert for at vi skal kunne bruke binærsøk</a:t>
            </a:r>
            <a:endParaRPr sz="1600"/>
          </a:p>
          <a:p>
            <a:pPr indent="0" lvl="0" marL="0" rtl="0" algn="l">
              <a:lnSpc>
                <a:spcPct val="150000"/>
              </a:lnSpc>
              <a:spcBef>
                <a:spcPts val="1600"/>
              </a:spcBef>
              <a:spcAft>
                <a:spcPts val="0"/>
              </a:spcAft>
              <a:buNone/>
            </a:pPr>
            <a:r>
              <a:t/>
            </a:r>
            <a:endParaRPr sz="1600"/>
          </a:p>
          <a:p>
            <a:pPr indent="-330200" lvl="0" marL="457200" rtl="0" algn="l">
              <a:lnSpc>
                <a:spcPct val="150000"/>
              </a:lnSpc>
              <a:spcBef>
                <a:spcPts val="1600"/>
              </a:spcBef>
              <a:spcAft>
                <a:spcPts val="0"/>
              </a:spcAft>
              <a:buSzPts val="1600"/>
              <a:buChar char="●"/>
            </a:pPr>
            <a:r>
              <a:rPr lang="no" sz="1600"/>
              <a:t>Dere bør kunne pseudokoden for denne!</a:t>
            </a:r>
            <a:endParaRPr sz="1600"/>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9" name="Shape 939"/>
        <p:cNvGrpSpPr/>
        <p:nvPr/>
      </p:nvGrpSpPr>
      <p:grpSpPr>
        <a:xfrm>
          <a:off x="0" y="0"/>
          <a:ext cx="0" cy="0"/>
          <a:chOff x="0" y="0"/>
          <a:chExt cx="0" cy="0"/>
        </a:xfrm>
      </p:grpSpPr>
      <p:sp>
        <p:nvSpPr>
          <p:cNvPr id="940" name="Google Shape;940;p130"/>
          <p:cNvSpPr txBox="1"/>
          <p:nvPr>
            <p:ph idx="1" type="body"/>
          </p:nvPr>
        </p:nvSpPr>
        <p:spPr>
          <a:xfrm>
            <a:off x="1297500" y="504400"/>
            <a:ext cx="7038900" cy="4086000"/>
          </a:xfrm>
          <a:prstGeom prst="rect">
            <a:avLst/>
          </a:prstGeom>
          <a:solidFill>
            <a:srgbClr val="434343"/>
          </a:solidFill>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no" sz="1500">
                <a:solidFill>
                  <a:srgbClr val="4DD0E1"/>
                </a:solidFill>
                <a:latin typeface="Roboto Mono"/>
                <a:ea typeface="Roboto Mono"/>
                <a:cs typeface="Roboto Mono"/>
                <a:sym typeface="Roboto Mono"/>
              </a:rPr>
              <a:t>def</a:t>
            </a:r>
            <a:r>
              <a:rPr lang="no" sz="1500">
                <a:solidFill>
                  <a:srgbClr val="ECEFF1"/>
                </a:solidFill>
                <a:latin typeface="Roboto Mono"/>
                <a:ea typeface="Roboto Mono"/>
                <a:cs typeface="Roboto Mono"/>
                <a:sym typeface="Roboto Mono"/>
              </a:rPr>
              <a:t> bin_search</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liste</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 verdi</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 imin</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 imax</a:t>
            </a:r>
            <a:r>
              <a:rPr lang="no" sz="1500">
                <a:solidFill>
                  <a:srgbClr val="FBC02D"/>
                </a:solidFill>
                <a:latin typeface="Roboto Mono"/>
                <a:ea typeface="Roboto Mono"/>
                <a:cs typeface="Roboto Mono"/>
                <a:sym typeface="Roboto Mono"/>
              </a:rPr>
              <a:t>):</a:t>
            </a:r>
            <a:br>
              <a:rPr lang="no" sz="1500">
                <a:solidFill>
                  <a:srgbClr val="ECEFF1"/>
                </a:solidFill>
                <a:latin typeface="Roboto Mono"/>
                <a:ea typeface="Roboto Mono"/>
                <a:cs typeface="Roboto Mono"/>
                <a:sym typeface="Roboto Mono"/>
              </a:rPr>
            </a:br>
            <a:r>
              <a:rPr lang="no" sz="1500">
                <a:solidFill>
                  <a:srgbClr val="ECEFF1"/>
                </a:solidFill>
                <a:latin typeface="Roboto Mono"/>
                <a:ea typeface="Roboto Mono"/>
                <a:cs typeface="Roboto Mono"/>
                <a:sym typeface="Roboto Mono"/>
              </a:rPr>
              <a:t>    </a:t>
            </a:r>
            <a:r>
              <a:rPr lang="no" sz="1500">
                <a:solidFill>
                  <a:srgbClr val="4DD0E1"/>
                </a:solidFill>
                <a:latin typeface="Roboto Mono"/>
                <a:ea typeface="Roboto Mono"/>
                <a:cs typeface="Roboto Mono"/>
                <a:sym typeface="Roboto Mono"/>
              </a:rPr>
              <a:t>if</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imax </a:t>
            </a:r>
            <a:r>
              <a:rPr lang="no" sz="1500">
                <a:solidFill>
                  <a:srgbClr val="FBC02D"/>
                </a:solidFill>
                <a:latin typeface="Roboto Mono"/>
                <a:ea typeface="Roboto Mono"/>
                <a:cs typeface="Roboto Mono"/>
                <a:sym typeface="Roboto Mono"/>
              </a:rPr>
              <a:t>&lt;</a:t>
            </a:r>
            <a:r>
              <a:rPr lang="no" sz="1500">
                <a:solidFill>
                  <a:srgbClr val="ECEFF1"/>
                </a:solidFill>
                <a:latin typeface="Roboto Mono"/>
                <a:ea typeface="Roboto Mono"/>
                <a:cs typeface="Roboto Mono"/>
                <a:sym typeface="Roboto Mono"/>
              </a:rPr>
              <a:t> imin</a:t>
            </a:r>
            <a:r>
              <a:rPr lang="no" sz="1500">
                <a:solidFill>
                  <a:srgbClr val="FBC02D"/>
                </a:solidFill>
                <a:latin typeface="Roboto Mono"/>
                <a:ea typeface="Roboto Mono"/>
                <a:cs typeface="Roboto Mono"/>
                <a:sym typeface="Roboto Mono"/>
              </a:rPr>
              <a:t>):</a:t>
            </a:r>
            <a:br>
              <a:rPr lang="no" sz="1500">
                <a:solidFill>
                  <a:srgbClr val="ECEFF1"/>
                </a:solidFill>
                <a:latin typeface="Roboto Mono"/>
                <a:ea typeface="Roboto Mono"/>
                <a:cs typeface="Roboto Mono"/>
                <a:sym typeface="Roboto Mono"/>
              </a:rPr>
            </a:br>
            <a:r>
              <a:rPr lang="no" sz="1500">
                <a:solidFill>
                  <a:srgbClr val="ECEFF1"/>
                </a:solidFill>
                <a:latin typeface="Roboto Mono"/>
                <a:ea typeface="Roboto Mono"/>
                <a:cs typeface="Roboto Mono"/>
                <a:sym typeface="Roboto Mono"/>
              </a:rPr>
              <a:t>        </a:t>
            </a:r>
            <a:r>
              <a:rPr lang="no" sz="1500">
                <a:solidFill>
                  <a:srgbClr val="4DD0E1"/>
                </a:solidFill>
                <a:latin typeface="Roboto Mono"/>
                <a:ea typeface="Roboto Mono"/>
                <a:cs typeface="Roboto Mono"/>
                <a:sym typeface="Roboto Mono"/>
              </a:rPr>
              <a:t>return</a:t>
            </a:r>
            <a:r>
              <a:rPr lang="no" sz="1500">
                <a:solidFill>
                  <a:srgbClr val="ECEFF1"/>
                </a:solidFill>
                <a:latin typeface="Roboto Mono"/>
                <a:ea typeface="Roboto Mono"/>
                <a:cs typeface="Roboto Mono"/>
                <a:sym typeface="Roboto Mono"/>
              </a:rPr>
              <a:t> </a:t>
            </a:r>
            <a:r>
              <a:rPr lang="no" sz="1500">
                <a:solidFill>
                  <a:srgbClr val="4DD0E1"/>
                </a:solidFill>
                <a:latin typeface="Roboto Mono"/>
                <a:ea typeface="Roboto Mono"/>
                <a:cs typeface="Roboto Mono"/>
                <a:sym typeface="Roboto Mono"/>
              </a:rPr>
              <a:t>False</a:t>
            </a:r>
            <a:br>
              <a:rPr lang="no" sz="1500">
                <a:solidFill>
                  <a:srgbClr val="ECEFF1"/>
                </a:solidFill>
                <a:latin typeface="Roboto Mono"/>
                <a:ea typeface="Roboto Mono"/>
                <a:cs typeface="Roboto Mono"/>
                <a:sym typeface="Roboto Mono"/>
              </a:rPr>
            </a:br>
            <a:r>
              <a:rPr lang="no" sz="1500">
                <a:solidFill>
                  <a:srgbClr val="ECEFF1"/>
                </a:solidFill>
                <a:latin typeface="Roboto Mono"/>
                <a:ea typeface="Roboto Mono"/>
                <a:cs typeface="Roboto Mono"/>
                <a:sym typeface="Roboto Mono"/>
              </a:rPr>
              <a:t>    </a:t>
            </a:r>
            <a:r>
              <a:rPr lang="no" sz="1500">
                <a:solidFill>
                  <a:srgbClr val="4DD0E1"/>
                </a:solidFill>
                <a:latin typeface="Roboto Mono"/>
                <a:ea typeface="Roboto Mono"/>
                <a:cs typeface="Roboto Mono"/>
                <a:sym typeface="Roboto Mono"/>
              </a:rPr>
              <a:t>else</a:t>
            </a:r>
            <a:r>
              <a:rPr lang="no" sz="1500">
                <a:solidFill>
                  <a:srgbClr val="FBC02D"/>
                </a:solidFill>
                <a:latin typeface="Roboto Mono"/>
                <a:ea typeface="Roboto Mono"/>
                <a:cs typeface="Roboto Mono"/>
                <a:sym typeface="Roboto Mono"/>
              </a:rPr>
              <a:t>:</a:t>
            </a:r>
            <a:br>
              <a:rPr lang="no" sz="1500">
                <a:solidFill>
                  <a:srgbClr val="ECEFF1"/>
                </a:solidFill>
                <a:latin typeface="Roboto Mono"/>
                <a:ea typeface="Roboto Mono"/>
                <a:cs typeface="Roboto Mono"/>
                <a:sym typeface="Roboto Mono"/>
              </a:rPr>
            </a:br>
            <a:r>
              <a:rPr lang="no" sz="1500">
                <a:solidFill>
                  <a:srgbClr val="ECEFF1"/>
                </a:solidFill>
                <a:latin typeface="Roboto Mono"/>
                <a:ea typeface="Roboto Mono"/>
                <a:cs typeface="Roboto Mono"/>
                <a:sym typeface="Roboto Mono"/>
              </a:rPr>
              <a:t>        imid </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 </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imin</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imax</a:t>
            </a:r>
            <a:r>
              <a:rPr lang="no" sz="1500">
                <a:solidFill>
                  <a:srgbClr val="FBC02D"/>
                </a:solidFill>
                <a:latin typeface="Roboto Mono"/>
                <a:ea typeface="Roboto Mono"/>
                <a:cs typeface="Roboto Mono"/>
                <a:sym typeface="Roboto Mono"/>
              </a:rPr>
              <a:t>)</a:t>
            </a:r>
            <a:br>
              <a:rPr lang="no" sz="1500">
                <a:solidFill>
                  <a:srgbClr val="ECEFF1"/>
                </a:solidFill>
                <a:latin typeface="Roboto Mono"/>
                <a:ea typeface="Roboto Mono"/>
                <a:cs typeface="Roboto Mono"/>
                <a:sym typeface="Roboto Mono"/>
              </a:rPr>
            </a:br>
            <a:r>
              <a:rPr lang="no" sz="1500">
                <a:solidFill>
                  <a:srgbClr val="ECEFF1"/>
                </a:solidFill>
                <a:latin typeface="Roboto Mono"/>
                <a:ea typeface="Roboto Mono"/>
                <a:cs typeface="Roboto Mono"/>
                <a:sym typeface="Roboto Mono"/>
              </a:rPr>
              <a:t>        </a:t>
            </a:r>
            <a:r>
              <a:rPr lang="no" sz="1500">
                <a:solidFill>
                  <a:srgbClr val="4DD0E1"/>
                </a:solidFill>
                <a:latin typeface="Roboto Mono"/>
                <a:ea typeface="Roboto Mono"/>
                <a:cs typeface="Roboto Mono"/>
                <a:sym typeface="Roboto Mono"/>
              </a:rPr>
              <a:t>if</a:t>
            </a:r>
            <a:r>
              <a:rPr lang="no" sz="1500">
                <a:solidFill>
                  <a:srgbClr val="ECEFF1"/>
                </a:solidFill>
                <a:latin typeface="Roboto Mono"/>
                <a:ea typeface="Roboto Mono"/>
                <a:cs typeface="Roboto Mono"/>
                <a:sym typeface="Roboto Mono"/>
              </a:rPr>
              <a:t> </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verdi</a:t>
            </a:r>
            <a:r>
              <a:rPr lang="no" sz="1500">
                <a:solidFill>
                  <a:srgbClr val="FBC02D"/>
                </a:solidFill>
                <a:latin typeface="Roboto Mono"/>
                <a:ea typeface="Roboto Mono"/>
                <a:cs typeface="Roboto Mono"/>
                <a:sym typeface="Roboto Mono"/>
              </a:rPr>
              <a:t>&lt;</a:t>
            </a:r>
            <a:r>
              <a:rPr lang="no" sz="1500">
                <a:solidFill>
                  <a:srgbClr val="ECEFF1"/>
                </a:solidFill>
                <a:latin typeface="Roboto Mono"/>
                <a:ea typeface="Roboto Mono"/>
                <a:cs typeface="Roboto Mono"/>
                <a:sym typeface="Roboto Mono"/>
              </a:rPr>
              <a:t>liste</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imid</a:t>
            </a:r>
            <a:r>
              <a:rPr lang="no" sz="1500">
                <a:solidFill>
                  <a:srgbClr val="FBC02D"/>
                </a:solidFill>
                <a:latin typeface="Roboto Mono"/>
                <a:ea typeface="Roboto Mono"/>
                <a:cs typeface="Roboto Mono"/>
                <a:sym typeface="Roboto Mono"/>
              </a:rPr>
              <a:t>]):</a:t>
            </a:r>
            <a:br>
              <a:rPr lang="no" sz="1500">
                <a:solidFill>
                  <a:srgbClr val="ECEFF1"/>
                </a:solidFill>
                <a:latin typeface="Roboto Mono"/>
                <a:ea typeface="Roboto Mono"/>
                <a:cs typeface="Roboto Mono"/>
                <a:sym typeface="Roboto Mono"/>
              </a:rPr>
            </a:br>
            <a:r>
              <a:rPr lang="no" sz="1500">
                <a:solidFill>
                  <a:srgbClr val="ECEFF1"/>
                </a:solidFill>
                <a:latin typeface="Roboto Mono"/>
                <a:ea typeface="Roboto Mono"/>
                <a:cs typeface="Roboto Mono"/>
                <a:sym typeface="Roboto Mono"/>
              </a:rPr>
              <a:t>            </a:t>
            </a:r>
            <a:r>
              <a:rPr lang="no" sz="1500">
                <a:solidFill>
                  <a:srgbClr val="4DD0E1"/>
                </a:solidFill>
                <a:latin typeface="Roboto Mono"/>
                <a:ea typeface="Roboto Mono"/>
                <a:cs typeface="Roboto Mono"/>
                <a:sym typeface="Roboto Mono"/>
              </a:rPr>
              <a:t>return</a:t>
            </a:r>
            <a:r>
              <a:rPr lang="no" sz="1500">
                <a:solidFill>
                  <a:srgbClr val="ECEFF1"/>
                </a:solidFill>
                <a:latin typeface="Roboto Mono"/>
                <a:ea typeface="Roboto Mono"/>
                <a:cs typeface="Roboto Mono"/>
                <a:sym typeface="Roboto Mono"/>
              </a:rPr>
              <a:t> bin_search</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liste</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verdi</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imin</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imid</a:t>
            </a:r>
            <a:r>
              <a:rPr lang="no" sz="1500">
                <a:solidFill>
                  <a:srgbClr val="FBC02D"/>
                </a:solidFill>
                <a:latin typeface="Roboto Mono"/>
                <a:ea typeface="Roboto Mono"/>
                <a:cs typeface="Roboto Mono"/>
                <a:sym typeface="Roboto Mono"/>
              </a:rPr>
              <a:t>-1)</a:t>
            </a:r>
            <a:br>
              <a:rPr lang="no" sz="1500">
                <a:solidFill>
                  <a:srgbClr val="ECEFF1"/>
                </a:solidFill>
                <a:latin typeface="Roboto Mono"/>
                <a:ea typeface="Roboto Mono"/>
                <a:cs typeface="Roboto Mono"/>
                <a:sym typeface="Roboto Mono"/>
              </a:rPr>
            </a:br>
            <a:r>
              <a:rPr lang="no" sz="1500">
                <a:solidFill>
                  <a:srgbClr val="ECEFF1"/>
                </a:solidFill>
                <a:latin typeface="Roboto Mono"/>
                <a:ea typeface="Roboto Mono"/>
                <a:cs typeface="Roboto Mono"/>
                <a:sym typeface="Roboto Mono"/>
              </a:rPr>
              <a:t>        </a:t>
            </a:r>
            <a:r>
              <a:rPr lang="no" sz="1500">
                <a:solidFill>
                  <a:srgbClr val="4DD0E1"/>
                </a:solidFill>
                <a:latin typeface="Roboto Mono"/>
                <a:ea typeface="Roboto Mono"/>
                <a:cs typeface="Roboto Mono"/>
                <a:sym typeface="Roboto Mono"/>
              </a:rPr>
              <a:t>elif</a:t>
            </a:r>
            <a:r>
              <a:rPr lang="no" sz="1500">
                <a:solidFill>
                  <a:srgbClr val="ECEFF1"/>
                </a:solidFill>
                <a:latin typeface="Roboto Mono"/>
                <a:ea typeface="Roboto Mono"/>
                <a:cs typeface="Roboto Mono"/>
                <a:sym typeface="Roboto Mono"/>
              </a:rPr>
              <a:t> </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verdi</a:t>
            </a:r>
            <a:r>
              <a:rPr lang="no" sz="1500">
                <a:solidFill>
                  <a:srgbClr val="FBC02D"/>
                </a:solidFill>
                <a:latin typeface="Roboto Mono"/>
                <a:ea typeface="Roboto Mono"/>
                <a:cs typeface="Roboto Mono"/>
                <a:sym typeface="Roboto Mono"/>
              </a:rPr>
              <a:t>&gt;</a:t>
            </a:r>
            <a:r>
              <a:rPr lang="no" sz="1500">
                <a:solidFill>
                  <a:srgbClr val="ECEFF1"/>
                </a:solidFill>
                <a:latin typeface="Roboto Mono"/>
                <a:ea typeface="Roboto Mono"/>
                <a:cs typeface="Roboto Mono"/>
                <a:sym typeface="Roboto Mono"/>
              </a:rPr>
              <a:t>liste</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imid</a:t>
            </a:r>
            <a:r>
              <a:rPr lang="no" sz="1500">
                <a:solidFill>
                  <a:srgbClr val="FBC02D"/>
                </a:solidFill>
                <a:latin typeface="Roboto Mono"/>
                <a:ea typeface="Roboto Mono"/>
                <a:cs typeface="Roboto Mono"/>
                <a:sym typeface="Roboto Mono"/>
              </a:rPr>
              <a:t>]):</a:t>
            </a:r>
            <a:br>
              <a:rPr lang="no" sz="1500">
                <a:solidFill>
                  <a:srgbClr val="ECEFF1"/>
                </a:solidFill>
                <a:latin typeface="Roboto Mono"/>
                <a:ea typeface="Roboto Mono"/>
                <a:cs typeface="Roboto Mono"/>
                <a:sym typeface="Roboto Mono"/>
              </a:rPr>
            </a:br>
            <a:r>
              <a:rPr lang="no" sz="1500">
                <a:solidFill>
                  <a:srgbClr val="ECEFF1"/>
                </a:solidFill>
                <a:latin typeface="Roboto Mono"/>
                <a:ea typeface="Roboto Mono"/>
                <a:cs typeface="Roboto Mono"/>
                <a:sym typeface="Roboto Mono"/>
              </a:rPr>
              <a:t>            </a:t>
            </a:r>
            <a:r>
              <a:rPr lang="no" sz="1500">
                <a:solidFill>
                  <a:srgbClr val="4DD0E1"/>
                </a:solidFill>
                <a:latin typeface="Roboto Mono"/>
                <a:ea typeface="Roboto Mono"/>
                <a:cs typeface="Roboto Mono"/>
                <a:sym typeface="Roboto Mono"/>
              </a:rPr>
              <a:t>return</a:t>
            </a:r>
            <a:r>
              <a:rPr lang="no" sz="1500">
                <a:solidFill>
                  <a:srgbClr val="ECEFF1"/>
                </a:solidFill>
                <a:latin typeface="Roboto Mono"/>
                <a:ea typeface="Roboto Mono"/>
                <a:cs typeface="Roboto Mono"/>
                <a:sym typeface="Roboto Mono"/>
              </a:rPr>
              <a:t> bin_search</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liste</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verdi</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imid</a:t>
            </a:r>
            <a:r>
              <a:rPr lang="no" sz="1500">
                <a:solidFill>
                  <a:srgbClr val="FBC02D"/>
                </a:solidFill>
                <a:latin typeface="Roboto Mono"/>
                <a:ea typeface="Roboto Mono"/>
                <a:cs typeface="Roboto Mono"/>
                <a:sym typeface="Roboto Mono"/>
              </a:rPr>
              <a:t>+1,</a:t>
            </a:r>
            <a:r>
              <a:rPr lang="no" sz="1500">
                <a:solidFill>
                  <a:srgbClr val="ECEFF1"/>
                </a:solidFill>
                <a:latin typeface="Roboto Mono"/>
                <a:ea typeface="Roboto Mono"/>
                <a:cs typeface="Roboto Mono"/>
                <a:sym typeface="Roboto Mono"/>
              </a:rPr>
              <a:t>imax</a:t>
            </a:r>
            <a:r>
              <a:rPr lang="no" sz="1500">
                <a:solidFill>
                  <a:srgbClr val="FBC02D"/>
                </a:solidFill>
                <a:latin typeface="Roboto Mono"/>
                <a:ea typeface="Roboto Mono"/>
                <a:cs typeface="Roboto Mono"/>
                <a:sym typeface="Roboto Mono"/>
              </a:rPr>
              <a:t>)</a:t>
            </a:r>
            <a:br>
              <a:rPr lang="no" sz="1500">
                <a:solidFill>
                  <a:srgbClr val="ECEFF1"/>
                </a:solidFill>
                <a:latin typeface="Roboto Mono"/>
                <a:ea typeface="Roboto Mono"/>
                <a:cs typeface="Roboto Mono"/>
                <a:sym typeface="Roboto Mono"/>
              </a:rPr>
            </a:br>
            <a:r>
              <a:rPr lang="no" sz="1500">
                <a:solidFill>
                  <a:srgbClr val="ECEFF1"/>
                </a:solidFill>
                <a:latin typeface="Roboto Mono"/>
                <a:ea typeface="Roboto Mono"/>
                <a:cs typeface="Roboto Mono"/>
                <a:sym typeface="Roboto Mono"/>
              </a:rPr>
              <a:t>        </a:t>
            </a:r>
            <a:r>
              <a:rPr lang="no" sz="1500">
                <a:solidFill>
                  <a:srgbClr val="4DD0E1"/>
                </a:solidFill>
                <a:latin typeface="Roboto Mono"/>
                <a:ea typeface="Roboto Mono"/>
                <a:cs typeface="Roboto Mono"/>
                <a:sym typeface="Roboto Mono"/>
              </a:rPr>
              <a:t>else</a:t>
            </a:r>
            <a:r>
              <a:rPr lang="no" sz="1500">
                <a:solidFill>
                  <a:srgbClr val="FBC02D"/>
                </a:solidFill>
                <a:latin typeface="Roboto Mono"/>
                <a:ea typeface="Roboto Mono"/>
                <a:cs typeface="Roboto Mono"/>
                <a:sym typeface="Roboto Mono"/>
              </a:rPr>
              <a:t>:</a:t>
            </a:r>
            <a:br>
              <a:rPr lang="no" sz="1500">
                <a:solidFill>
                  <a:srgbClr val="ECEFF1"/>
                </a:solidFill>
                <a:latin typeface="Roboto Mono"/>
                <a:ea typeface="Roboto Mono"/>
                <a:cs typeface="Roboto Mono"/>
                <a:sym typeface="Roboto Mono"/>
              </a:rPr>
            </a:br>
            <a:r>
              <a:rPr lang="no" sz="1500">
                <a:solidFill>
                  <a:srgbClr val="ECEFF1"/>
                </a:solidFill>
                <a:latin typeface="Roboto Mono"/>
                <a:ea typeface="Roboto Mono"/>
                <a:cs typeface="Roboto Mono"/>
                <a:sym typeface="Roboto Mono"/>
              </a:rPr>
              <a:t>            </a:t>
            </a:r>
            <a:r>
              <a:rPr lang="no" sz="1500">
                <a:solidFill>
                  <a:srgbClr val="4DD0E1"/>
                </a:solidFill>
                <a:latin typeface="Roboto Mono"/>
                <a:ea typeface="Roboto Mono"/>
                <a:cs typeface="Roboto Mono"/>
                <a:sym typeface="Roboto Mono"/>
              </a:rPr>
              <a:t>return</a:t>
            </a:r>
            <a:r>
              <a:rPr lang="no" sz="1500">
                <a:solidFill>
                  <a:srgbClr val="ECEFF1"/>
                </a:solidFill>
                <a:latin typeface="Roboto Mono"/>
                <a:ea typeface="Roboto Mono"/>
                <a:cs typeface="Roboto Mono"/>
                <a:sym typeface="Roboto Mono"/>
              </a:rPr>
              <a:t> imid</a:t>
            </a:r>
            <a:endParaRPr sz="1500">
              <a:solidFill>
                <a:srgbClr val="ECEFF1"/>
              </a:solidFill>
              <a:latin typeface="Roboto Mono"/>
              <a:ea typeface="Roboto Mono"/>
              <a:cs typeface="Roboto Mono"/>
              <a:sym typeface="Roboto Mono"/>
            </a:endParaRPr>
          </a:p>
          <a:p>
            <a:pPr indent="0" lvl="0" marL="0" rtl="0" algn="l">
              <a:lnSpc>
                <a:spcPct val="200000"/>
              </a:lnSpc>
              <a:spcBef>
                <a:spcPts val="0"/>
              </a:spcBef>
              <a:spcAft>
                <a:spcPts val="0"/>
              </a:spcAft>
              <a:buNone/>
            </a:pPr>
            <a:r>
              <a:t/>
            </a:r>
            <a:endParaRPr sz="1500">
              <a:solidFill>
                <a:srgbClr val="4DD0E1"/>
              </a:solidFill>
              <a:latin typeface="Roboto Mono"/>
              <a:ea typeface="Roboto Mono"/>
              <a:cs typeface="Roboto Mono"/>
              <a:sym typeface="Roboto Mono"/>
            </a:endParaRPr>
          </a:p>
          <a:p>
            <a:pPr indent="0" lvl="0" marL="0" rtl="0" algn="l">
              <a:spcBef>
                <a:spcPts val="0"/>
              </a:spcBef>
              <a:spcAft>
                <a:spcPts val="1600"/>
              </a:spcAft>
              <a:buNone/>
            </a:pPr>
            <a:r>
              <a:t/>
            </a:r>
            <a:endParaRPr/>
          </a:p>
        </p:txBody>
      </p:sp>
      <p:sp>
        <p:nvSpPr>
          <p:cNvPr id="941" name="Google Shape;941;p130"/>
          <p:cNvSpPr txBox="1"/>
          <p:nvPr/>
        </p:nvSpPr>
        <p:spPr>
          <a:xfrm>
            <a:off x="6625975" y="4700700"/>
            <a:ext cx="2517900" cy="44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o">
                <a:solidFill>
                  <a:srgbClr val="FFFFFF"/>
                </a:solidFill>
                <a:latin typeface="Lato"/>
                <a:ea typeface="Lato"/>
                <a:cs typeface="Lato"/>
                <a:sym typeface="Lato"/>
              </a:rPr>
              <a:t>Eksamen H2017, oppgave 2a.</a:t>
            </a:r>
            <a:endParaRPr>
              <a:solidFill>
                <a:srgbClr val="FFFFFF"/>
              </a:solidFill>
              <a:latin typeface="Lato"/>
              <a:ea typeface="Lato"/>
              <a:cs typeface="Lato"/>
              <a:sym typeface="Lato"/>
            </a:endParaRPr>
          </a:p>
        </p:txBody>
      </p:sp>
      <p:sp>
        <p:nvSpPr>
          <p:cNvPr id="942" name="Google Shape;942;p130"/>
          <p:cNvSpPr/>
          <p:nvPr/>
        </p:nvSpPr>
        <p:spPr>
          <a:xfrm>
            <a:off x="1315150" y="926000"/>
            <a:ext cx="6972000" cy="990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30"/>
          <p:cNvSpPr txBox="1"/>
          <p:nvPr/>
        </p:nvSpPr>
        <p:spPr>
          <a:xfrm>
            <a:off x="4311600" y="1770650"/>
            <a:ext cx="4024800" cy="7425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no" sz="1500">
                <a:solidFill>
                  <a:srgbClr val="FBC02D"/>
                </a:solidFill>
                <a:latin typeface="Roboto Mono"/>
                <a:ea typeface="Roboto Mono"/>
                <a:cs typeface="Roboto Mono"/>
                <a:sym typeface="Roboto Mono"/>
              </a:rPr>
              <a:t>//2</a:t>
            </a:r>
            <a:r>
              <a:rPr lang="no" sz="1500">
                <a:solidFill>
                  <a:srgbClr val="ECEFF1"/>
                </a:solidFill>
                <a:latin typeface="Roboto Mono"/>
                <a:ea typeface="Roboto Mono"/>
                <a:cs typeface="Roboto Mono"/>
                <a:sym typeface="Roboto Mono"/>
              </a:rPr>
              <a:t> 		</a:t>
            </a:r>
            <a:r>
              <a:rPr lang="no" sz="1500">
                <a:solidFill>
                  <a:srgbClr val="F06292"/>
                </a:solidFill>
                <a:latin typeface="Roboto Mono"/>
                <a:ea typeface="Roboto Mono"/>
                <a:cs typeface="Roboto Mono"/>
                <a:sym typeface="Roboto Mono"/>
              </a:rPr>
              <a:t># heltallsdivisjon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2"/>
                                        </p:tgtEl>
                                        <p:attrNameLst>
                                          <p:attrName>style.visibility</p:attrName>
                                        </p:attrNameLst>
                                      </p:cBhvr>
                                      <p:to>
                                        <p:strVal val="visible"/>
                                      </p:to>
                                    </p:set>
                                    <p:animEffect filter="fade" transition="in">
                                      <p:cBhvr>
                                        <p:cTn dur="1"/>
                                        <p:tgtEl>
                                          <p:spTgt spid="9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3"/>
                                        </p:tgtEl>
                                        <p:attrNameLst>
                                          <p:attrName>style.visibility</p:attrName>
                                        </p:attrNameLst>
                                      </p:cBhvr>
                                      <p:to>
                                        <p:strVal val="visible"/>
                                      </p:to>
                                    </p:set>
                                    <p:animEffect filter="fade" transition="in">
                                      <p:cBhvr>
                                        <p:cTn dur="1"/>
                                        <p:tgtEl>
                                          <p:spTgt spid="9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7" name="Shape 947"/>
        <p:cNvGrpSpPr/>
        <p:nvPr/>
      </p:nvGrpSpPr>
      <p:grpSpPr>
        <a:xfrm>
          <a:off x="0" y="0"/>
          <a:ext cx="0" cy="0"/>
          <a:chOff x="0" y="0"/>
          <a:chExt cx="0" cy="0"/>
        </a:xfrm>
      </p:grpSpPr>
      <p:sp>
        <p:nvSpPr>
          <p:cNvPr id="948" name="Google Shape;948;p1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3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Created at Sapientia University, Targu Mures (Marosvásárhely), Romania. Directed by Kátai Zoltán, Osztián Erika, Osztián Pálma-Rozália, Vekov Géza-Károly. In cooperation with András Lóránt Company, Targu Mures (Marosvásárhely), Romania. Choreographer: András Lóránt. Video: Márton László." id="950" name="Google Shape;950;p131" title="BINARY search with FLAMENCO dance">
            <a:hlinkClick r:id="rId3"/>
          </p:cNvPr>
          <p:cNvPicPr preferRelativeResize="0"/>
          <p:nvPr/>
        </p:nvPicPr>
        <p:blipFill>
          <a:blip r:embed="rId4">
            <a:alphaModFix/>
          </a:blip>
          <a:stretch>
            <a:fillRect/>
          </a:stretch>
        </p:blipFill>
        <p:spPr>
          <a:xfrm>
            <a:off x="270225" y="232400"/>
            <a:ext cx="8638576" cy="4675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Antagelser</a:t>
            </a:r>
            <a:endParaRPr/>
          </a:p>
        </p:txBody>
      </p:sp>
      <p:sp>
        <p:nvSpPr>
          <p:cNvPr id="220" name="Google Shape;220;p24"/>
          <p:cNvSpPr txBox="1"/>
          <p:nvPr>
            <p:ph idx="1" type="body"/>
          </p:nvPr>
        </p:nvSpPr>
        <p:spPr>
          <a:xfrm>
            <a:off x="1297500" y="1513400"/>
            <a:ext cx="7038900" cy="25851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no" sz="1800"/>
              <a:t>Skriv </a:t>
            </a:r>
            <a:r>
              <a:rPr b="1" lang="no" sz="1800"/>
              <a:t>antagelser</a:t>
            </a:r>
            <a:r>
              <a:rPr lang="no" sz="1800"/>
              <a:t> hvis nødvendig</a:t>
            </a:r>
            <a:endParaRPr sz="1800"/>
          </a:p>
          <a:p>
            <a:pPr indent="-342900" lvl="1" marL="914400" rtl="0" algn="l">
              <a:lnSpc>
                <a:spcPct val="150000"/>
              </a:lnSpc>
              <a:spcBef>
                <a:spcPts val="0"/>
              </a:spcBef>
              <a:spcAft>
                <a:spcPts val="0"/>
              </a:spcAft>
              <a:buSzPts val="1800"/>
              <a:buChar char="○"/>
            </a:pPr>
            <a:r>
              <a:rPr lang="no" sz="1800"/>
              <a:t>Oppgaver kan være tvetydige/vage, det er helt innafor å gjøre en antagelse, skrive den i starten av oppgaven og løse ut i fra denne</a:t>
            </a:r>
            <a:endParaRPr sz="1800"/>
          </a:p>
          <a:p>
            <a:pPr indent="-342900" lvl="1" marL="914400" rtl="0" algn="l">
              <a:lnSpc>
                <a:spcPct val="150000"/>
              </a:lnSpc>
              <a:spcBef>
                <a:spcPts val="0"/>
              </a:spcBef>
              <a:spcAft>
                <a:spcPts val="0"/>
              </a:spcAft>
              <a:buSzPts val="1800"/>
              <a:buChar char="○"/>
            </a:pPr>
            <a:r>
              <a:rPr lang="no" sz="1800"/>
              <a:t>Pass på at det er en </a:t>
            </a:r>
            <a:r>
              <a:rPr i="1" lang="no" sz="1800"/>
              <a:t>rimelig</a:t>
            </a:r>
            <a:r>
              <a:rPr lang="no" sz="1800"/>
              <a:t> antagelse. </a:t>
            </a:r>
            <a:endParaRPr sz="1800"/>
          </a:p>
          <a:p>
            <a:pPr indent="-342900" lvl="2" marL="1371600" rtl="0" algn="l">
              <a:lnSpc>
                <a:spcPct val="150000"/>
              </a:lnSpc>
              <a:spcBef>
                <a:spcPts val="0"/>
              </a:spcBef>
              <a:spcAft>
                <a:spcPts val="0"/>
              </a:spcAft>
              <a:buSzPts val="1800"/>
              <a:buChar char="■"/>
            </a:pPr>
            <a:r>
              <a:rPr lang="no" sz="1800"/>
              <a:t>Ikke et “get out of jail free”-kort</a:t>
            </a:r>
            <a:endParaRPr sz="1800"/>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4" name="Shape 954"/>
        <p:cNvGrpSpPr/>
        <p:nvPr/>
      </p:nvGrpSpPr>
      <p:grpSpPr>
        <a:xfrm>
          <a:off x="0" y="0"/>
          <a:ext cx="0" cy="0"/>
          <a:chOff x="0" y="0"/>
          <a:chExt cx="0" cy="0"/>
        </a:xfrm>
      </p:grpSpPr>
      <p:sp>
        <p:nvSpPr>
          <p:cNvPr id="955" name="Google Shape;955;p132"/>
          <p:cNvSpPr/>
          <p:nvPr/>
        </p:nvSpPr>
        <p:spPr>
          <a:xfrm>
            <a:off x="5134625" y="2995375"/>
            <a:ext cx="4009500" cy="2148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sz="3000"/>
              <a:t>Repetisjon / Quiz / Caseoppgaver</a:t>
            </a:r>
            <a:endParaRPr sz="3000"/>
          </a:p>
        </p:txBody>
      </p:sp>
      <p:pic>
        <p:nvPicPr>
          <p:cNvPr id="957" name="Google Shape;957;p132"/>
          <p:cNvPicPr preferRelativeResize="0"/>
          <p:nvPr/>
        </p:nvPicPr>
        <p:blipFill>
          <a:blip r:embed="rId3">
            <a:alphaModFix/>
          </a:blip>
          <a:stretch>
            <a:fillRect/>
          </a:stretch>
        </p:blipFill>
        <p:spPr>
          <a:xfrm>
            <a:off x="5134500" y="2995325"/>
            <a:ext cx="4009500" cy="214817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1" name="Shape 961"/>
        <p:cNvGrpSpPr/>
        <p:nvPr/>
      </p:nvGrpSpPr>
      <p:grpSpPr>
        <a:xfrm>
          <a:off x="0" y="0"/>
          <a:ext cx="0" cy="0"/>
          <a:chOff x="0" y="0"/>
          <a:chExt cx="0" cy="0"/>
        </a:xfrm>
      </p:grpSpPr>
      <p:sp>
        <p:nvSpPr>
          <p:cNvPr id="962" name="Google Shape;962;p1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Hva skrives ut?</a:t>
            </a:r>
            <a:endParaRPr/>
          </a:p>
        </p:txBody>
      </p:sp>
      <p:sp>
        <p:nvSpPr>
          <p:cNvPr id="963" name="Google Shape;963;p133"/>
          <p:cNvSpPr txBox="1"/>
          <p:nvPr/>
        </p:nvSpPr>
        <p:spPr>
          <a:xfrm>
            <a:off x="4819200" y="0"/>
            <a:ext cx="4072500" cy="5143500"/>
          </a:xfrm>
          <a:prstGeom prst="rect">
            <a:avLst/>
          </a:prstGeom>
          <a:solidFill>
            <a:srgbClr val="43434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no" sz="1500">
                <a:solidFill>
                  <a:srgbClr val="4DD0E1"/>
                </a:solidFill>
                <a:latin typeface="Roboto Mono"/>
                <a:ea typeface="Roboto Mono"/>
                <a:cs typeface="Roboto Mono"/>
                <a:sym typeface="Roboto Mono"/>
              </a:rPr>
              <a:t>def</a:t>
            </a:r>
            <a:r>
              <a:rPr lang="no" sz="1500">
                <a:solidFill>
                  <a:srgbClr val="ECEFF1"/>
                </a:solidFill>
                <a:latin typeface="Roboto Mono"/>
                <a:ea typeface="Roboto Mono"/>
                <a:cs typeface="Roboto Mono"/>
                <a:sym typeface="Roboto Mono"/>
              </a:rPr>
              <a:t> mystery</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x</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 y</a:t>
            </a:r>
            <a:r>
              <a:rPr lang="no" sz="1500">
                <a:solidFill>
                  <a:srgbClr val="FBC02D"/>
                </a:solidFill>
                <a:latin typeface="Roboto Mono"/>
                <a:ea typeface="Roboto Mono"/>
                <a:cs typeface="Roboto Mono"/>
                <a:sym typeface="Roboto Mono"/>
              </a:rPr>
              <a:t>):</a:t>
            </a:r>
            <a:br>
              <a:rPr lang="no" sz="1500">
                <a:solidFill>
                  <a:srgbClr val="ECEFF1"/>
                </a:solidFill>
                <a:latin typeface="Roboto Mono"/>
                <a:ea typeface="Roboto Mono"/>
                <a:cs typeface="Roboto Mono"/>
                <a:sym typeface="Roboto Mono"/>
              </a:rPr>
            </a:br>
            <a:r>
              <a:rPr lang="no" sz="1500">
                <a:solidFill>
                  <a:srgbClr val="ECEFF1"/>
                </a:solidFill>
                <a:latin typeface="Roboto Mono"/>
                <a:ea typeface="Roboto Mono"/>
                <a:cs typeface="Roboto Mono"/>
                <a:sym typeface="Roboto Mono"/>
              </a:rPr>
              <a:t>	</a:t>
            </a:r>
            <a:r>
              <a:rPr lang="no" sz="1500">
                <a:solidFill>
                  <a:srgbClr val="ECEFF1"/>
                </a:solidFill>
                <a:latin typeface="Roboto Mono"/>
                <a:ea typeface="Roboto Mono"/>
                <a:cs typeface="Roboto Mono"/>
                <a:sym typeface="Roboto Mono"/>
              </a:rPr>
              <a:t>z </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 </a:t>
            </a:r>
            <a:r>
              <a:rPr lang="no" sz="1500">
                <a:solidFill>
                  <a:srgbClr val="9CCC65"/>
                </a:solidFill>
                <a:latin typeface="Roboto Mono"/>
                <a:ea typeface="Roboto Mono"/>
                <a:cs typeface="Roboto Mono"/>
                <a:sym typeface="Roboto Mono"/>
              </a:rPr>
              <a:t>""</a:t>
            </a:r>
            <a:br>
              <a:rPr lang="no" sz="1500">
                <a:solidFill>
                  <a:srgbClr val="ECEFF1"/>
                </a:solidFill>
                <a:latin typeface="Roboto Mono"/>
                <a:ea typeface="Roboto Mono"/>
                <a:cs typeface="Roboto Mono"/>
                <a:sym typeface="Roboto Mono"/>
              </a:rPr>
            </a:br>
            <a:r>
              <a:rPr lang="no" sz="1500">
                <a:solidFill>
                  <a:srgbClr val="ECEFF1"/>
                </a:solidFill>
                <a:latin typeface="Roboto Mono"/>
                <a:ea typeface="Roboto Mono"/>
                <a:cs typeface="Roboto Mono"/>
                <a:sym typeface="Roboto Mono"/>
              </a:rPr>
              <a:t>	</a:t>
            </a:r>
            <a:r>
              <a:rPr lang="no" sz="1500">
                <a:solidFill>
                  <a:srgbClr val="4DD0E1"/>
                </a:solidFill>
                <a:latin typeface="Roboto Mono"/>
                <a:ea typeface="Roboto Mono"/>
                <a:cs typeface="Roboto Mono"/>
                <a:sym typeface="Roboto Mono"/>
              </a:rPr>
              <a:t>for</a:t>
            </a:r>
            <a:r>
              <a:rPr lang="no" sz="1500">
                <a:solidFill>
                  <a:srgbClr val="ECEFF1"/>
                </a:solidFill>
                <a:latin typeface="Roboto Mono"/>
                <a:ea typeface="Roboto Mono"/>
                <a:cs typeface="Roboto Mono"/>
                <a:sym typeface="Roboto Mono"/>
              </a:rPr>
              <a:t> i </a:t>
            </a:r>
            <a:r>
              <a:rPr lang="no" sz="1500">
                <a:solidFill>
                  <a:srgbClr val="4DD0E1"/>
                </a:solidFill>
                <a:latin typeface="Roboto Mono"/>
                <a:ea typeface="Roboto Mono"/>
                <a:cs typeface="Roboto Mono"/>
                <a:sym typeface="Roboto Mono"/>
              </a:rPr>
              <a:t>in</a:t>
            </a:r>
            <a:r>
              <a:rPr lang="no" sz="1500">
                <a:solidFill>
                  <a:srgbClr val="ECEFF1"/>
                </a:solidFill>
                <a:latin typeface="Roboto Mono"/>
                <a:ea typeface="Roboto Mono"/>
                <a:cs typeface="Roboto Mono"/>
                <a:sym typeface="Roboto Mono"/>
              </a:rPr>
              <a:t> range</a:t>
            </a:r>
            <a:r>
              <a:rPr lang="no" sz="1500">
                <a:solidFill>
                  <a:srgbClr val="FBC02D"/>
                </a:solidFill>
                <a:latin typeface="Roboto Mono"/>
                <a:ea typeface="Roboto Mono"/>
                <a:cs typeface="Roboto Mono"/>
                <a:sym typeface="Roboto Mono"/>
              </a:rPr>
              <a:t>(0,</a:t>
            </a:r>
            <a:r>
              <a:rPr lang="no" sz="1500">
                <a:solidFill>
                  <a:srgbClr val="ECEFF1"/>
                </a:solidFill>
                <a:latin typeface="Roboto Mono"/>
                <a:ea typeface="Roboto Mono"/>
                <a:cs typeface="Roboto Mono"/>
                <a:sym typeface="Roboto Mono"/>
              </a:rPr>
              <a:t> len</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x</a:t>
            </a:r>
            <a:r>
              <a:rPr lang="no" sz="1500">
                <a:solidFill>
                  <a:srgbClr val="FBC02D"/>
                </a:solidFill>
                <a:latin typeface="Roboto Mono"/>
                <a:ea typeface="Roboto Mono"/>
                <a:cs typeface="Roboto Mono"/>
                <a:sym typeface="Roboto Mono"/>
              </a:rPr>
              <a:t>)):</a:t>
            </a:r>
            <a:br>
              <a:rPr lang="no" sz="1500">
                <a:solidFill>
                  <a:srgbClr val="ECEFF1"/>
                </a:solidFill>
                <a:latin typeface="Roboto Mono"/>
                <a:ea typeface="Roboto Mono"/>
                <a:cs typeface="Roboto Mono"/>
                <a:sym typeface="Roboto Mono"/>
              </a:rPr>
            </a:br>
            <a:r>
              <a:rPr lang="no" sz="1500">
                <a:solidFill>
                  <a:srgbClr val="ECEFF1"/>
                </a:solidFill>
                <a:latin typeface="Roboto Mono"/>
                <a:ea typeface="Roboto Mono"/>
                <a:cs typeface="Roboto Mono"/>
                <a:sym typeface="Roboto Mono"/>
              </a:rPr>
              <a:t>		</a:t>
            </a:r>
            <a:r>
              <a:rPr lang="no" sz="1500">
                <a:solidFill>
                  <a:srgbClr val="4DD0E1"/>
                </a:solidFill>
                <a:latin typeface="Roboto Mono"/>
                <a:ea typeface="Roboto Mono"/>
                <a:cs typeface="Roboto Mono"/>
                <a:sym typeface="Roboto Mono"/>
              </a:rPr>
              <a:t>if</a:t>
            </a:r>
            <a:r>
              <a:rPr lang="no" sz="1500">
                <a:solidFill>
                  <a:srgbClr val="ECEFF1"/>
                </a:solidFill>
                <a:latin typeface="Roboto Mono"/>
                <a:ea typeface="Roboto Mono"/>
                <a:cs typeface="Roboto Mono"/>
                <a:sym typeface="Roboto Mono"/>
              </a:rPr>
              <a:t> </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i </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 </a:t>
            </a:r>
            <a:r>
              <a:rPr lang="no" sz="1500">
                <a:solidFill>
                  <a:srgbClr val="FBC02D"/>
                </a:solidFill>
                <a:latin typeface="Roboto Mono"/>
                <a:ea typeface="Roboto Mono"/>
                <a:cs typeface="Roboto Mono"/>
                <a:sym typeface="Roboto Mono"/>
              </a:rPr>
              <a:t>2)</a:t>
            </a:r>
            <a:r>
              <a:rPr lang="no" sz="1500">
                <a:solidFill>
                  <a:srgbClr val="ECEFF1"/>
                </a:solidFill>
                <a:latin typeface="Roboto Mono"/>
                <a:ea typeface="Roboto Mono"/>
                <a:cs typeface="Roboto Mono"/>
                <a:sym typeface="Roboto Mono"/>
              </a:rPr>
              <a:t> </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 </a:t>
            </a:r>
            <a:r>
              <a:rPr lang="no" sz="1500">
                <a:solidFill>
                  <a:srgbClr val="FBC02D"/>
                </a:solidFill>
                <a:latin typeface="Roboto Mono"/>
                <a:ea typeface="Roboto Mono"/>
                <a:cs typeface="Roboto Mono"/>
                <a:sym typeface="Roboto Mono"/>
              </a:rPr>
              <a:t>1:</a:t>
            </a:r>
            <a:br>
              <a:rPr lang="no" sz="1500">
                <a:solidFill>
                  <a:srgbClr val="ECEFF1"/>
                </a:solidFill>
                <a:latin typeface="Roboto Mono"/>
                <a:ea typeface="Roboto Mono"/>
                <a:cs typeface="Roboto Mono"/>
                <a:sym typeface="Roboto Mono"/>
              </a:rPr>
            </a:br>
            <a:r>
              <a:rPr lang="no" sz="1500">
                <a:solidFill>
                  <a:srgbClr val="ECEFF1"/>
                </a:solidFill>
                <a:latin typeface="Roboto Mono"/>
                <a:ea typeface="Roboto Mono"/>
                <a:cs typeface="Roboto Mono"/>
                <a:sym typeface="Roboto Mono"/>
              </a:rPr>
              <a:t>           	z </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 x</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i</a:t>
            </a:r>
            <a:r>
              <a:rPr lang="no" sz="1500">
                <a:solidFill>
                  <a:srgbClr val="FBC02D"/>
                </a:solidFill>
                <a:latin typeface="Roboto Mono"/>
                <a:ea typeface="Roboto Mono"/>
                <a:cs typeface="Roboto Mono"/>
                <a:sym typeface="Roboto Mono"/>
              </a:rPr>
              <a:t>]</a:t>
            </a:r>
            <a:br>
              <a:rPr lang="no" sz="1500">
                <a:solidFill>
                  <a:srgbClr val="ECEFF1"/>
                </a:solidFill>
                <a:latin typeface="Roboto Mono"/>
                <a:ea typeface="Roboto Mono"/>
                <a:cs typeface="Roboto Mono"/>
                <a:sym typeface="Roboto Mono"/>
              </a:rPr>
            </a:br>
            <a:r>
              <a:rPr lang="no" sz="1500">
                <a:solidFill>
                  <a:srgbClr val="ECEFF1"/>
                </a:solidFill>
                <a:latin typeface="Roboto Mono"/>
                <a:ea typeface="Roboto Mono"/>
                <a:cs typeface="Roboto Mono"/>
                <a:sym typeface="Roboto Mono"/>
              </a:rPr>
              <a:t>       	</a:t>
            </a:r>
            <a:r>
              <a:rPr lang="no" sz="1500">
                <a:solidFill>
                  <a:srgbClr val="4DD0E1"/>
                </a:solidFill>
                <a:latin typeface="Roboto Mono"/>
                <a:ea typeface="Roboto Mono"/>
                <a:cs typeface="Roboto Mono"/>
                <a:sym typeface="Roboto Mono"/>
              </a:rPr>
              <a:t>else</a:t>
            </a:r>
            <a:r>
              <a:rPr lang="no" sz="1500">
                <a:solidFill>
                  <a:srgbClr val="FBC02D"/>
                </a:solidFill>
                <a:latin typeface="Roboto Mono"/>
                <a:ea typeface="Roboto Mono"/>
                <a:cs typeface="Roboto Mono"/>
                <a:sym typeface="Roboto Mono"/>
              </a:rPr>
              <a:t>:</a:t>
            </a:r>
            <a:br>
              <a:rPr lang="no" sz="1500">
                <a:solidFill>
                  <a:srgbClr val="ECEFF1"/>
                </a:solidFill>
                <a:latin typeface="Roboto Mono"/>
                <a:ea typeface="Roboto Mono"/>
                <a:cs typeface="Roboto Mono"/>
                <a:sym typeface="Roboto Mono"/>
              </a:rPr>
            </a:br>
            <a:r>
              <a:rPr lang="no" sz="1500">
                <a:solidFill>
                  <a:srgbClr val="ECEFF1"/>
                </a:solidFill>
                <a:latin typeface="Roboto Mono"/>
                <a:ea typeface="Roboto Mono"/>
                <a:cs typeface="Roboto Mono"/>
                <a:sym typeface="Roboto Mono"/>
              </a:rPr>
              <a:t>           	z </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 y</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i</a:t>
            </a:r>
            <a:r>
              <a:rPr lang="no" sz="1500">
                <a:solidFill>
                  <a:srgbClr val="FBC02D"/>
                </a:solidFill>
                <a:latin typeface="Roboto Mono"/>
                <a:ea typeface="Roboto Mono"/>
                <a:cs typeface="Roboto Mono"/>
                <a:sym typeface="Roboto Mono"/>
              </a:rPr>
              <a:t>]</a:t>
            </a:r>
            <a:br>
              <a:rPr lang="no" sz="1500">
                <a:solidFill>
                  <a:srgbClr val="ECEFF1"/>
                </a:solidFill>
                <a:latin typeface="Roboto Mono"/>
                <a:ea typeface="Roboto Mono"/>
                <a:cs typeface="Roboto Mono"/>
                <a:sym typeface="Roboto Mono"/>
              </a:rPr>
            </a:br>
            <a:r>
              <a:rPr lang="no" sz="1500">
                <a:solidFill>
                  <a:srgbClr val="ECEFF1"/>
                </a:solidFill>
                <a:latin typeface="Roboto Mono"/>
                <a:ea typeface="Roboto Mono"/>
                <a:cs typeface="Roboto Mono"/>
                <a:sym typeface="Roboto Mono"/>
              </a:rPr>
              <a:t>       	</a:t>
            </a:r>
            <a:r>
              <a:rPr lang="no" sz="1500">
                <a:solidFill>
                  <a:srgbClr val="4DD0E1"/>
                </a:solidFill>
                <a:latin typeface="Roboto Mono"/>
                <a:ea typeface="Roboto Mono"/>
                <a:cs typeface="Roboto Mono"/>
                <a:sym typeface="Roboto Mono"/>
              </a:rPr>
              <a:t>return</a:t>
            </a:r>
            <a:r>
              <a:rPr lang="no" sz="1500">
                <a:solidFill>
                  <a:srgbClr val="ECEFF1"/>
                </a:solidFill>
                <a:latin typeface="Roboto Mono"/>
                <a:ea typeface="Roboto Mono"/>
                <a:cs typeface="Roboto Mono"/>
                <a:sym typeface="Roboto Mono"/>
              </a:rPr>
              <a:t> z</a:t>
            </a:r>
            <a:br>
              <a:rPr lang="no" sz="1500">
                <a:solidFill>
                  <a:srgbClr val="ECEFF1"/>
                </a:solidFill>
                <a:latin typeface="Roboto Mono"/>
                <a:ea typeface="Roboto Mono"/>
                <a:cs typeface="Roboto Mono"/>
                <a:sym typeface="Roboto Mono"/>
              </a:rPr>
            </a:br>
            <a:br>
              <a:rPr lang="no" sz="1500">
                <a:solidFill>
                  <a:srgbClr val="ECEFF1"/>
                </a:solidFill>
                <a:latin typeface="Roboto Mono"/>
                <a:ea typeface="Roboto Mono"/>
                <a:cs typeface="Roboto Mono"/>
                <a:sym typeface="Roboto Mono"/>
              </a:rPr>
            </a:br>
            <a:r>
              <a:rPr lang="no" sz="1500">
                <a:solidFill>
                  <a:srgbClr val="ECEFF1"/>
                </a:solidFill>
                <a:latin typeface="Roboto Mono"/>
                <a:ea typeface="Roboto Mono"/>
                <a:cs typeface="Roboto Mono"/>
                <a:sym typeface="Roboto Mono"/>
              </a:rPr>
              <a:t>A </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 </a:t>
            </a:r>
            <a:r>
              <a:rPr lang="no" sz="1500">
                <a:solidFill>
                  <a:srgbClr val="9CCC65"/>
                </a:solidFill>
                <a:latin typeface="Roboto Mono"/>
                <a:ea typeface="Roboto Mono"/>
                <a:cs typeface="Roboto Mono"/>
                <a:sym typeface="Roboto Mono"/>
              </a:rPr>
              <a:t>"SUNEAILSUN"</a:t>
            </a:r>
            <a:br>
              <a:rPr lang="no" sz="1500">
                <a:solidFill>
                  <a:srgbClr val="ECEFF1"/>
                </a:solidFill>
                <a:latin typeface="Roboto Mono"/>
                <a:ea typeface="Roboto Mono"/>
                <a:cs typeface="Roboto Mono"/>
                <a:sym typeface="Roboto Mono"/>
              </a:rPr>
            </a:br>
            <a:r>
              <a:rPr lang="no" sz="1500">
                <a:solidFill>
                  <a:srgbClr val="ECEFF1"/>
                </a:solidFill>
                <a:latin typeface="Roboto Mono"/>
                <a:ea typeface="Roboto Mono"/>
                <a:cs typeface="Roboto Mono"/>
                <a:sym typeface="Roboto Mono"/>
              </a:rPr>
              <a:t>B </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 </a:t>
            </a:r>
            <a:r>
              <a:rPr lang="no" sz="1500">
                <a:solidFill>
                  <a:srgbClr val="9CCC65"/>
                </a:solidFill>
                <a:latin typeface="Roboto Mono"/>
                <a:ea typeface="Roboto Mono"/>
                <a:cs typeface="Roboto Mono"/>
                <a:sym typeface="Roboto Mono"/>
              </a:rPr>
              <a:t>"JALTNCSAES"</a:t>
            </a:r>
            <a:br>
              <a:rPr lang="no" sz="1500">
                <a:solidFill>
                  <a:srgbClr val="ECEFF1"/>
                </a:solidFill>
                <a:latin typeface="Roboto Mono"/>
                <a:ea typeface="Roboto Mono"/>
                <a:cs typeface="Roboto Mono"/>
                <a:sym typeface="Roboto Mono"/>
              </a:rPr>
            </a:br>
            <a:r>
              <a:rPr lang="no" sz="1500">
                <a:solidFill>
                  <a:srgbClr val="ECEFF1"/>
                </a:solidFill>
                <a:latin typeface="Roboto Mono"/>
                <a:ea typeface="Roboto Mono"/>
                <a:cs typeface="Roboto Mono"/>
                <a:sym typeface="Roboto Mono"/>
              </a:rPr>
              <a:t>D </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 mystery</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A</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B</a:t>
            </a:r>
            <a:r>
              <a:rPr lang="no" sz="1500">
                <a:solidFill>
                  <a:srgbClr val="FBC02D"/>
                </a:solidFill>
                <a:latin typeface="Roboto Mono"/>
                <a:ea typeface="Roboto Mono"/>
                <a:cs typeface="Roboto Mono"/>
                <a:sym typeface="Roboto Mono"/>
              </a:rPr>
              <a:t>)</a:t>
            </a:r>
            <a:br>
              <a:rPr lang="no" sz="1500">
                <a:solidFill>
                  <a:srgbClr val="ECEFF1"/>
                </a:solidFill>
                <a:latin typeface="Roboto Mono"/>
                <a:ea typeface="Roboto Mono"/>
                <a:cs typeface="Roboto Mono"/>
                <a:sym typeface="Roboto Mono"/>
              </a:rPr>
            </a:br>
            <a:r>
              <a:rPr lang="no" sz="1500">
                <a:solidFill>
                  <a:srgbClr val="4DD0E1"/>
                </a:solidFill>
                <a:latin typeface="Roboto Mono"/>
                <a:ea typeface="Roboto Mono"/>
                <a:cs typeface="Roboto Mono"/>
                <a:sym typeface="Roboto Mono"/>
              </a:rPr>
              <a:t>print</a:t>
            </a:r>
            <a:r>
              <a:rPr lang="no" sz="1500">
                <a:solidFill>
                  <a:srgbClr val="ECEFF1"/>
                </a:solidFill>
                <a:latin typeface="Roboto Mono"/>
                <a:ea typeface="Roboto Mono"/>
                <a:cs typeface="Roboto Mono"/>
                <a:sym typeface="Roboto Mono"/>
              </a:rPr>
              <a:t> </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D</a:t>
            </a:r>
            <a:r>
              <a:rPr lang="no" sz="1500">
                <a:solidFill>
                  <a:srgbClr val="FBC02D"/>
                </a:solidFill>
                <a:latin typeface="Roboto Mono"/>
                <a:ea typeface="Roboto Mono"/>
                <a:cs typeface="Roboto Mono"/>
                <a:sym typeface="Roboto Mono"/>
              </a:rPr>
              <a:t>)</a:t>
            </a:r>
            <a:endParaRPr sz="1500">
              <a:solidFill>
                <a:srgbClr val="FBC02D"/>
              </a:solidFill>
              <a:latin typeface="Roboto Mono"/>
              <a:ea typeface="Roboto Mono"/>
              <a:cs typeface="Roboto Mono"/>
              <a:sym typeface="Roboto Mono"/>
            </a:endParaRPr>
          </a:p>
        </p:txBody>
      </p:sp>
      <p:sp>
        <p:nvSpPr>
          <p:cNvPr id="964" name="Google Shape;964;p133"/>
          <p:cNvSpPr txBox="1"/>
          <p:nvPr>
            <p:ph idx="1" type="body"/>
          </p:nvPr>
        </p:nvSpPr>
        <p:spPr>
          <a:xfrm>
            <a:off x="93725" y="4682300"/>
            <a:ext cx="2338500" cy="357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no"/>
              <a:t>Oppgave 2a, eksamen H2015</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3"/>
                                        </p:tgtEl>
                                        <p:attrNameLst>
                                          <p:attrName>style.visibility</p:attrName>
                                        </p:attrNameLst>
                                      </p:cBhvr>
                                      <p:to>
                                        <p:strVal val="visible"/>
                                      </p:to>
                                    </p:set>
                                    <p:animEffect filter="fade" transition="in">
                                      <p:cBhvr>
                                        <p:cTn dur="1"/>
                                        <p:tgtEl>
                                          <p:spTgt spid="9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8" name="Shape 968"/>
        <p:cNvGrpSpPr/>
        <p:nvPr/>
      </p:nvGrpSpPr>
      <p:grpSpPr>
        <a:xfrm>
          <a:off x="0" y="0"/>
          <a:ext cx="0" cy="0"/>
          <a:chOff x="0" y="0"/>
          <a:chExt cx="0" cy="0"/>
        </a:xfrm>
      </p:grpSpPr>
      <p:sp>
        <p:nvSpPr>
          <p:cNvPr id="969" name="Google Shape;969;p1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Hva med denne?</a:t>
            </a:r>
            <a:endParaRPr/>
          </a:p>
        </p:txBody>
      </p:sp>
      <p:sp>
        <p:nvSpPr>
          <p:cNvPr id="970" name="Google Shape;970;p13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971" name="Google Shape;971;p134"/>
          <p:cNvSpPr txBox="1"/>
          <p:nvPr>
            <p:ph idx="1" type="body"/>
          </p:nvPr>
        </p:nvSpPr>
        <p:spPr>
          <a:xfrm>
            <a:off x="1180350" y="1100150"/>
            <a:ext cx="6783300" cy="3846000"/>
          </a:xfrm>
          <a:prstGeom prst="rect">
            <a:avLst/>
          </a:prstGeom>
          <a:solidFill>
            <a:srgbClr val="434343"/>
          </a:solidFill>
        </p:spPr>
        <p:txBody>
          <a:bodyPr anchorCtr="0" anchor="t" bIns="91425" lIns="91425" spcFirstLastPara="1" rIns="91425" wrap="square" tIns="91425">
            <a:noAutofit/>
          </a:bodyPr>
          <a:lstStyle/>
          <a:p>
            <a:pPr indent="0" lvl="0" marL="0" rtl="0" algn="l">
              <a:lnSpc>
                <a:spcPct val="200000"/>
              </a:lnSpc>
              <a:spcBef>
                <a:spcPts val="0"/>
              </a:spcBef>
              <a:spcAft>
                <a:spcPts val="0"/>
              </a:spcAft>
              <a:buClr>
                <a:srgbClr val="000000"/>
              </a:buClr>
              <a:buSzPts val="1100"/>
              <a:buFont typeface="Arial"/>
              <a:buNone/>
            </a:pPr>
            <a:r>
              <a:rPr lang="no" sz="1400">
                <a:solidFill>
                  <a:srgbClr val="4DD0E1"/>
                </a:solidFill>
                <a:latin typeface="Roboto Mono"/>
                <a:ea typeface="Roboto Mono"/>
                <a:cs typeface="Roboto Mono"/>
                <a:sym typeface="Roboto Mono"/>
              </a:rPr>
              <a:t>def</a:t>
            </a:r>
            <a:r>
              <a:rPr lang="no" sz="1400">
                <a:solidFill>
                  <a:srgbClr val="ECEFF1"/>
                </a:solidFill>
                <a:latin typeface="Roboto Mono"/>
                <a:ea typeface="Roboto Mono"/>
                <a:cs typeface="Roboto Mono"/>
                <a:sym typeface="Roboto Mono"/>
              </a:rPr>
              <a:t> mystery</a:t>
            </a:r>
            <a:r>
              <a:rPr lang="no" sz="1400">
                <a:solidFill>
                  <a:srgbClr val="FBC02D"/>
                </a:solidFill>
                <a:latin typeface="Roboto Mono"/>
                <a:ea typeface="Roboto Mono"/>
                <a:cs typeface="Roboto Mono"/>
                <a:sym typeface="Roboto Mono"/>
              </a:rPr>
              <a:t>(</a:t>
            </a:r>
            <a:r>
              <a:rPr lang="no" sz="1400">
                <a:solidFill>
                  <a:srgbClr val="ECEFF1"/>
                </a:solidFill>
                <a:latin typeface="Roboto Mono"/>
                <a:ea typeface="Roboto Mono"/>
                <a:cs typeface="Roboto Mono"/>
                <a:sym typeface="Roboto Mono"/>
              </a:rPr>
              <a:t>liste</a:t>
            </a:r>
            <a:r>
              <a:rPr lang="no" sz="1400">
                <a:solidFill>
                  <a:srgbClr val="FBC02D"/>
                </a:solidFill>
                <a:latin typeface="Roboto Mono"/>
                <a:ea typeface="Roboto Mono"/>
                <a:cs typeface="Roboto Mono"/>
                <a:sym typeface="Roboto Mono"/>
              </a:rPr>
              <a:t>):</a:t>
            </a:r>
            <a:br>
              <a:rPr lang="no" sz="1400">
                <a:solidFill>
                  <a:srgbClr val="ECEFF1"/>
                </a:solidFill>
                <a:latin typeface="Roboto Mono"/>
                <a:ea typeface="Roboto Mono"/>
                <a:cs typeface="Roboto Mono"/>
                <a:sym typeface="Roboto Mono"/>
              </a:rPr>
            </a:br>
            <a:r>
              <a:rPr lang="no" sz="1400">
                <a:solidFill>
                  <a:srgbClr val="ECEFF1"/>
                </a:solidFill>
                <a:latin typeface="Roboto Mono"/>
                <a:ea typeface="Roboto Mono"/>
                <a:cs typeface="Roboto Mono"/>
                <a:sym typeface="Roboto Mono"/>
              </a:rPr>
              <a:t>    </a:t>
            </a:r>
            <a:r>
              <a:rPr lang="no" sz="1400">
                <a:solidFill>
                  <a:srgbClr val="4DD0E1"/>
                </a:solidFill>
                <a:latin typeface="Roboto Mono"/>
                <a:ea typeface="Roboto Mono"/>
                <a:cs typeface="Roboto Mono"/>
                <a:sym typeface="Roboto Mono"/>
              </a:rPr>
              <a:t>for</a:t>
            </a:r>
            <a:r>
              <a:rPr lang="no" sz="1400">
                <a:solidFill>
                  <a:srgbClr val="ECEFF1"/>
                </a:solidFill>
                <a:latin typeface="Roboto Mono"/>
                <a:ea typeface="Roboto Mono"/>
                <a:cs typeface="Roboto Mono"/>
                <a:sym typeface="Roboto Mono"/>
              </a:rPr>
              <a:t> i </a:t>
            </a:r>
            <a:r>
              <a:rPr lang="no" sz="1400">
                <a:solidFill>
                  <a:srgbClr val="4DD0E1"/>
                </a:solidFill>
                <a:latin typeface="Roboto Mono"/>
                <a:ea typeface="Roboto Mono"/>
                <a:cs typeface="Roboto Mono"/>
                <a:sym typeface="Roboto Mono"/>
              </a:rPr>
              <a:t>in</a:t>
            </a:r>
            <a:r>
              <a:rPr lang="no" sz="1400">
                <a:solidFill>
                  <a:srgbClr val="ECEFF1"/>
                </a:solidFill>
                <a:latin typeface="Roboto Mono"/>
                <a:ea typeface="Roboto Mono"/>
                <a:cs typeface="Roboto Mono"/>
                <a:sym typeface="Roboto Mono"/>
              </a:rPr>
              <a:t> range</a:t>
            </a:r>
            <a:r>
              <a:rPr lang="no" sz="1400">
                <a:solidFill>
                  <a:srgbClr val="FBC02D"/>
                </a:solidFill>
                <a:latin typeface="Roboto Mono"/>
                <a:ea typeface="Roboto Mono"/>
                <a:cs typeface="Roboto Mono"/>
                <a:sym typeface="Roboto Mono"/>
              </a:rPr>
              <a:t>(1,</a:t>
            </a:r>
            <a:r>
              <a:rPr lang="no" sz="1400">
                <a:solidFill>
                  <a:srgbClr val="ECEFF1"/>
                </a:solidFill>
                <a:latin typeface="Roboto Mono"/>
                <a:ea typeface="Roboto Mono"/>
                <a:cs typeface="Roboto Mono"/>
                <a:sym typeface="Roboto Mono"/>
              </a:rPr>
              <a:t>len</a:t>
            </a:r>
            <a:r>
              <a:rPr lang="no" sz="1400">
                <a:solidFill>
                  <a:srgbClr val="FBC02D"/>
                </a:solidFill>
                <a:latin typeface="Roboto Mono"/>
                <a:ea typeface="Roboto Mono"/>
                <a:cs typeface="Roboto Mono"/>
                <a:sym typeface="Roboto Mono"/>
              </a:rPr>
              <a:t>(</a:t>
            </a:r>
            <a:r>
              <a:rPr lang="no" sz="1400">
                <a:solidFill>
                  <a:srgbClr val="ECEFF1"/>
                </a:solidFill>
                <a:latin typeface="Roboto Mono"/>
                <a:ea typeface="Roboto Mono"/>
                <a:cs typeface="Roboto Mono"/>
                <a:sym typeface="Roboto Mono"/>
              </a:rPr>
              <a:t>liste</a:t>
            </a:r>
            <a:r>
              <a:rPr lang="no" sz="1400">
                <a:solidFill>
                  <a:srgbClr val="FBC02D"/>
                </a:solidFill>
                <a:latin typeface="Roboto Mono"/>
                <a:ea typeface="Roboto Mono"/>
                <a:cs typeface="Roboto Mono"/>
                <a:sym typeface="Roboto Mono"/>
              </a:rPr>
              <a:t>)):</a:t>
            </a:r>
            <a:br>
              <a:rPr lang="no" sz="1400">
                <a:solidFill>
                  <a:srgbClr val="ECEFF1"/>
                </a:solidFill>
                <a:latin typeface="Roboto Mono"/>
                <a:ea typeface="Roboto Mono"/>
                <a:cs typeface="Roboto Mono"/>
                <a:sym typeface="Roboto Mono"/>
              </a:rPr>
            </a:br>
            <a:r>
              <a:rPr lang="no" sz="1400">
                <a:solidFill>
                  <a:srgbClr val="ECEFF1"/>
                </a:solidFill>
                <a:latin typeface="Roboto Mono"/>
                <a:ea typeface="Roboto Mono"/>
                <a:cs typeface="Roboto Mono"/>
                <a:sym typeface="Roboto Mono"/>
              </a:rPr>
              <a:t>        element </a:t>
            </a:r>
            <a:r>
              <a:rPr lang="no" sz="1400">
                <a:solidFill>
                  <a:srgbClr val="FBC02D"/>
                </a:solidFill>
                <a:latin typeface="Roboto Mono"/>
                <a:ea typeface="Roboto Mono"/>
                <a:cs typeface="Roboto Mono"/>
                <a:sym typeface="Roboto Mono"/>
              </a:rPr>
              <a:t>=</a:t>
            </a:r>
            <a:r>
              <a:rPr lang="no" sz="1400">
                <a:solidFill>
                  <a:srgbClr val="ECEFF1"/>
                </a:solidFill>
                <a:latin typeface="Roboto Mono"/>
                <a:ea typeface="Roboto Mono"/>
                <a:cs typeface="Roboto Mono"/>
                <a:sym typeface="Roboto Mono"/>
              </a:rPr>
              <a:t> liste</a:t>
            </a:r>
            <a:r>
              <a:rPr lang="no" sz="1400">
                <a:solidFill>
                  <a:srgbClr val="FBC02D"/>
                </a:solidFill>
                <a:latin typeface="Roboto Mono"/>
                <a:ea typeface="Roboto Mono"/>
                <a:cs typeface="Roboto Mono"/>
                <a:sym typeface="Roboto Mono"/>
              </a:rPr>
              <a:t>[</a:t>
            </a:r>
            <a:r>
              <a:rPr lang="no" sz="1400">
                <a:solidFill>
                  <a:srgbClr val="ECEFF1"/>
                </a:solidFill>
                <a:latin typeface="Roboto Mono"/>
                <a:ea typeface="Roboto Mono"/>
                <a:cs typeface="Roboto Mono"/>
                <a:sym typeface="Roboto Mono"/>
              </a:rPr>
              <a:t>i</a:t>
            </a:r>
            <a:r>
              <a:rPr lang="no" sz="1400">
                <a:solidFill>
                  <a:srgbClr val="FBC02D"/>
                </a:solidFill>
                <a:latin typeface="Roboto Mono"/>
                <a:ea typeface="Roboto Mono"/>
                <a:cs typeface="Roboto Mono"/>
                <a:sym typeface="Roboto Mono"/>
              </a:rPr>
              <a:t>]</a:t>
            </a:r>
            <a:br>
              <a:rPr lang="no" sz="1400">
                <a:solidFill>
                  <a:srgbClr val="ECEFF1"/>
                </a:solidFill>
                <a:latin typeface="Roboto Mono"/>
                <a:ea typeface="Roboto Mono"/>
                <a:cs typeface="Roboto Mono"/>
                <a:sym typeface="Roboto Mono"/>
              </a:rPr>
            </a:br>
            <a:r>
              <a:rPr lang="no" sz="1400">
                <a:solidFill>
                  <a:srgbClr val="ECEFF1"/>
                </a:solidFill>
                <a:latin typeface="Roboto Mono"/>
                <a:ea typeface="Roboto Mono"/>
                <a:cs typeface="Roboto Mono"/>
                <a:sym typeface="Roboto Mono"/>
              </a:rPr>
              <a:t>        position </a:t>
            </a:r>
            <a:r>
              <a:rPr lang="no" sz="1400">
                <a:solidFill>
                  <a:srgbClr val="FBC02D"/>
                </a:solidFill>
                <a:latin typeface="Roboto Mono"/>
                <a:ea typeface="Roboto Mono"/>
                <a:cs typeface="Roboto Mono"/>
                <a:sym typeface="Roboto Mono"/>
              </a:rPr>
              <a:t>=</a:t>
            </a:r>
            <a:r>
              <a:rPr lang="no" sz="1400">
                <a:solidFill>
                  <a:srgbClr val="ECEFF1"/>
                </a:solidFill>
                <a:latin typeface="Roboto Mono"/>
                <a:ea typeface="Roboto Mono"/>
                <a:cs typeface="Roboto Mono"/>
                <a:sym typeface="Roboto Mono"/>
              </a:rPr>
              <a:t> i</a:t>
            </a:r>
            <a:br>
              <a:rPr lang="no" sz="1400">
                <a:solidFill>
                  <a:srgbClr val="ECEFF1"/>
                </a:solidFill>
                <a:latin typeface="Roboto Mono"/>
                <a:ea typeface="Roboto Mono"/>
                <a:cs typeface="Roboto Mono"/>
                <a:sym typeface="Roboto Mono"/>
              </a:rPr>
            </a:br>
            <a:r>
              <a:rPr lang="no" sz="1400">
                <a:solidFill>
                  <a:srgbClr val="ECEFF1"/>
                </a:solidFill>
                <a:latin typeface="Roboto Mono"/>
                <a:ea typeface="Roboto Mono"/>
                <a:cs typeface="Roboto Mono"/>
                <a:sym typeface="Roboto Mono"/>
              </a:rPr>
              <a:t>        </a:t>
            </a:r>
            <a:r>
              <a:rPr lang="no" sz="1400">
                <a:solidFill>
                  <a:srgbClr val="4DD0E1"/>
                </a:solidFill>
                <a:latin typeface="Roboto Mono"/>
                <a:ea typeface="Roboto Mono"/>
                <a:cs typeface="Roboto Mono"/>
                <a:sym typeface="Roboto Mono"/>
              </a:rPr>
              <a:t>while</a:t>
            </a:r>
            <a:r>
              <a:rPr lang="no" sz="1400">
                <a:solidFill>
                  <a:srgbClr val="ECEFF1"/>
                </a:solidFill>
                <a:latin typeface="Roboto Mono"/>
                <a:ea typeface="Roboto Mono"/>
                <a:cs typeface="Roboto Mono"/>
                <a:sym typeface="Roboto Mono"/>
              </a:rPr>
              <a:t> position </a:t>
            </a:r>
            <a:r>
              <a:rPr lang="no" sz="1400">
                <a:solidFill>
                  <a:srgbClr val="FBC02D"/>
                </a:solidFill>
                <a:latin typeface="Roboto Mono"/>
                <a:ea typeface="Roboto Mono"/>
                <a:cs typeface="Roboto Mono"/>
                <a:sym typeface="Roboto Mono"/>
              </a:rPr>
              <a:t>&gt;</a:t>
            </a:r>
            <a:r>
              <a:rPr lang="no" sz="1400">
                <a:solidFill>
                  <a:srgbClr val="ECEFF1"/>
                </a:solidFill>
                <a:latin typeface="Roboto Mono"/>
                <a:ea typeface="Roboto Mono"/>
                <a:cs typeface="Roboto Mono"/>
                <a:sym typeface="Roboto Mono"/>
              </a:rPr>
              <a:t> </a:t>
            </a:r>
            <a:r>
              <a:rPr lang="no" sz="1400">
                <a:solidFill>
                  <a:srgbClr val="FBC02D"/>
                </a:solidFill>
                <a:latin typeface="Roboto Mono"/>
                <a:ea typeface="Roboto Mono"/>
                <a:cs typeface="Roboto Mono"/>
                <a:sym typeface="Roboto Mono"/>
              </a:rPr>
              <a:t>0</a:t>
            </a:r>
            <a:r>
              <a:rPr lang="no" sz="1400">
                <a:solidFill>
                  <a:srgbClr val="ECEFF1"/>
                </a:solidFill>
                <a:latin typeface="Roboto Mono"/>
                <a:ea typeface="Roboto Mono"/>
                <a:cs typeface="Roboto Mono"/>
                <a:sym typeface="Roboto Mono"/>
              </a:rPr>
              <a:t> </a:t>
            </a:r>
            <a:r>
              <a:rPr lang="no" sz="1400">
                <a:solidFill>
                  <a:srgbClr val="4DD0E1"/>
                </a:solidFill>
                <a:latin typeface="Roboto Mono"/>
                <a:ea typeface="Roboto Mono"/>
                <a:cs typeface="Roboto Mono"/>
                <a:sym typeface="Roboto Mono"/>
              </a:rPr>
              <a:t>and</a:t>
            </a:r>
            <a:r>
              <a:rPr lang="no" sz="1400">
                <a:solidFill>
                  <a:srgbClr val="ECEFF1"/>
                </a:solidFill>
                <a:latin typeface="Roboto Mono"/>
                <a:ea typeface="Roboto Mono"/>
                <a:cs typeface="Roboto Mono"/>
                <a:sym typeface="Roboto Mono"/>
              </a:rPr>
              <a:t> liste</a:t>
            </a:r>
            <a:r>
              <a:rPr lang="no" sz="1400">
                <a:solidFill>
                  <a:srgbClr val="FBC02D"/>
                </a:solidFill>
                <a:latin typeface="Roboto Mono"/>
                <a:ea typeface="Roboto Mono"/>
                <a:cs typeface="Roboto Mono"/>
                <a:sym typeface="Roboto Mono"/>
              </a:rPr>
              <a:t>[</a:t>
            </a:r>
            <a:r>
              <a:rPr lang="no" sz="1400">
                <a:solidFill>
                  <a:srgbClr val="ECEFF1"/>
                </a:solidFill>
                <a:latin typeface="Roboto Mono"/>
                <a:ea typeface="Roboto Mono"/>
                <a:cs typeface="Roboto Mono"/>
                <a:sym typeface="Roboto Mono"/>
              </a:rPr>
              <a:t>position</a:t>
            </a:r>
            <a:r>
              <a:rPr lang="no" sz="1400">
                <a:solidFill>
                  <a:srgbClr val="FBC02D"/>
                </a:solidFill>
                <a:latin typeface="Roboto Mono"/>
                <a:ea typeface="Roboto Mono"/>
                <a:cs typeface="Roboto Mono"/>
                <a:sym typeface="Roboto Mono"/>
              </a:rPr>
              <a:t>-1]&gt;</a:t>
            </a:r>
            <a:r>
              <a:rPr lang="no" sz="1400">
                <a:solidFill>
                  <a:srgbClr val="ECEFF1"/>
                </a:solidFill>
                <a:latin typeface="Roboto Mono"/>
                <a:ea typeface="Roboto Mono"/>
                <a:cs typeface="Roboto Mono"/>
                <a:sym typeface="Roboto Mono"/>
              </a:rPr>
              <a:t>element</a:t>
            </a:r>
            <a:r>
              <a:rPr lang="no" sz="1400">
                <a:solidFill>
                  <a:srgbClr val="FBC02D"/>
                </a:solidFill>
                <a:latin typeface="Roboto Mono"/>
                <a:ea typeface="Roboto Mono"/>
                <a:cs typeface="Roboto Mono"/>
                <a:sym typeface="Roboto Mono"/>
              </a:rPr>
              <a:t>:</a:t>
            </a:r>
            <a:br>
              <a:rPr lang="no" sz="1400">
                <a:solidFill>
                  <a:srgbClr val="ECEFF1"/>
                </a:solidFill>
                <a:latin typeface="Roboto Mono"/>
                <a:ea typeface="Roboto Mono"/>
                <a:cs typeface="Roboto Mono"/>
                <a:sym typeface="Roboto Mono"/>
              </a:rPr>
            </a:br>
            <a:r>
              <a:rPr lang="no" sz="1400">
                <a:solidFill>
                  <a:srgbClr val="ECEFF1"/>
                </a:solidFill>
                <a:latin typeface="Roboto Mono"/>
                <a:ea typeface="Roboto Mono"/>
                <a:cs typeface="Roboto Mono"/>
                <a:sym typeface="Roboto Mono"/>
              </a:rPr>
              <a:t>            liste</a:t>
            </a:r>
            <a:r>
              <a:rPr lang="no" sz="1400">
                <a:solidFill>
                  <a:srgbClr val="FBC02D"/>
                </a:solidFill>
                <a:latin typeface="Roboto Mono"/>
                <a:ea typeface="Roboto Mono"/>
                <a:cs typeface="Roboto Mono"/>
                <a:sym typeface="Roboto Mono"/>
              </a:rPr>
              <a:t>[</a:t>
            </a:r>
            <a:r>
              <a:rPr lang="no" sz="1400">
                <a:solidFill>
                  <a:srgbClr val="ECEFF1"/>
                </a:solidFill>
                <a:latin typeface="Roboto Mono"/>
                <a:ea typeface="Roboto Mono"/>
                <a:cs typeface="Roboto Mono"/>
                <a:sym typeface="Roboto Mono"/>
              </a:rPr>
              <a:t>position</a:t>
            </a:r>
            <a:r>
              <a:rPr lang="no" sz="1400">
                <a:solidFill>
                  <a:srgbClr val="FBC02D"/>
                </a:solidFill>
                <a:latin typeface="Roboto Mono"/>
                <a:ea typeface="Roboto Mono"/>
                <a:cs typeface="Roboto Mono"/>
                <a:sym typeface="Roboto Mono"/>
              </a:rPr>
              <a:t>]=</a:t>
            </a:r>
            <a:r>
              <a:rPr lang="no" sz="1400">
                <a:solidFill>
                  <a:srgbClr val="ECEFF1"/>
                </a:solidFill>
                <a:latin typeface="Roboto Mono"/>
                <a:ea typeface="Roboto Mono"/>
                <a:cs typeface="Roboto Mono"/>
                <a:sym typeface="Roboto Mono"/>
              </a:rPr>
              <a:t>liste</a:t>
            </a:r>
            <a:r>
              <a:rPr lang="no" sz="1400">
                <a:solidFill>
                  <a:srgbClr val="FBC02D"/>
                </a:solidFill>
                <a:latin typeface="Roboto Mono"/>
                <a:ea typeface="Roboto Mono"/>
                <a:cs typeface="Roboto Mono"/>
                <a:sym typeface="Roboto Mono"/>
              </a:rPr>
              <a:t>[</a:t>
            </a:r>
            <a:r>
              <a:rPr lang="no" sz="1400">
                <a:solidFill>
                  <a:srgbClr val="ECEFF1"/>
                </a:solidFill>
                <a:latin typeface="Roboto Mono"/>
                <a:ea typeface="Roboto Mono"/>
                <a:cs typeface="Roboto Mono"/>
                <a:sym typeface="Roboto Mono"/>
              </a:rPr>
              <a:t>position</a:t>
            </a:r>
            <a:r>
              <a:rPr lang="no" sz="1400">
                <a:solidFill>
                  <a:srgbClr val="FBC02D"/>
                </a:solidFill>
                <a:latin typeface="Roboto Mono"/>
                <a:ea typeface="Roboto Mono"/>
                <a:cs typeface="Roboto Mono"/>
                <a:sym typeface="Roboto Mono"/>
              </a:rPr>
              <a:t>-1]</a:t>
            </a:r>
            <a:br>
              <a:rPr lang="no" sz="1400">
                <a:solidFill>
                  <a:srgbClr val="ECEFF1"/>
                </a:solidFill>
                <a:latin typeface="Roboto Mono"/>
                <a:ea typeface="Roboto Mono"/>
                <a:cs typeface="Roboto Mono"/>
                <a:sym typeface="Roboto Mono"/>
              </a:rPr>
            </a:br>
            <a:r>
              <a:rPr lang="no" sz="1400">
                <a:solidFill>
                  <a:srgbClr val="ECEFF1"/>
                </a:solidFill>
                <a:latin typeface="Roboto Mono"/>
                <a:ea typeface="Roboto Mono"/>
                <a:cs typeface="Roboto Mono"/>
                <a:sym typeface="Roboto Mono"/>
              </a:rPr>
              <a:t>            position </a:t>
            </a:r>
            <a:r>
              <a:rPr lang="no" sz="1400">
                <a:solidFill>
                  <a:srgbClr val="FBC02D"/>
                </a:solidFill>
                <a:latin typeface="Roboto Mono"/>
                <a:ea typeface="Roboto Mono"/>
                <a:cs typeface="Roboto Mono"/>
                <a:sym typeface="Roboto Mono"/>
              </a:rPr>
              <a:t>=</a:t>
            </a:r>
            <a:r>
              <a:rPr lang="no" sz="1400">
                <a:solidFill>
                  <a:srgbClr val="ECEFF1"/>
                </a:solidFill>
                <a:latin typeface="Roboto Mono"/>
                <a:ea typeface="Roboto Mono"/>
                <a:cs typeface="Roboto Mono"/>
                <a:sym typeface="Roboto Mono"/>
              </a:rPr>
              <a:t> position</a:t>
            </a:r>
            <a:r>
              <a:rPr lang="no" sz="1400">
                <a:solidFill>
                  <a:srgbClr val="FBC02D"/>
                </a:solidFill>
                <a:latin typeface="Roboto Mono"/>
                <a:ea typeface="Roboto Mono"/>
                <a:cs typeface="Roboto Mono"/>
                <a:sym typeface="Roboto Mono"/>
              </a:rPr>
              <a:t>-1</a:t>
            </a:r>
            <a:br>
              <a:rPr lang="no" sz="1400">
                <a:solidFill>
                  <a:srgbClr val="ECEFF1"/>
                </a:solidFill>
                <a:latin typeface="Roboto Mono"/>
                <a:ea typeface="Roboto Mono"/>
                <a:cs typeface="Roboto Mono"/>
                <a:sym typeface="Roboto Mono"/>
              </a:rPr>
            </a:br>
            <a:r>
              <a:rPr lang="no" sz="1400">
                <a:solidFill>
                  <a:srgbClr val="ECEFF1"/>
                </a:solidFill>
                <a:latin typeface="Roboto Mono"/>
                <a:ea typeface="Roboto Mono"/>
                <a:cs typeface="Roboto Mono"/>
                <a:sym typeface="Roboto Mono"/>
              </a:rPr>
              <a:t>        liste</a:t>
            </a:r>
            <a:r>
              <a:rPr lang="no" sz="1400">
                <a:solidFill>
                  <a:srgbClr val="FBC02D"/>
                </a:solidFill>
                <a:latin typeface="Roboto Mono"/>
                <a:ea typeface="Roboto Mono"/>
                <a:cs typeface="Roboto Mono"/>
                <a:sym typeface="Roboto Mono"/>
              </a:rPr>
              <a:t>[</a:t>
            </a:r>
            <a:r>
              <a:rPr lang="no" sz="1400">
                <a:solidFill>
                  <a:srgbClr val="ECEFF1"/>
                </a:solidFill>
                <a:latin typeface="Roboto Mono"/>
                <a:ea typeface="Roboto Mono"/>
                <a:cs typeface="Roboto Mono"/>
                <a:sym typeface="Roboto Mono"/>
              </a:rPr>
              <a:t>position</a:t>
            </a:r>
            <a:r>
              <a:rPr lang="no" sz="1400">
                <a:solidFill>
                  <a:srgbClr val="FBC02D"/>
                </a:solidFill>
                <a:latin typeface="Roboto Mono"/>
                <a:ea typeface="Roboto Mono"/>
                <a:cs typeface="Roboto Mono"/>
                <a:sym typeface="Roboto Mono"/>
              </a:rPr>
              <a:t>]=</a:t>
            </a:r>
            <a:r>
              <a:rPr lang="no" sz="1400">
                <a:solidFill>
                  <a:srgbClr val="ECEFF1"/>
                </a:solidFill>
                <a:latin typeface="Roboto Mono"/>
                <a:ea typeface="Roboto Mono"/>
                <a:cs typeface="Roboto Mono"/>
                <a:sym typeface="Roboto Mono"/>
              </a:rPr>
              <a:t>element</a:t>
            </a:r>
            <a:br>
              <a:rPr lang="no" sz="1400">
                <a:solidFill>
                  <a:srgbClr val="ECEFF1"/>
                </a:solidFill>
                <a:latin typeface="Roboto Mono"/>
                <a:ea typeface="Roboto Mono"/>
                <a:cs typeface="Roboto Mono"/>
                <a:sym typeface="Roboto Mono"/>
              </a:rPr>
            </a:br>
            <a:r>
              <a:rPr lang="no" sz="1400">
                <a:solidFill>
                  <a:srgbClr val="ECEFF1"/>
                </a:solidFill>
                <a:latin typeface="Roboto Mono"/>
                <a:ea typeface="Roboto Mono"/>
                <a:cs typeface="Roboto Mono"/>
                <a:sym typeface="Roboto Mono"/>
              </a:rPr>
              <a:t>    </a:t>
            </a:r>
            <a:r>
              <a:rPr lang="no" sz="1400">
                <a:solidFill>
                  <a:srgbClr val="4DD0E1"/>
                </a:solidFill>
                <a:latin typeface="Roboto Mono"/>
                <a:ea typeface="Roboto Mono"/>
                <a:cs typeface="Roboto Mono"/>
                <a:sym typeface="Roboto Mono"/>
              </a:rPr>
              <a:t>return</a:t>
            </a:r>
            <a:r>
              <a:rPr lang="no" sz="1400">
                <a:solidFill>
                  <a:srgbClr val="ECEFF1"/>
                </a:solidFill>
                <a:latin typeface="Roboto Mono"/>
                <a:ea typeface="Roboto Mono"/>
                <a:cs typeface="Roboto Mono"/>
                <a:sym typeface="Roboto Mono"/>
              </a:rPr>
              <a:t> liste</a:t>
            </a:r>
            <a:endParaRPr sz="1400">
              <a:solidFill>
                <a:srgbClr val="ECEFF1"/>
              </a:solidFill>
              <a:latin typeface="Roboto Mono"/>
              <a:ea typeface="Roboto Mono"/>
              <a:cs typeface="Roboto Mono"/>
              <a:sym typeface="Roboto Mono"/>
            </a:endParaRPr>
          </a:p>
          <a:p>
            <a:pPr indent="0" lvl="0" marL="0" rtl="0" algn="l">
              <a:spcBef>
                <a:spcPts val="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1"/>
                                        </p:tgtEl>
                                        <p:attrNameLst>
                                          <p:attrName>style.visibility</p:attrName>
                                        </p:attrNameLst>
                                      </p:cBhvr>
                                      <p:to>
                                        <p:strVal val="visible"/>
                                      </p:to>
                                    </p:set>
                                    <p:animEffect filter="fade" transition="in">
                                      <p:cBhvr>
                                        <p:cTn dur="1"/>
                                        <p:tgtEl>
                                          <p:spTgt spid="9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5" name="Shape 975"/>
        <p:cNvGrpSpPr/>
        <p:nvPr/>
      </p:nvGrpSpPr>
      <p:grpSpPr>
        <a:xfrm>
          <a:off x="0" y="0"/>
          <a:ext cx="0" cy="0"/>
          <a:chOff x="0" y="0"/>
          <a:chExt cx="0" cy="0"/>
        </a:xfrm>
      </p:grpSpPr>
      <p:sp>
        <p:nvSpPr>
          <p:cNvPr id="976" name="Google Shape;976;p1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Hvilken algoritme er dette?</a:t>
            </a:r>
            <a:endParaRPr/>
          </a:p>
        </p:txBody>
      </p:sp>
      <p:sp>
        <p:nvSpPr>
          <p:cNvPr id="977" name="Google Shape;977;p13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978" name="Google Shape;978;p135"/>
          <p:cNvSpPr txBox="1"/>
          <p:nvPr>
            <p:ph idx="1" type="body"/>
          </p:nvPr>
        </p:nvSpPr>
        <p:spPr>
          <a:xfrm>
            <a:off x="1428450" y="1264700"/>
            <a:ext cx="6287100" cy="3669900"/>
          </a:xfrm>
          <a:prstGeom prst="rect">
            <a:avLst/>
          </a:prstGeom>
          <a:solidFill>
            <a:srgbClr val="434343"/>
          </a:solidFill>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no" sz="1400">
                <a:solidFill>
                  <a:srgbClr val="4DD0E1"/>
                </a:solidFill>
                <a:latin typeface="Roboto Mono"/>
                <a:ea typeface="Roboto Mono"/>
                <a:cs typeface="Roboto Mono"/>
                <a:sym typeface="Roboto Mono"/>
              </a:rPr>
              <a:t>def</a:t>
            </a:r>
            <a:r>
              <a:rPr lang="no" sz="1400">
                <a:solidFill>
                  <a:srgbClr val="ECEFF1"/>
                </a:solidFill>
                <a:latin typeface="Roboto Mono"/>
                <a:ea typeface="Roboto Mono"/>
                <a:cs typeface="Roboto Mono"/>
                <a:sym typeface="Roboto Mono"/>
              </a:rPr>
              <a:t> mystery</a:t>
            </a:r>
            <a:r>
              <a:rPr lang="no" sz="1400">
                <a:solidFill>
                  <a:srgbClr val="FBC02D"/>
                </a:solidFill>
                <a:latin typeface="Roboto Mono"/>
                <a:ea typeface="Roboto Mono"/>
                <a:cs typeface="Roboto Mono"/>
                <a:sym typeface="Roboto Mono"/>
              </a:rPr>
              <a:t>(</a:t>
            </a:r>
            <a:r>
              <a:rPr lang="no" sz="1400">
                <a:solidFill>
                  <a:srgbClr val="ECEFF1"/>
                </a:solidFill>
                <a:latin typeface="Roboto Mono"/>
                <a:ea typeface="Roboto Mono"/>
                <a:cs typeface="Roboto Mono"/>
                <a:sym typeface="Roboto Mono"/>
              </a:rPr>
              <a:t>liste</a:t>
            </a:r>
            <a:r>
              <a:rPr lang="no" sz="1400">
                <a:solidFill>
                  <a:srgbClr val="FBC02D"/>
                </a:solidFill>
                <a:latin typeface="Roboto Mono"/>
                <a:ea typeface="Roboto Mono"/>
                <a:cs typeface="Roboto Mono"/>
                <a:sym typeface="Roboto Mono"/>
              </a:rPr>
              <a:t>,</a:t>
            </a:r>
            <a:r>
              <a:rPr lang="no" sz="1400">
                <a:solidFill>
                  <a:srgbClr val="ECEFF1"/>
                </a:solidFill>
                <a:latin typeface="Roboto Mono"/>
                <a:ea typeface="Roboto Mono"/>
                <a:cs typeface="Roboto Mono"/>
                <a:sym typeface="Roboto Mono"/>
              </a:rPr>
              <a:t> verdi</a:t>
            </a:r>
            <a:r>
              <a:rPr lang="no" sz="1400">
                <a:solidFill>
                  <a:srgbClr val="FBC02D"/>
                </a:solidFill>
                <a:latin typeface="Roboto Mono"/>
                <a:ea typeface="Roboto Mono"/>
                <a:cs typeface="Roboto Mono"/>
                <a:sym typeface="Roboto Mono"/>
              </a:rPr>
              <a:t>,</a:t>
            </a:r>
            <a:r>
              <a:rPr lang="no" sz="1400">
                <a:solidFill>
                  <a:srgbClr val="ECEFF1"/>
                </a:solidFill>
                <a:latin typeface="Roboto Mono"/>
                <a:ea typeface="Roboto Mono"/>
                <a:cs typeface="Roboto Mono"/>
                <a:sym typeface="Roboto Mono"/>
              </a:rPr>
              <a:t> imin</a:t>
            </a:r>
            <a:r>
              <a:rPr lang="no" sz="1400">
                <a:solidFill>
                  <a:srgbClr val="FBC02D"/>
                </a:solidFill>
                <a:latin typeface="Roboto Mono"/>
                <a:ea typeface="Roboto Mono"/>
                <a:cs typeface="Roboto Mono"/>
                <a:sym typeface="Roboto Mono"/>
              </a:rPr>
              <a:t>,</a:t>
            </a:r>
            <a:r>
              <a:rPr lang="no" sz="1400">
                <a:solidFill>
                  <a:srgbClr val="ECEFF1"/>
                </a:solidFill>
                <a:latin typeface="Roboto Mono"/>
                <a:ea typeface="Roboto Mono"/>
                <a:cs typeface="Roboto Mono"/>
                <a:sym typeface="Roboto Mono"/>
              </a:rPr>
              <a:t> imax</a:t>
            </a:r>
            <a:r>
              <a:rPr lang="no" sz="1400">
                <a:solidFill>
                  <a:srgbClr val="FBC02D"/>
                </a:solidFill>
                <a:latin typeface="Roboto Mono"/>
                <a:ea typeface="Roboto Mono"/>
                <a:cs typeface="Roboto Mono"/>
                <a:sym typeface="Roboto Mono"/>
              </a:rPr>
              <a:t>):</a:t>
            </a:r>
            <a:br>
              <a:rPr lang="no" sz="1400">
                <a:solidFill>
                  <a:srgbClr val="ECEFF1"/>
                </a:solidFill>
                <a:latin typeface="Roboto Mono"/>
                <a:ea typeface="Roboto Mono"/>
                <a:cs typeface="Roboto Mono"/>
                <a:sym typeface="Roboto Mono"/>
              </a:rPr>
            </a:br>
            <a:r>
              <a:rPr lang="no" sz="1400">
                <a:solidFill>
                  <a:srgbClr val="ECEFF1"/>
                </a:solidFill>
                <a:latin typeface="Roboto Mono"/>
                <a:ea typeface="Roboto Mono"/>
                <a:cs typeface="Roboto Mono"/>
                <a:sym typeface="Roboto Mono"/>
              </a:rPr>
              <a:t>    </a:t>
            </a:r>
            <a:r>
              <a:rPr lang="no" sz="1400">
                <a:solidFill>
                  <a:srgbClr val="4DD0E1"/>
                </a:solidFill>
                <a:latin typeface="Roboto Mono"/>
                <a:ea typeface="Roboto Mono"/>
                <a:cs typeface="Roboto Mono"/>
                <a:sym typeface="Roboto Mono"/>
              </a:rPr>
              <a:t>if</a:t>
            </a:r>
            <a:r>
              <a:rPr lang="no" sz="1400">
                <a:solidFill>
                  <a:srgbClr val="FBC02D"/>
                </a:solidFill>
                <a:latin typeface="Roboto Mono"/>
                <a:ea typeface="Roboto Mono"/>
                <a:cs typeface="Roboto Mono"/>
                <a:sym typeface="Roboto Mono"/>
              </a:rPr>
              <a:t>(</a:t>
            </a:r>
            <a:r>
              <a:rPr lang="no" sz="1400">
                <a:solidFill>
                  <a:srgbClr val="ECEFF1"/>
                </a:solidFill>
                <a:latin typeface="Roboto Mono"/>
                <a:ea typeface="Roboto Mono"/>
                <a:cs typeface="Roboto Mono"/>
                <a:sym typeface="Roboto Mono"/>
              </a:rPr>
              <a:t>imax </a:t>
            </a:r>
            <a:r>
              <a:rPr lang="no" sz="1400">
                <a:solidFill>
                  <a:srgbClr val="FBC02D"/>
                </a:solidFill>
                <a:latin typeface="Roboto Mono"/>
                <a:ea typeface="Roboto Mono"/>
                <a:cs typeface="Roboto Mono"/>
                <a:sym typeface="Roboto Mono"/>
              </a:rPr>
              <a:t>&lt;</a:t>
            </a:r>
            <a:r>
              <a:rPr lang="no" sz="1400">
                <a:solidFill>
                  <a:srgbClr val="ECEFF1"/>
                </a:solidFill>
                <a:latin typeface="Roboto Mono"/>
                <a:ea typeface="Roboto Mono"/>
                <a:cs typeface="Roboto Mono"/>
                <a:sym typeface="Roboto Mono"/>
              </a:rPr>
              <a:t> imin</a:t>
            </a:r>
            <a:r>
              <a:rPr lang="no" sz="1400">
                <a:solidFill>
                  <a:srgbClr val="FBC02D"/>
                </a:solidFill>
                <a:latin typeface="Roboto Mono"/>
                <a:ea typeface="Roboto Mono"/>
                <a:cs typeface="Roboto Mono"/>
                <a:sym typeface="Roboto Mono"/>
              </a:rPr>
              <a:t>):</a:t>
            </a:r>
            <a:br>
              <a:rPr lang="no" sz="1400">
                <a:solidFill>
                  <a:srgbClr val="ECEFF1"/>
                </a:solidFill>
                <a:latin typeface="Roboto Mono"/>
                <a:ea typeface="Roboto Mono"/>
                <a:cs typeface="Roboto Mono"/>
                <a:sym typeface="Roboto Mono"/>
              </a:rPr>
            </a:br>
            <a:r>
              <a:rPr lang="no" sz="1400">
                <a:solidFill>
                  <a:srgbClr val="ECEFF1"/>
                </a:solidFill>
                <a:latin typeface="Roboto Mono"/>
                <a:ea typeface="Roboto Mono"/>
                <a:cs typeface="Roboto Mono"/>
                <a:sym typeface="Roboto Mono"/>
              </a:rPr>
              <a:t>        </a:t>
            </a:r>
            <a:r>
              <a:rPr lang="no" sz="1400">
                <a:solidFill>
                  <a:srgbClr val="4DD0E1"/>
                </a:solidFill>
                <a:latin typeface="Roboto Mono"/>
                <a:ea typeface="Roboto Mono"/>
                <a:cs typeface="Roboto Mono"/>
                <a:sym typeface="Roboto Mono"/>
              </a:rPr>
              <a:t>return</a:t>
            </a:r>
            <a:r>
              <a:rPr lang="no" sz="1400">
                <a:solidFill>
                  <a:srgbClr val="ECEFF1"/>
                </a:solidFill>
                <a:latin typeface="Roboto Mono"/>
                <a:ea typeface="Roboto Mono"/>
                <a:cs typeface="Roboto Mono"/>
                <a:sym typeface="Roboto Mono"/>
              </a:rPr>
              <a:t> </a:t>
            </a:r>
            <a:r>
              <a:rPr lang="no" sz="1400">
                <a:solidFill>
                  <a:srgbClr val="4DD0E1"/>
                </a:solidFill>
                <a:latin typeface="Roboto Mono"/>
                <a:ea typeface="Roboto Mono"/>
                <a:cs typeface="Roboto Mono"/>
                <a:sym typeface="Roboto Mono"/>
              </a:rPr>
              <a:t>False</a:t>
            </a:r>
            <a:br>
              <a:rPr lang="no" sz="1400">
                <a:solidFill>
                  <a:srgbClr val="ECEFF1"/>
                </a:solidFill>
                <a:latin typeface="Roboto Mono"/>
                <a:ea typeface="Roboto Mono"/>
                <a:cs typeface="Roboto Mono"/>
                <a:sym typeface="Roboto Mono"/>
              </a:rPr>
            </a:br>
            <a:r>
              <a:rPr lang="no" sz="1400">
                <a:solidFill>
                  <a:srgbClr val="ECEFF1"/>
                </a:solidFill>
                <a:latin typeface="Roboto Mono"/>
                <a:ea typeface="Roboto Mono"/>
                <a:cs typeface="Roboto Mono"/>
                <a:sym typeface="Roboto Mono"/>
              </a:rPr>
              <a:t>    </a:t>
            </a:r>
            <a:r>
              <a:rPr lang="no" sz="1400">
                <a:solidFill>
                  <a:srgbClr val="4DD0E1"/>
                </a:solidFill>
                <a:latin typeface="Roboto Mono"/>
                <a:ea typeface="Roboto Mono"/>
                <a:cs typeface="Roboto Mono"/>
                <a:sym typeface="Roboto Mono"/>
              </a:rPr>
              <a:t>else</a:t>
            </a:r>
            <a:r>
              <a:rPr lang="no" sz="1400">
                <a:solidFill>
                  <a:srgbClr val="FBC02D"/>
                </a:solidFill>
                <a:latin typeface="Roboto Mono"/>
                <a:ea typeface="Roboto Mono"/>
                <a:cs typeface="Roboto Mono"/>
                <a:sym typeface="Roboto Mono"/>
              </a:rPr>
              <a:t>:</a:t>
            </a:r>
            <a:br>
              <a:rPr lang="no" sz="1400">
                <a:solidFill>
                  <a:srgbClr val="ECEFF1"/>
                </a:solidFill>
                <a:latin typeface="Roboto Mono"/>
                <a:ea typeface="Roboto Mono"/>
                <a:cs typeface="Roboto Mono"/>
                <a:sym typeface="Roboto Mono"/>
              </a:rPr>
            </a:br>
            <a:r>
              <a:rPr lang="no" sz="1400">
                <a:solidFill>
                  <a:srgbClr val="ECEFF1"/>
                </a:solidFill>
                <a:latin typeface="Roboto Mono"/>
                <a:ea typeface="Roboto Mono"/>
                <a:cs typeface="Roboto Mono"/>
                <a:sym typeface="Roboto Mono"/>
              </a:rPr>
              <a:t>        imid </a:t>
            </a:r>
            <a:r>
              <a:rPr lang="no" sz="1400">
                <a:solidFill>
                  <a:srgbClr val="FBC02D"/>
                </a:solidFill>
                <a:latin typeface="Roboto Mono"/>
                <a:ea typeface="Roboto Mono"/>
                <a:cs typeface="Roboto Mono"/>
                <a:sym typeface="Roboto Mono"/>
              </a:rPr>
              <a:t>=</a:t>
            </a:r>
            <a:r>
              <a:rPr lang="no" sz="1400">
                <a:solidFill>
                  <a:srgbClr val="ECEFF1"/>
                </a:solidFill>
                <a:latin typeface="Roboto Mono"/>
                <a:ea typeface="Roboto Mono"/>
                <a:cs typeface="Roboto Mono"/>
                <a:sym typeface="Roboto Mono"/>
              </a:rPr>
              <a:t> </a:t>
            </a:r>
            <a:r>
              <a:rPr lang="no" sz="1400">
                <a:solidFill>
                  <a:srgbClr val="FBC02D"/>
                </a:solidFill>
                <a:latin typeface="Roboto Mono"/>
                <a:ea typeface="Roboto Mono"/>
                <a:cs typeface="Roboto Mono"/>
                <a:sym typeface="Roboto Mono"/>
              </a:rPr>
              <a:t>(</a:t>
            </a:r>
            <a:r>
              <a:rPr lang="no" sz="1400">
                <a:solidFill>
                  <a:srgbClr val="ECEFF1"/>
                </a:solidFill>
                <a:latin typeface="Roboto Mono"/>
                <a:ea typeface="Roboto Mono"/>
                <a:cs typeface="Roboto Mono"/>
                <a:sym typeface="Roboto Mono"/>
              </a:rPr>
              <a:t>imin</a:t>
            </a:r>
            <a:r>
              <a:rPr lang="no" sz="1400">
                <a:solidFill>
                  <a:srgbClr val="FBC02D"/>
                </a:solidFill>
                <a:latin typeface="Roboto Mono"/>
                <a:ea typeface="Roboto Mono"/>
                <a:cs typeface="Roboto Mono"/>
                <a:sym typeface="Roboto Mono"/>
              </a:rPr>
              <a:t>+</a:t>
            </a:r>
            <a:r>
              <a:rPr lang="no" sz="1400">
                <a:solidFill>
                  <a:srgbClr val="ECEFF1"/>
                </a:solidFill>
                <a:latin typeface="Roboto Mono"/>
                <a:ea typeface="Roboto Mono"/>
                <a:cs typeface="Roboto Mono"/>
                <a:sym typeface="Roboto Mono"/>
              </a:rPr>
              <a:t>imax</a:t>
            </a:r>
            <a:r>
              <a:rPr lang="no" sz="1400">
                <a:solidFill>
                  <a:srgbClr val="FBC02D"/>
                </a:solidFill>
                <a:latin typeface="Roboto Mono"/>
                <a:ea typeface="Roboto Mono"/>
                <a:cs typeface="Roboto Mono"/>
                <a:sym typeface="Roboto Mono"/>
              </a:rPr>
              <a:t>)</a:t>
            </a:r>
            <a:br>
              <a:rPr lang="no" sz="1400">
                <a:solidFill>
                  <a:srgbClr val="ECEFF1"/>
                </a:solidFill>
                <a:latin typeface="Roboto Mono"/>
                <a:ea typeface="Roboto Mono"/>
                <a:cs typeface="Roboto Mono"/>
                <a:sym typeface="Roboto Mono"/>
              </a:rPr>
            </a:br>
            <a:r>
              <a:rPr lang="no" sz="1400">
                <a:solidFill>
                  <a:srgbClr val="ECEFF1"/>
                </a:solidFill>
                <a:latin typeface="Roboto Mono"/>
                <a:ea typeface="Roboto Mono"/>
                <a:cs typeface="Roboto Mono"/>
                <a:sym typeface="Roboto Mono"/>
              </a:rPr>
              <a:t>        </a:t>
            </a:r>
            <a:r>
              <a:rPr lang="no" sz="1400">
                <a:solidFill>
                  <a:srgbClr val="4DD0E1"/>
                </a:solidFill>
                <a:latin typeface="Roboto Mono"/>
                <a:ea typeface="Roboto Mono"/>
                <a:cs typeface="Roboto Mono"/>
                <a:sym typeface="Roboto Mono"/>
              </a:rPr>
              <a:t>if</a:t>
            </a:r>
            <a:r>
              <a:rPr lang="no" sz="1400">
                <a:solidFill>
                  <a:srgbClr val="ECEFF1"/>
                </a:solidFill>
                <a:latin typeface="Roboto Mono"/>
                <a:ea typeface="Roboto Mono"/>
                <a:cs typeface="Roboto Mono"/>
                <a:sym typeface="Roboto Mono"/>
              </a:rPr>
              <a:t> </a:t>
            </a:r>
            <a:r>
              <a:rPr lang="no" sz="1400">
                <a:solidFill>
                  <a:srgbClr val="FBC02D"/>
                </a:solidFill>
                <a:latin typeface="Roboto Mono"/>
                <a:ea typeface="Roboto Mono"/>
                <a:cs typeface="Roboto Mono"/>
                <a:sym typeface="Roboto Mono"/>
              </a:rPr>
              <a:t>(</a:t>
            </a:r>
            <a:r>
              <a:rPr lang="no" sz="1400">
                <a:solidFill>
                  <a:srgbClr val="ECEFF1"/>
                </a:solidFill>
                <a:latin typeface="Roboto Mono"/>
                <a:ea typeface="Roboto Mono"/>
                <a:cs typeface="Roboto Mono"/>
                <a:sym typeface="Roboto Mono"/>
              </a:rPr>
              <a:t>verdi</a:t>
            </a:r>
            <a:r>
              <a:rPr lang="no" sz="1400">
                <a:solidFill>
                  <a:srgbClr val="FBC02D"/>
                </a:solidFill>
                <a:latin typeface="Roboto Mono"/>
                <a:ea typeface="Roboto Mono"/>
                <a:cs typeface="Roboto Mono"/>
                <a:sym typeface="Roboto Mono"/>
              </a:rPr>
              <a:t>&lt;</a:t>
            </a:r>
            <a:r>
              <a:rPr lang="no" sz="1400">
                <a:solidFill>
                  <a:srgbClr val="ECEFF1"/>
                </a:solidFill>
                <a:latin typeface="Roboto Mono"/>
                <a:ea typeface="Roboto Mono"/>
                <a:cs typeface="Roboto Mono"/>
                <a:sym typeface="Roboto Mono"/>
              </a:rPr>
              <a:t>liste</a:t>
            </a:r>
            <a:r>
              <a:rPr lang="no" sz="1400">
                <a:solidFill>
                  <a:srgbClr val="FBC02D"/>
                </a:solidFill>
                <a:latin typeface="Roboto Mono"/>
                <a:ea typeface="Roboto Mono"/>
                <a:cs typeface="Roboto Mono"/>
                <a:sym typeface="Roboto Mono"/>
              </a:rPr>
              <a:t>[</a:t>
            </a:r>
            <a:r>
              <a:rPr lang="no" sz="1400">
                <a:solidFill>
                  <a:srgbClr val="ECEFF1"/>
                </a:solidFill>
                <a:latin typeface="Roboto Mono"/>
                <a:ea typeface="Roboto Mono"/>
                <a:cs typeface="Roboto Mono"/>
                <a:sym typeface="Roboto Mono"/>
              </a:rPr>
              <a:t>imid</a:t>
            </a:r>
            <a:r>
              <a:rPr lang="no" sz="1400">
                <a:solidFill>
                  <a:srgbClr val="FBC02D"/>
                </a:solidFill>
                <a:latin typeface="Roboto Mono"/>
                <a:ea typeface="Roboto Mono"/>
                <a:cs typeface="Roboto Mono"/>
                <a:sym typeface="Roboto Mono"/>
              </a:rPr>
              <a:t>]):</a:t>
            </a:r>
            <a:br>
              <a:rPr lang="no" sz="1400">
                <a:solidFill>
                  <a:srgbClr val="ECEFF1"/>
                </a:solidFill>
                <a:latin typeface="Roboto Mono"/>
                <a:ea typeface="Roboto Mono"/>
                <a:cs typeface="Roboto Mono"/>
                <a:sym typeface="Roboto Mono"/>
              </a:rPr>
            </a:br>
            <a:r>
              <a:rPr lang="no" sz="1400">
                <a:solidFill>
                  <a:srgbClr val="ECEFF1"/>
                </a:solidFill>
                <a:latin typeface="Roboto Mono"/>
                <a:ea typeface="Roboto Mono"/>
                <a:cs typeface="Roboto Mono"/>
                <a:sym typeface="Roboto Mono"/>
              </a:rPr>
              <a:t>            </a:t>
            </a:r>
            <a:r>
              <a:rPr lang="no" sz="1400">
                <a:solidFill>
                  <a:srgbClr val="4DD0E1"/>
                </a:solidFill>
                <a:latin typeface="Roboto Mono"/>
                <a:ea typeface="Roboto Mono"/>
                <a:cs typeface="Roboto Mono"/>
                <a:sym typeface="Roboto Mono"/>
              </a:rPr>
              <a:t>return</a:t>
            </a:r>
            <a:r>
              <a:rPr lang="no" sz="1400">
                <a:solidFill>
                  <a:srgbClr val="ECEFF1"/>
                </a:solidFill>
                <a:latin typeface="Roboto Mono"/>
                <a:ea typeface="Roboto Mono"/>
                <a:cs typeface="Roboto Mono"/>
                <a:sym typeface="Roboto Mono"/>
              </a:rPr>
              <a:t> mystery</a:t>
            </a:r>
            <a:r>
              <a:rPr lang="no" sz="1400">
                <a:solidFill>
                  <a:srgbClr val="FBC02D"/>
                </a:solidFill>
                <a:latin typeface="Roboto Mono"/>
                <a:ea typeface="Roboto Mono"/>
                <a:cs typeface="Roboto Mono"/>
                <a:sym typeface="Roboto Mono"/>
              </a:rPr>
              <a:t>(</a:t>
            </a:r>
            <a:r>
              <a:rPr lang="no" sz="1400">
                <a:solidFill>
                  <a:srgbClr val="ECEFF1"/>
                </a:solidFill>
                <a:latin typeface="Roboto Mono"/>
                <a:ea typeface="Roboto Mono"/>
                <a:cs typeface="Roboto Mono"/>
                <a:sym typeface="Roboto Mono"/>
              </a:rPr>
              <a:t>liste</a:t>
            </a:r>
            <a:r>
              <a:rPr lang="no" sz="1400">
                <a:solidFill>
                  <a:srgbClr val="FBC02D"/>
                </a:solidFill>
                <a:latin typeface="Roboto Mono"/>
                <a:ea typeface="Roboto Mono"/>
                <a:cs typeface="Roboto Mono"/>
                <a:sym typeface="Roboto Mono"/>
              </a:rPr>
              <a:t>,</a:t>
            </a:r>
            <a:r>
              <a:rPr lang="no" sz="1400">
                <a:solidFill>
                  <a:srgbClr val="ECEFF1"/>
                </a:solidFill>
                <a:latin typeface="Roboto Mono"/>
                <a:ea typeface="Roboto Mono"/>
                <a:cs typeface="Roboto Mono"/>
                <a:sym typeface="Roboto Mono"/>
              </a:rPr>
              <a:t>verdi</a:t>
            </a:r>
            <a:r>
              <a:rPr lang="no" sz="1400">
                <a:solidFill>
                  <a:srgbClr val="FBC02D"/>
                </a:solidFill>
                <a:latin typeface="Roboto Mono"/>
                <a:ea typeface="Roboto Mono"/>
                <a:cs typeface="Roboto Mono"/>
                <a:sym typeface="Roboto Mono"/>
              </a:rPr>
              <a:t>,</a:t>
            </a:r>
            <a:r>
              <a:rPr lang="no" sz="1400">
                <a:solidFill>
                  <a:srgbClr val="ECEFF1"/>
                </a:solidFill>
                <a:latin typeface="Roboto Mono"/>
                <a:ea typeface="Roboto Mono"/>
                <a:cs typeface="Roboto Mono"/>
                <a:sym typeface="Roboto Mono"/>
              </a:rPr>
              <a:t>imin</a:t>
            </a:r>
            <a:r>
              <a:rPr lang="no" sz="1400">
                <a:solidFill>
                  <a:srgbClr val="FBC02D"/>
                </a:solidFill>
                <a:latin typeface="Roboto Mono"/>
                <a:ea typeface="Roboto Mono"/>
                <a:cs typeface="Roboto Mono"/>
                <a:sym typeface="Roboto Mono"/>
              </a:rPr>
              <a:t>,</a:t>
            </a:r>
            <a:r>
              <a:rPr lang="no" sz="1400">
                <a:solidFill>
                  <a:srgbClr val="ECEFF1"/>
                </a:solidFill>
                <a:latin typeface="Roboto Mono"/>
                <a:ea typeface="Roboto Mono"/>
                <a:cs typeface="Roboto Mono"/>
                <a:sym typeface="Roboto Mono"/>
              </a:rPr>
              <a:t>imid</a:t>
            </a:r>
            <a:r>
              <a:rPr lang="no" sz="1400">
                <a:solidFill>
                  <a:srgbClr val="FBC02D"/>
                </a:solidFill>
                <a:latin typeface="Roboto Mono"/>
                <a:ea typeface="Roboto Mono"/>
                <a:cs typeface="Roboto Mono"/>
                <a:sym typeface="Roboto Mono"/>
              </a:rPr>
              <a:t>-1)</a:t>
            </a:r>
            <a:br>
              <a:rPr lang="no" sz="1400">
                <a:solidFill>
                  <a:srgbClr val="ECEFF1"/>
                </a:solidFill>
                <a:latin typeface="Roboto Mono"/>
                <a:ea typeface="Roboto Mono"/>
                <a:cs typeface="Roboto Mono"/>
                <a:sym typeface="Roboto Mono"/>
              </a:rPr>
            </a:br>
            <a:r>
              <a:rPr lang="no" sz="1400">
                <a:solidFill>
                  <a:srgbClr val="ECEFF1"/>
                </a:solidFill>
                <a:latin typeface="Roboto Mono"/>
                <a:ea typeface="Roboto Mono"/>
                <a:cs typeface="Roboto Mono"/>
                <a:sym typeface="Roboto Mono"/>
              </a:rPr>
              <a:t>        </a:t>
            </a:r>
            <a:r>
              <a:rPr lang="no" sz="1400">
                <a:solidFill>
                  <a:srgbClr val="4DD0E1"/>
                </a:solidFill>
                <a:latin typeface="Roboto Mono"/>
                <a:ea typeface="Roboto Mono"/>
                <a:cs typeface="Roboto Mono"/>
                <a:sym typeface="Roboto Mono"/>
              </a:rPr>
              <a:t>elif</a:t>
            </a:r>
            <a:r>
              <a:rPr lang="no" sz="1400">
                <a:solidFill>
                  <a:srgbClr val="ECEFF1"/>
                </a:solidFill>
                <a:latin typeface="Roboto Mono"/>
                <a:ea typeface="Roboto Mono"/>
                <a:cs typeface="Roboto Mono"/>
                <a:sym typeface="Roboto Mono"/>
              </a:rPr>
              <a:t> </a:t>
            </a:r>
            <a:r>
              <a:rPr lang="no" sz="1400">
                <a:solidFill>
                  <a:srgbClr val="FBC02D"/>
                </a:solidFill>
                <a:latin typeface="Roboto Mono"/>
                <a:ea typeface="Roboto Mono"/>
                <a:cs typeface="Roboto Mono"/>
                <a:sym typeface="Roboto Mono"/>
              </a:rPr>
              <a:t>(</a:t>
            </a:r>
            <a:r>
              <a:rPr lang="no" sz="1400">
                <a:solidFill>
                  <a:srgbClr val="ECEFF1"/>
                </a:solidFill>
                <a:latin typeface="Roboto Mono"/>
                <a:ea typeface="Roboto Mono"/>
                <a:cs typeface="Roboto Mono"/>
                <a:sym typeface="Roboto Mono"/>
              </a:rPr>
              <a:t>verdi</a:t>
            </a:r>
            <a:r>
              <a:rPr lang="no" sz="1400">
                <a:solidFill>
                  <a:srgbClr val="FBC02D"/>
                </a:solidFill>
                <a:latin typeface="Roboto Mono"/>
                <a:ea typeface="Roboto Mono"/>
                <a:cs typeface="Roboto Mono"/>
                <a:sym typeface="Roboto Mono"/>
              </a:rPr>
              <a:t>&gt;</a:t>
            </a:r>
            <a:r>
              <a:rPr lang="no" sz="1400">
                <a:solidFill>
                  <a:srgbClr val="ECEFF1"/>
                </a:solidFill>
                <a:latin typeface="Roboto Mono"/>
                <a:ea typeface="Roboto Mono"/>
                <a:cs typeface="Roboto Mono"/>
                <a:sym typeface="Roboto Mono"/>
              </a:rPr>
              <a:t>liste</a:t>
            </a:r>
            <a:r>
              <a:rPr lang="no" sz="1400">
                <a:solidFill>
                  <a:srgbClr val="FBC02D"/>
                </a:solidFill>
                <a:latin typeface="Roboto Mono"/>
                <a:ea typeface="Roboto Mono"/>
                <a:cs typeface="Roboto Mono"/>
                <a:sym typeface="Roboto Mono"/>
              </a:rPr>
              <a:t>[</a:t>
            </a:r>
            <a:r>
              <a:rPr lang="no" sz="1400">
                <a:solidFill>
                  <a:srgbClr val="ECEFF1"/>
                </a:solidFill>
                <a:latin typeface="Roboto Mono"/>
                <a:ea typeface="Roboto Mono"/>
                <a:cs typeface="Roboto Mono"/>
                <a:sym typeface="Roboto Mono"/>
              </a:rPr>
              <a:t>imid</a:t>
            </a:r>
            <a:r>
              <a:rPr lang="no" sz="1400">
                <a:solidFill>
                  <a:srgbClr val="FBC02D"/>
                </a:solidFill>
                <a:latin typeface="Roboto Mono"/>
                <a:ea typeface="Roboto Mono"/>
                <a:cs typeface="Roboto Mono"/>
                <a:sym typeface="Roboto Mono"/>
              </a:rPr>
              <a:t>]):</a:t>
            </a:r>
            <a:br>
              <a:rPr lang="no" sz="1400">
                <a:solidFill>
                  <a:srgbClr val="ECEFF1"/>
                </a:solidFill>
                <a:latin typeface="Roboto Mono"/>
                <a:ea typeface="Roboto Mono"/>
                <a:cs typeface="Roboto Mono"/>
                <a:sym typeface="Roboto Mono"/>
              </a:rPr>
            </a:br>
            <a:r>
              <a:rPr lang="no" sz="1400">
                <a:solidFill>
                  <a:srgbClr val="ECEFF1"/>
                </a:solidFill>
                <a:latin typeface="Roboto Mono"/>
                <a:ea typeface="Roboto Mono"/>
                <a:cs typeface="Roboto Mono"/>
                <a:sym typeface="Roboto Mono"/>
              </a:rPr>
              <a:t>            </a:t>
            </a:r>
            <a:r>
              <a:rPr lang="no" sz="1400">
                <a:solidFill>
                  <a:srgbClr val="4DD0E1"/>
                </a:solidFill>
                <a:latin typeface="Roboto Mono"/>
                <a:ea typeface="Roboto Mono"/>
                <a:cs typeface="Roboto Mono"/>
                <a:sym typeface="Roboto Mono"/>
              </a:rPr>
              <a:t>return</a:t>
            </a:r>
            <a:r>
              <a:rPr lang="no" sz="1400">
                <a:solidFill>
                  <a:srgbClr val="ECEFF1"/>
                </a:solidFill>
                <a:latin typeface="Roboto Mono"/>
                <a:ea typeface="Roboto Mono"/>
                <a:cs typeface="Roboto Mono"/>
                <a:sym typeface="Roboto Mono"/>
              </a:rPr>
              <a:t> mystery</a:t>
            </a:r>
            <a:r>
              <a:rPr lang="no" sz="1400">
                <a:solidFill>
                  <a:srgbClr val="FBC02D"/>
                </a:solidFill>
                <a:latin typeface="Roboto Mono"/>
                <a:ea typeface="Roboto Mono"/>
                <a:cs typeface="Roboto Mono"/>
                <a:sym typeface="Roboto Mono"/>
              </a:rPr>
              <a:t>(</a:t>
            </a:r>
            <a:r>
              <a:rPr lang="no" sz="1400">
                <a:solidFill>
                  <a:srgbClr val="ECEFF1"/>
                </a:solidFill>
                <a:latin typeface="Roboto Mono"/>
                <a:ea typeface="Roboto Mono"/>
                <a:cs typeface="Roboto Mono"/>
                <a:sym typeface="Roboto Mono"/>
              </a:rPr>
              <a:t>liste</a:t>
            </a:r>
            <a:r>
              <a:rPr lang="no" sz="1400">
                <a:solidFill>
                  <a:srgbClr val="FBC02D"/>
                </a:solidFill>
                <a:latin typeface="Roboto Mono"/>
                <a:ea typeface="Roboto Mono"/>
                <a:cs typeface="Roboto Mono"/>
                <a:sym typeface="Roboto Mono"/>
              </a:rPr>
              <a:t>,</a:t>
            </a:r>
            <a:r>
              <a:rPr lang="no" sz="1400">
                <a:solidFill>
                  <a:srgbClr val="ECEFF1"/>
                </a:solidFill>
                <a:latin typeface="Roboto Mono"/>
                <a:ea typeface="Roboto Mono"/>
                <a:cs typeface="Roboto Mono"/>
                <a:sym typeface="Roboto Mono"/>
              </a:rPr>
              <a:t>verdi</a:t>
            </a:r>
            <a:r>
              <a:rPr lang="no" sz="1400">
                <a:solidFill>
                  <a:srgbClr val="FBC02D"/>
                </a:solidFill>
                <a:latin typeface="Roboto Mono"/>
                <a:ea typeface="Roboto Mono"/>
                <a:cs typeface="Roboto Mono"/>
                <a:sym typeface="Roboto Mono"/>
              </a:rPr>
              <a:t>,</a:t>
            </a:r>
            <a:r>
              <a:rPr lang="no" sz="1400">
                <a:solidFill>
                  <a:srgbClr val="ECEFF1"/>
                </a:solidFill>
                <a:latin typeface="Roboto Mono"/>
                <a:ea typeface="Roboto Mono"/>
                <a:cs typeface="Roboto Mono"/>
                <a:sym typeface="Roboto Mono"/>
              </a:rPr>
              <a:t>imid</a:t>
            </a:r>
            <a:r>
              <a:rPr lang="no" sz="1400">
                <a:solidFill>
                  <a:srgbClr val="FBC02D"/>
                </a:solidFill>
                <a:latin typeface="Roboto Mono"/>
                <a:ea typeface="Roboto Mono"/>
                <a:cs typeface="Roboto Mono"/>
                <a:sym typeface="Roboto Mono"/>
              </a:rPr>
              <a:t>+1,</a:t>
            </a:r>
            <a:r>
              <a:rPr lang="no" sz="1400">
                <a:solidFill>
                  <a:srgbClr val="ECEFF1"/>
                </a:solidFill>
                <a:latin typeface="Roboto Mono"/>
                <a:ea typeface="Roboto Mono"/>
                <a:cs typeface="Roboto Mono"/>
                <a:sym typeface="Roboto Mono"/>
              </a:rPr>
              <a:t>imax</a:t>
            </a:r>
            <a:r>
              <a:rPr lang="no" sz="1400">
                <a:solidFill>
                  <a:srgbClr val="FBC02D"/>
                </a:solidFill>
                <a:latin typeface="Roboto Mono"/>
                <a:ea typeface="Roboto Mono"/>
                <a:cs typeface="Roboto Mono"/>
                <a:sym typeface="Roboto Mono"/>
              </a:rPr>
              <a:t>)</a:t>
            </a:r>
            <a:br>
              <a:rPr lang="no" sz="1400">
                <a:solidFill>
                  <a:srgbClr val="ECEFF1"/>
                </a:solidFill>
                <a:latin typeface="Roboto Mono"/>
                <a:ea typeface="Roboto Mono"/>
                <a:cs typeface="Roboto Mono"/>
                <a:sym typeface="Roboto Mono"/>
              </a:rPr>
            </a:br>
            <a:r>
              <a:rPr lang="no" sz="1400">
                <a:solidFill>
                  <a:srgbClr val="ECEFF1"/>
                </a:solidFill>
                <a:latin typeface="Roboto Mono"/>
                <a:ea typeface="Roboto Mono"/>
                <a:cs typeface="Roboto Mono"/>
                <a:sym typeface="Roboto Mono"/>
              </a:rPr>
              <a:t>        </a:t>
            </a:r>
            <a:r>
              <a:rPr lang="no" sz="1400">
                <a:solidFill>
                  <a:srgbClr val="4DD0E1"/>
                </a:solidFill>
                <a:latin typeface="Roboto Mono"/>
                <a:ea typeface="Roboto Mono"/>
                <a:cs typeface="Roboto Mono"/>
                <a:sym typeface="Roboto Mono"/>
              </a:rPr>
              <a:t>else</a:t>
            </a:r>
            <a:r>
              <a:rPr lang="no" sz="1400">
                <a:solidFill>
                  <a:srgbClr val="FBC02D"/>
                </a:solidFill>
                <a:latin typeface="Roboto Mono"/>
                <a:ea typeface="Roboto Mono"/>
                <a:cs typeface="Roboto Mono"/>
                <a:sym typeface="Roboto Mono"/>
              </a:rPr>
              <a:t>:</a:t>
            </a:r>
            <a:br>
              <a:rPr lang="no" sz="1400">
                <a:solidFill>
                  <a:srgbClr val="ECEFF1"/>
                </a:solidFill>
                <a:latin typeface="Roboto Mono"/>
                <a:ea typeface="Roboto Mono"/>
                <a:cs typeface="Roboto Mono"/>
                <a:sym typeface="Roboto Mono"/>
              </a:rPr>
            </a:br>
            <a:r>
              <a:rPr lang="no" sz="1400">
                <a:solidFill>
                  <a:srgbClr val="ECEFF1"/>
                </a:solidFill>
                <a:latin typeface="Roboto Mono"/>
                <a:ea typeface="Roboto Mono"/>
                <a:cs typeface="Roboto Mono"/>
                <a:sym typeface="Roboto Mono"/>
              </a:rPr>
              <a:t>            </a:t>
            </a:r>
            <a:r>
              <a:rPr lang="no" sz="1400">
                <a:solidFill>
                  <a:srgbClr val="4DD0E1"/>
                </a:solidFill>
                <a:latin typeface="Roboto Mono"/>
                <a:ea typeface="Roboto Mono"/>
                <a:cs typeface="Roboto Mono"/>
                <a:sym typeface="Roboto Mono"/>
              </a:rPr>
              <a:t>return</a:t>
            </a:r>
            <a:r>
              <a:rPr lang="no" sz="1400">
                <a:solidFill>
                  <a:srgbClr val="ECEFF1"/>
                </a:solidFill>
                <a:latin typeface="Roboto Mono"/>
                <a:ea typeface="Roboto Mono"/>
                <a:cs typeface="Roboto Mono"/>
                <a:sym typeface="Roboto Mono"/>
              </a:rPr>
              <a:t> imid</a:t>
            </a:r>
            <a:endParaRPr sz="1400">
              <a:solidFill>
                <a:srgbClr val="ECEFF1"/>
              </a:solidFill>
              <a:latin typeface="Roboto Mono"/>
              <a:ea typeface="Roboto Mono"/>
              <a:cs typeface="Roboto Mono"/>
              <a:sym typeface="Roboto Mono"/>
            </a:endParaRPr>
          </a:p>
          <a:p>
            <a:pPr indent="0" lvl="0" marL="0" rtl="0" algn="l">
              <a:lnSpc>
                <a:spcPct val="200000"/>
              </a:lnSpc>
              <a:spcBef>
                <a:spcPts val="0"/>
              </a:spcBef>
              <a:spcAft>
                <a:spcPts val="0"/>
              </a:spcAft>
              <a:buNone/>
            </a:pPr>
            <a:r>
              <a:t/>
            </a:r>
            <a:endParaRPr sz="1500">
              <a:solidFill>
                <a:srgbClr val="4DD0E1"/>
              </a:solidFill>
              <a:latin typeface="Roboto Mono"/>
              <a:ea typeface="Roboto Mono"/>
              <a:cs typeface="Roboto Mono"/>
              <a:sym typeface="Roboto Mono"/>
            </a:endParaRPr>
          </a:p>
          <a:p>
            <a:pPr indent="0" lvl="0" marL="0" rtl="0" algn="l">
              <a:spcBef>
                <a:spcPts val="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8"/>
                                        </p:tgtEl>
                                        <p:attrNameLst>
                                          <p:attrName>style.visibility</p:attrName>
                                        </p:attrNameLst>
                                      </p:cBhvr>
                                      <p:to>
                                        <p:strVal val="visible"/>
                                      </p:to>
                                    </p:set>
                                    <p:animEffect filter="fade" transition="in">
                                      <p:cBhvr>
                                        <p:cTn dur="1"/>
                                        <p:tgtEl>
                                          <p:spTgt spid="9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2" name="Shape 982"/>
        <p:cNvGrpSpPr/>
        <p:nvPr/>
      </p:nvGrpSpPr>
      <p:grpSpPr>
        <a:xfrm>
          <a:off x="0" y="0"/>
          <a:ext cx="0" cy="0"/>
          <a:chOff x="0" y="0"/>
          <a:chExt cx="0" cy="0"/>
        </a:xfrm>
      </p:grpSpPr>
      <p:sp>
        <p:nvSpPr>
          <p:cNvPr id="983" name="Google Shape;983;p1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Hva er kjøretiden til Binærsøk?</a:t>
            </a:r>
            <a:endParaRPr/>
          </a:p>
        </p:txBody>
      </p:sp>
      <p:sp>
        <p:nvSpPr>
          <p:cNvPr id="984" name="Google Shape;984;p136"/>
          <p:cNvSpPr txBox="1"/>
          <p:nvPr>
            <p:ph idx="1" type="body"/>
          </p:nvPr>
        </p:nvSpPr>
        <p:spPr>
          <a:xfrm>
            <a:off x="3437250" y="2324200"/>
            <a:ext cx="2269500" cy="1358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no" sz="4500"/>
              <a:t>O(log n)</a:t>
            </a:r>
            <a:endParaRPr b="1" sz="4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4"/>
                                        </p:tgtEl>
                                        <p:attrNameLst>
                                          <p:attrName>style.visibility</p:attrName>
                                        </p:attrNameLst>
                                      </p:cBhvr>
                                      <p:to>
                                        <p:strVal val="visible"/>
                                      </p:to>
                                    </p:set>
                                    <p:animEffect filter="fade" transition="in">
                                      <p:cBhvr>
                                        <p:cTn dur="1"/>
                                        <p:tgtEl>
                                          <p:spTgt spid="9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8" name="Shape 988"/>
        <p:cNvGrpSpPr/>
        <p:nvPr/>
      </p:nvGrpSpPr>
      <p:grpSpPr>
        <a:xfrm>
          <a:off x="0" y="0"/>
          <a:ext cx="0" cy="0"/>
          <a:chOff x="0" y="0"/>
          <a:chExt cx="0" cy="0"/>
        </a:xfrm>
      </p:grpSpPr>
      <p:sp>
        <p:nvSpPr>
          <p:cNvPr id="989" name="Google Shape;989;p1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Hvordan genererer vi et tilfeldig heltall mellom 10 og 20?</a:t>
            </a:r>
            <a:endParaRPr/>
          </a:p>
        </p:txBody>
      </p:sp>
      <p:sp>
        <p:nvSpPr>
          <p:cNvPr id="990" name="Google Shape;990;p137"/>
          <p:cNvSpPr txBox="1"/>
          <p:nvPr>
            <p:ph idx="1" type="body"/>
          </p:nvPr>
        </p:nvSpPr>
        <p:spPr>
          <a:xfrm>
            <a:off x="1491300" y="2441300"/>
            <a:ext cx="6161400" cy="1358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rgbClr val="000000"/>
              </a:buClr>
              <a:buSzPts val="1100"/>
              <a:buFont typeface="Arial"/>
              <a:buNone/>
            </a:pPr>
            <a:r>
              <a:rPr b="1" lang="no" sz="4500"/>
              <a:t>random.randint(10, 20)</a:t>
            </a:r>
            <a:endParaRPr b="1" sz="4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0"/>
                                        </p:tgtEl>
                                        <p:attrNameLst>
                                          <p:attrName>style.visibility</p:attrName>
                                        </p:attrNameLst>
                                      </p:cBhvr>
                                      <p:to>
                                        <p:strVal val="visible"/>
                                      </p:to>
                                    </p:set>
                                    <p:animEffect filter="fade" transition="in">
                                      <p:cBhvr>
                                        <p:cTn dur="1"/>
                                        <p:tgtEl>
                                          <p:spTgt spid="9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4" name="Shape 994"/>
        <p:cNvGrpSpPr/>
        <p:nvPr/>
      </p:nvGrpSpPr>
      <p:grpSpPr>
        <a:xfrm>
          <a:off x="0" y="0"/>
          <a:ext cx="0" cy="0"/>
          <a:chOff x="0" y="0"/>
          <a:chExt cx="0" cy="0"/>
        </a:xfrm>
      </p:grpSpPr>
      <p:sp>
        <p:nvSpPr>
          <p:cNvPr id="995" name="Google Shape;995;p13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CASE:</a:t>
            </a:r>
            <a:endParaRPr/>
          </a:p>
        </p:txBody>
      </p:sp>
      <p:sp>
        <p:nvSpPr>
          <p:cNvPr id="996" name="Google Shape;996;p13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no" sz="1800"/>
              <a:t>Vi skal lage en funksjon som tar inn en liste med tall og som skal returnere </a:t>
            </a:r>
            <a:r>
              <a:rPr b="1" lang="no" sz="1800">
                <a:latin typeface="Roboto Mono"/>
                <a:ea typeface="Roboto Mono"/>
                <a:cs typeface="Roboto Mono"/>
                <a:sym typeface="Roboto Mono"/>
              </a:rPr>
              <a:t>False</a:t>
            </a:r>
            <a:r>
              <a:rPr b="1" lang="no" sz="1800"/>
              <a:t> </a:t>
            </a:r>
            <a:r>
              <a:rPr lang="no" sz="1800"/>
              <a:t>hvis</a:t>
            </a:r>
            <a:r>
              <a:rPr lang="no" sz="1800"/>
              <a:t> et av tallene er negativt.</a:t>
            </a:r>
            <a:endParaRPr sz="1800"/>
          </a:p>
          <a:p>
            <a:pPr indent="-342900" lvl="1" marL="914400" rtl="0" algn="l">
              <a:lnSpc>
                <a:spcPct val="150000"/>
              </a:lnSpc>
              <a:spcBef>
                <a:spcPts val="0"/>
              </a:spcBef>
              <a:spcAft>
                <a:spcPts val="0"/>
              </a:spcAft>
              <a:buSzPts val="1800"/>
              <a:buChar char="○"/>
            </a:pPr>
            <a:r>
              <a:rPr lang="no" sz="1800"/>
              <a:t>Hvordan løser vi dette?</a:t>
            </a:r>
            <a:endParaRPr sz="1800"/>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0" name="Shape 1000"/>
        <p:cNvGrpSpPr/>
        <p:nvPr/>
      </p:nvGrpSpPr>
      <p:grpSpPr>
        <a:xfrm>
          <a:off x="0" y="0"/>
          <a:ext cx="0" cy="0"/>
          <a:chOff x="0" y="0"/>
          <a:chExt cx="0" cy="0"/>
        </a:xfrm>
      </p:grpSpPr>
      <p:sp>
        <p:nvSpPr>
          <p:cNvPr id="1001" name="Google Shape;1001;p13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CASE:</a:t>
            </a:r>
            <a:endParaRPr/>
          </a:p>
        </p:txBody>
      </p:sp>
      <p:sp>
        <p:nvSpPr>
          <p:cNvPr id="1002" name="Google Shape;1002;p13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no" sz="1800"/>
              <a:t>Vi skal finne største primtall </a:t>
            </a:r>
            <a:r>
              <a:rPr i="1" lang="no" sz="1800"/>
              <a:t>under </a:t>
            </a:r>
            <a:r>
              <a:rPr lang="no" sz="1800"/>
              <a:t>12 352 og skrive det ut.</a:t>
            </a:r>
            <a:endParaRPr sz="1800"/>
          </a:p>
          <a:p>
            <a:pPr indent="-342900" lvl="1" marL="914400" rtl="0" algn="l">
              <a:lnSpc>
                <a:spcPct val="150000"/>
              </a:lnSpc>
              <a:spcBef>
                <a:spcPts val="0"/>
              </a:spcBef>
              <a:spcAft>
                <a:spcPts val="0"/>
              </a:spcAft>
              <a:buSzPts val="1800"/>
              <a:buChar char="○"/>
            </a:pPr>
            <a:r>
              <a:rPr lang="no" sz="1800"/>
              <a:t>Hvordan løser vi dette?</a:t>
            </a:r>
            <a:endParaRPr sz="1800"/>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6" name="Shape 1006"/>
        <p:cNvGrpSpPr/>
        <p:nvPr/>
      </p:nvGrpSpPr>
      <p:grpSpPr>
        <a:xfrm>
          <a:off x="0" y="0"/>
          <a:ext cx="0" cy="0"/>
          <a:chOff x="0" y="0"/>
          <a:chExt cx="0" cy="0"/>
        </a:xfrm>
      </p:grpSpPr>
      <p:sp>
        <p:nvSpPr>
          <p:cNvPr id="1007" name="Google Shape;1007;p14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Del opp i delproblem:</a:t>
            </a:r>
            <a:endParaRPr/>
          </a:p>
        </p:txBody>
      </p:sp>
      <p:sp>
        <p:nvSpPr>
          <p:cNvPr id="1008" name="Google Shape;1008;p14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AutoNum type="arabicPeriod"/>
            </a:pPr>
            <a:r>
              <a:rPr lang="no" sz="1800"/>
              <a:t>Hvordan skal vi sjekke om et tall er et primtall?</a:t>
            </a:r>
            <a:endParaRPr sz="1800"/>
          </a:p>
          <a:p>
            <a:pPr indent="-342900" lvl="0" marL="457200" rtl="0" algn="l">
              <a:lnSpc>
                <a:spcPct val="200000"/>
              </a:lnSpc>
              <a:spcBef>
                <a:spcPts val="0"/>
              </a:spcBef>
              <a:spcAft>
                <a:spcPts val="0"/>
              </a:spcAft>
              <a:buSzPts val="1800"/>
              <a:buAutoNum type="arabicPeriod"/>
            </a:pPr>
            <a:r>
              <a:rPr lang="no" sz="1800"/>
              <a:t>Hvordan skal vi gå gjennom alle tall under 12352?</a:t>
            </a:r>
            <a:endParaRPr sz="1800"/>
          </a:p>
          <a:p>
            <a:pPr indent="-342900" lvl="0" marL="457200" rtl="0" algn="l">
              <a:lnSpc>
                <a:spcPct val="200000"/>
              </a:lnSpc>
              <a:spcBef>
                <a:spcPts val="0"/>
              </a:spcBef>
              <a:spcAft>
                <a:spcPts val="0"/>
              </a:spcAft>
              <a:buSzPts val="1800"/>
              <a:buAutoNum type="arabicPeriod"/>
            </a:pPr>
            <a:r>
              <a:rPr lang="no" sz="1800"/>
              <a:t>Hvordan skal vi </a:t>
            </a:r>
            <a:r>
              <a:rPr lang="no" sz="1800"/>
              <a:t>sørge for å returnere et primtall</a:t>
            </a:r>
            <a:r>
              <a:rPr lang="no" sz="1800"/>
              <a:t>?</a:t>
            </a:r>
            <a:endParaRPr sz="1800"/>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2" name="Shape 1012"/>
        <p:cNvGrpSpPr/>
        <p:nvPr/>
      </p:nvGrpSpPr>
      <p:grpSpPr>
        <a:xfrm>
          <a:off x="0" y="0"/>
          <a:ext cx="0" cy="0"/>
          <a:chOff x="0" y="0"/>
          <a:chExt cx="0" cy="0"/>
        </a:xfrm>
      </p:grpSpPr>
      <p:sp>
        <p:nvSpPr>
          <p:cNvPr id="1013" name="Google Shape;1013;p14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4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From cats fighting robot printers, and dogs taking out mini drones, to birds tackling singing toys, are just a few of the funny pets you'll find fighting robots in this funny pets vs. robots video compilation.&#10;&#10;The Pet Collective is home to the top trending clips, most entertaining memes, and funniest animal videos online.  Simply put, we think animals are the best ever. If you agree, let’s make it YouTube official right here, right meow:&#10;&#10;Subscribe to The Pet Collective: http://bit.ly/tpcsub&#10;Website: http://www.thepetcollective.tv&#10;Facebook: http://www.facebook.com/thepetcollective&#10;Instagram: http://www.instagram.com/petcollectivetv&#10;Pinterest: http://pinterest.com/petcollectivetv/&#10;&#10;Submit your fun pet videos here: http://bit.ly/76-submit-here&#10;&#10;To license any of the videos shown on the The Pet Collective, visit Jukin Media at http://jukinmedia.com/licensing&#10;&#10;Original Links: &#10;https://www.youtube.com/watch?v=jZL73tTldnM&#10;https://www.youtube.com/watch?v=CzuJcougpnY&#10;https://www.youtube.com/watch?v=jRZ8e3fLHI4&#10;https://www.instagram.com/p/BDFrlV1rLeq/&#10;https://www.youtube.com/watch?v=8hkj2R9wTtM&#10;https://www.youtube.com/watch?v=WnIILZNpgH8&#10;https://www.youtube.com/watch?v=W7JGsFrq9YU&#10;https://www.youtube.com/watch?v=pQ0Uoi-Ig-s&#10;https://www.youtube.com/watch?v=W0khUGNfCIE&#10;https://www.youtube.com/watch?v=Gz5TDnz6oSs&#10;https://www.youtube.com/watch?v=6phEy8qfEMI&#10;https://www.instagram.com/p/BD-_LIemuUr/&#10;https://instagram.com/p/BDEpuvMtMEr/&#10;https://www.facebook.com/Hope915/videos/204733979889014/" id="1015" name="Google Shape;1015;p141" title="Pets Vs Robots Video Compilation 2016">
            <a:hlinkClick r:id="rId3"/>
          </p:cNvPr>
          <p:cNvPicPr preferRelativeResize="0"/>
          <p:nvPr/>
        </p:nvPicPr>
        <p:blipFill>
          <a:blip r:embed="rId4">
            <a:alphaModFix/>
          </a:blip>
          <a:stretch>
            <a:fillRect/>
          </a:stretch>
        </p:blipFill>
        <p:spPr>
          <a:xfrm>
            <a:off x="467538" y="0"/>
            <a:ext cx="8208925"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25"/>
          <p:cNvSpPr txBox="1"/>
          <p:nvPr>
            <p:ph idx="1" type="body"/>
          </p:nvPr>
        </p:nvSpPr>
        <p:spPr>
          <a:xfrm>
            <a:off x="1316850" y="790500"/>
            <a:ext cx="7038900" cy="35625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no" sz="1800"/>
              <a:t>Svar uansett hva!</a:t>
            </a:r>
            <a:endParaRPr sz="1800"/>
          </a:p>
          <a:p>
            <a:pPr indent="-342900" lvl="1" marL="914400" rtl="0" algn="l">
              <a:lnSpc>
                <a:spcPct val="150000"/>
              </a:lnSpc>
              <a:spcBef>
                <a:spcPts val="0"/>
              </a:spcBef>
              <a:spcAft>
                <a:spcPts val="0"/>
              </a:spcAft>
              <a:buSzPts val="1800"/>
              <a:buChar char="○"/>
            </a:pPr>
            <a:r>
              <a:rPr lang="no" sz="1800"/>
              <a:t>Alt er bedre enn ingenting ;-)</a:t>
            </a:r>
            <a:endParaRPr sz="1800"/>
          </a:p>
          <a:p>
            <a:pPr indent="-342900" lvl="0" marL="457200" rtl="0" algn="l">
              <a:lnSpc>
                <a:spcPct val="150000"/>
              </a:lnSpc>
              <a:spcBef>
                <a:spcPts val="0"/>
              </a:spcBef>
              <a:spcAft>
                <a:spcPts val="0"/>
              </a:spcAft>
              <a:buSzPts val="1800"/>
              <a:buChar char="●"/>
            </a:pPr>
            <a:r>
              <a:rPr lang="no" sz="1800"/>
              <a:t>Hvis du må gjette helt vilt på teoridelen:</a:t>
            </a:r>
            <a:endParaRPr sz="1800"/>
          </a:p>
          <a:p>
            <a:pPr indent="-342900" lvl="1" marL="914400" rtl="0" algn="l">
              <a:lnSpc>
                <a:spcPct val="150000"/>
              </a:lnSpc>
              <a:spcBef>
                <a:spcPts val="0"/>
              </a:spcBef>
              <a:spcAft>
                <a:spcPts val="0"/>
              </a:spcAft>
              <a:buSzPts val="1800"/>
              <a:buChar char="○"/>
            </a:pPr>
            <a:r>
              <a:rPr lang="no" sz="1800"/>
              <a:t>Det lengste svaret ofte riktig *</a:t>
            </a:r>
            <a:endParaRPr sz="1800"/>
          </a:p>
          <a:p>
            <a:pPr indent="-342900" lvl="1" marL="914400" rtl="0" algn="l">
              <a:lnSpc>
                <a:spcPct val="150000"/>
              </a:lnSpc>
              <a:spcBef>
                <a:spcPts val="0"/>
              </a:spcBef>
              <a:spcAft>
                <a:spcPts val="0"/>
              </a:spcAft>
              <a:buSzPts val="1800"/>
              <a:buChar char="○"/>
            </a:pPr>
            <a:r>
              <a:rPr lang="no" sz="1800"/>
              <a:t>Statistisk sett er B det vanligste korrekte alternativet på tester med fire alternativer (28% av tiden) *</a:t>
            </a:r>
            <a:endParaRPr sz="1800"/>
          </a:p>
          <a:p>
            <a:pPr indent="-342900" lvl="1" marL="914400" rtl="0" algn="l">
              <a:lnSpc>
                <a:spcPct val="150000"/>
              </a:lnSpc>
              <a:spcBef>
                <a:spcPts val="0"/>
              </a:spcBef>
              <a:spcAft>
                <a:spcPts val="0"/>
              </a:spcAft>
              <a:buSzPts val="1800"/>
              <a:buChar char="○"/>
            </a:pPr>
            <a:r>
              <a:rPr lang="no" sz="1800"/>
              <a:t>“Ingen av de </a:t>
            </a:r>
            <a:r>
              <a:rPr lang="no" sz="1800"/>
              <a:t>ovennevnte</a:t>
            </a:r>
            <a:r>
              <a:rPr lang="no" sz="1800"/>
              <a:t>” og “alle de ovennevnte” er ofte riktig! *</a:t>
            </a:r>
            <a:endParaRPr sz="1800"/>
          </a:p>
        </p:txBody>
      </p:sp>
      <p:sp>
        <p:nvSpPr>
          <p:cNvPr id="226" name="Google Shape;226;p25"/>
          <p:cNvSpPr txBox="1"/>
          <p:nvPr/>
        </p:nvSpPr>
        <p:spPr>
          <a:xfrm>
            <a:off x="2417400" y="4740075"/>
            <a:ext cx="6726600" cy="3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o" sz="1200">
                <a:solidFill>
                  <a:srgbClr val="FFFFFF"/>
                </a:solidFill>
                <a:latin typeface="Lato"/>
                <a:ea typeface="Lato"/>
                <a:cs typeface="Lato"/>
                <a:sym typeface="Lato"/>
              </a:rPr>
              <a:t> * </a:t>
            </a:r>
            <a:r>
              <a:rPr lang="no" sz="1200">
                <a:solidFill>
                  <a:srgbClr val="FFFFFF"/>
                </a:solidFill>
                <a:latin typeface="Lato"/>
                <a:ea typeface="Lato"/>
                <a:cs typeface="Lato"/>
                <a:sym typeface="Lato"/>
              </a:rPr>
              <a:t>http://www.bbc.com/future/story/20140905-the-secret-to-acing-exams?ocid=global_future_rss</a:t>
            </a:r>
            <a:endParaRPr sz="1200">
              <a:solidFill>
                <a:srgbClr val="FFFFFF"/>
              </a:solidFill>
              <a:latin typeface="Lato"/>
              <a:ea typeface="Lato"/>
              <a:cs typeface="Lato"/>
              <a:sym typeface="Lato"/>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9" name="Shape 1019"/>
        <p:cNvGrpSpPr/>
        <p:nvPr/>
      </p:nvGrpSpPr>
      <p:grpSpPr>
        <a:xfrm>
          <a:off x="0" y="0"/>
          <a:ext cx="0" cy="0"/>
          <a:chOff x="0" y="0"/>
          <a:chExt cx="0" cy="0"/>
        </a:xfrm>
      </p:grpSpPr>
      <p:sp>
        <p:nvSpPr>
          <p:cNvPr id="1020" name="Google Shape;1020;p14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Hvordan innfridde forelesningen deres forventninger?</a:t>
            </a:r>
            <a:endParaRPr/>
          </a:p>
        </p:txBody>
      </p:sp>
      <p:sp>
        <p:nvSpPr>
          <p:cNvPr id="1021" name="Google Shape;1021;p14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5" name="Shape 1025"/>
        <p:cNvGrpSpPr/>
        <p:nvPr/>
      </p:nvGrpSpPr>
      <p:grpSpPr>
        <a:xfrm>
          <a:off x="0" y="0"/>
          <a:ext cx="0" cy="0"/>
          <a:chOff x="0" y="0"/>
          <a:chExt cx="0" cy="0"/>
        </a:xfrm>
      </p:grpSpPr>
      <p:sp>
        <p:nvSpPr>
          <p:cNvPr id="1026" name="Google Shape;1026;p14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no" sz="3000"/>
              <a:t>Noen visdomsord til slutt</a:t>
            </a:r>
            <a:endParaRPr b="1" sz="3000"/>
          </a:p>
        </p:txBody>
      </p:sp>
      <p:sp>
        <p:nvSpPr>
          <p:cNvPr id="1027" name="Google Shape;1027;p143"/>
          <p:cNvSpPr txBox="1"/>
          <p:nvPr>
            <p:ph idx="1" type="body"/>
          </p:nvPr>
        </p:nvSpPr>
        <p:spPr>
          <a:xfrm>
            <a:off x="250225" y="3798800"/>
            <a:ext cx="8743800" cy="12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sz="2200">
                <a:latin typeface="Playfair Display"/>
                <a:ea typeface="Playfair Display"/>
                <a:cs typeface="Playfair Display"/>
                <a:sym typeface="Playfair Display"/>
              </a:rPr>
              <a:t>“The most disastrous thing that you can ever learn</a:t>
            </a:r>
            <a:endParaRPr sz="2200">
              <a:latin typeface="Playfair Display"/>
              <a:ea typeface="Playfair Display"/>
              <a:cs typeface="Playfair Display"/>
              <a:sym typeface="Playfair Display"/>
            </a:endParaRPr>
          </a:p>
          <a:p>
            <a:pPr indent="457200" lvl="0" marL="0" rtl="0" algn="l">
              <a:spcBef>
                <a:spcPts val="1600"/>
              </a:spcBef>
              <a:spcAft>
                <a:spcPts val="1600"/>
              </a:spcAft>
              <a:buNone/>
            </a:pPr>
            <a:r>
              <a:rPr lang="no" sz="2200">
                <a:latin typeface="Playfair Display"/>
                <a:ea typeface="Playfair Display"/>
                <a:cs typeface="Playfair Display"/>
                <a:sym typeface="Playfair Display"/>
              </a:rPr>
              <a:t> </a:t>
            </a:r>
            <a:r>
              <a:rPr lang="no" sz="2200">
                <a:latin typeface="Playfair Display"/>
                <a:ea typeface="Playfair Display"/>
                <a:cs typeface="Playfair Display"/>
                <a:sym typeface="Playfair Display"/>
              </a:rPr>
              <a:t>is your first programming language.”</a:t>
            </a:r>
            <a:r>
              <a:rPr baseline="-25000" lang="no" sz="2200">
                <a:latin typeface="Playfair Display"/>
                <a:ea typeface="Playfair Display"/>
                <a:cs typeface="Playfair Display"/>
                <a:sym typeface="Playfair Display"/>
              </a:rPr>
              <a:t>		  		            - Alan Kay</a:t>
            </a:r>
            <a:endParaRPr sz="2200">
              <a:latin typeface="Playfair Display"/>
              <a:ea typeface="Playfair Display"/>
              <a:cs typeface="Playfair Display"/>
              <a:sym typeface="Playfair Display"/>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1" name="Shape 1031"/>
        <p:cNvGrpSpPr/>
        <p:nvPr/>
      </p:nvGrpSpPr>
      <p:grpSpPr>
        <a:xfrm>
          <a:off x="0" y="0"/>
          <a:ext cx="0" cy="0"/>
          <a:chOff x="0" y="0"/>
          <a:chExt cx="0" cy="0"/>
        </a:xfrm>
      </p:grpSpPr>
      <p:sp>
        <p:nvSpPr>
          <p:cNvPr id="1032" name="Google Shape;1032;p14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“Jeg forstår jo ikke LF engang!”</a:t>
            </a:r>
            <a:endParaRPr/>
          </a:p>
        </p:txBody>
      </p:sp>
      <p:sp>
        <p:nvSpPr>
          <p:cNvPr id="1033" name="Google Shape;1033;p14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no" sz="1800"/>
              <a:t>Husk at LF = Løsnings</a:t>
            </a:r>
            <a:r>
              <a:rPr b="1" i="1" lang="no" sz="1800"/>
              <a:t>forslag</a:t>
            </a:r>
            <a:endParaRPr b="1" i="1" sz="1800"/>
          </a:p>
          <a:p>
            <a:pPr indent="-342900" lvl="0" marL="457200" rtl="0" algn="l">
              <a:lnSpc>
                <a:spcPct val="150000"/>
              </a:lnSpc>
              <a:spcBef>
                <a:spcPts val="0"/>
              </a:spcBef>
              <a:spcAft>
                <a:spcPts val="0"/>
              </a:spcAft>
              <a:buSzPts val="1800"/>
              <a:buChar char="●"/>
            </a:pPr>
            <a:r>
              <a:rPr lang="no" sz="1800"/>
              <a:t>En del LF-er er lite pedagogiske, dvs. de bruker avanserte metoder for å gjøre koden kortere.</a:t>
            </a:r>
            <a:endParaRPr sz="1800"/>
          </a:p>
          <a:p>
            <a:pPr indent="-342900" lvl="0" marL="457200" rtl="0" algn="l">
              <a:lnSpc>
                <a:spcPct val="150000"/>
              </a:lnSpc>
              <a:spcBef>
                <a:spcPts val="0"/>
              </a:spcBef>
              <a:spcAft>
                <a:spcPts val="0"/>
              </a:spcAft>
              <a:buSzPts val="1800"/>
              <a:buChar char="●"/>
            </a:pPr>
            <a:r>
              <a:rPr lang="no" sz="1800"/>
              <a:t>Som regel kan man løse problemet med mye enklere “ordforråd” men litt lengre kode.</a:t>
            </a:r>
            <a:endParaRPr sz="1800"/>
          </a:p>
        </p:txBody>
      </p:sp>
      <p:pic>
        <p:nvPicPr>
          <p:cNvPr id="1034" name="Google Shape;1034;p144"/>
          <p:cNvPicPr preferRelativeResize="0"/>
          <p:nvPr/>
        </p:nvPicPr>
        <p:blipFill>
          <a:blip r:embed="rId3">
            <a:alphaModFix/>
          </a:blip>
          <a:stretch>
            <a:fillRect/>
          </a:stretch>
        </p:blipFill>
        <p:spPr>
          <a:xfrm>
            <a:off x="-128250" y="3573725"/>
            <a:ext cx="1774175" cy="1569775"/>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8" name="Shape 1038"/>
        <p:cNvGrpSpPr/>
        <p:nvPr/>
      </p:nvGrpSpPr>
      <p:grpSpPr>
        <a:xfrm>
          <a:off x="0" y="0"/>
          <a:ext cx="0" cy="0"/>
          <a:chOff x="0" y="0"/>
          <a:chExt cx="0" cy="0"/>
        </a:xfrm>
      </p:grpSpPr>
      <p:sp>
        <p:nvSpPr>
          <p:cNvPr id="1039" name="Google Shape;1039;p14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no"/>
              <a:t>Slapp av!</a:t>
            </a:r>
            <a:endParaRPr sz="1400"/>
          </a:p>
        </p:txBody>
      </p:sp>
      <p:sp>
        <p:nvSpPr>
          <p:cNvPr id="1040" name="Google Shape;1040;p145"/>
          <p:cNvSpPr txBox="1"/>
          <p:nvPr>
            <p:ph idx="1" type="body"/>
          </p:nvPr>
        </p:nvSpPr>
        <p:spPr>
          <a:xfrm>
            <a:off x="1297500" y="1307850"/>
            <a:ext cx="7038900" cy="2911200"/>
          </a:xfrm>
          <a:prstGeom prst="rect">
            <a:avLst/>
          </a:prstGeom>
        </p:spPr>
        <p:txBody>
          <a:bodyPr anchorCtr="0" anchor="t" bIns="91425" lIns="91425" spcFirstLastPara="1" rIns="91425" wrap="square" tIns="91425">
            <a:noAutofit/>
          </a:bodyPr>
          <a:lstStyle/>
          <a:p>
            <a:pPr indent="-330200" lvl="0" marL="457200" rtl="0" algn="l">
              <a:lnSpc>
                <a:spcPct val="200000"/>
              </a:lnSpc>
              <a:spcBef>
                <a:spcPts val="0"/>
              </a:spcBef>
              <a:spcAft>
                <a:spcPts val="0"/>
              </a:spcAft>
              <a:buSzPts val="1600"/>
              <a:buChar char="●"/>
            </a:pPr>
            <a:r>
              <a:rPr lang="no" sz="1600"/>
              <a:t>De fleste problemer du møter på eksamen kan kokes ned til IF/ELIF/ELSE-statements samt FOR og WHILE-løkker. Er du rutta på disse samt funksjoner kommer du langt bare med dette.</a:t>
            </a:r>
            <a:endParaRPr sz="1600"/>
          </a:p>
          <a:p>
            <a:pPr indent="-330200" lvl="0" marL="457200" rtl="0" algn="l">
              <a:lnSpc>
                <a:spcPct val="200000"/>
              </a:lnSpc>
              <a:spcBef>
                <a:spcPts val="0"/>
              </a:spcBef>
              <a:spcAft>
                <a:spcPts val="0"/>
              </a:spcAft>
              <a:buSzPts val="1600"/>
              <a:buChar char="●"/>
            </a:pPr>
            <a:r>
              <a:rPr lang="no" sz="1600"/>
              <a:t>Det er i</a:t>
            </a:r>
            <a:r>
              <a:rPr lang="no" sz="1600"/>
              <a:t>ngen svar som er for lange! Men forsøk å begrens deg så du ikke bruker all tiden på én oppgave.</a:t>
            </a:r>
            <a:endParaRPr sz="1600"/>
          </a:p>
          <a:p>
            <a:pPr indent="-330200" lvl="0" marL="457200" rtl="0" algn="l">
              <a:lnSpc>
                <a:spcPct val="200000"/>
              </a:lnSpc>
              <a:spcBef>
                <a:spcPts val="0"/>
              </a:spcBef>
              <a:spcAft>
                <a:spcPts val="0"/>
              </a:spcAft>
              <a:buSzPts val="1600"/>
              <a:buChar char="●"/>
            </a:pPr>
            <a:r>
              <a:rPr lang="no" sz="1600"/>
              <a:t>Ingen gyldige </a:t>
            </a:r>
            <a:r>
              <a:rPr lang="no" sz="1600"/>
              <a:t>svar </a:t>
            </a:r>
            <a:r>
              <a:rPr lang="no" sz="1600"/>
              <a:t>er for komplisert</a:t>
            </a:r>
            <a:r>
              <a:rPr lang="no" sz="1600"/>
              <a:t>e</a:t>
            </a:r>
            <a:r>
              <a:rPr lang="no" sz="1600"/>
              <a:t> eller dårlige! Har du funnet en løsning som funker så får du i utgangspunktet full pott. </a:t>
            </a:r>
            <a:endParaRPr sz="1600"/>
          </a:p>
        </p:txBody>
      </p:sp>
      <p:pic>
        <p:nvPicPr>
          <p:cNvPr id="1041" name="Google Shape;1041;p145"/>
          <p:cNvPicPr preferRelativeResize="0"/>
          <p:nvPr/>
        </p:nvPicPr>
        <p:blipFill>
          <a:blip r:embed="rId3">
            <a:alphaModFix/>
          </a:blip>
          <a:stretch>
            <a:fillRect/>
          </a:stretch>
        </p:blipFill>
        <p:spPr>
          <a:xfrm>
            <a:off x="7691650" y="3430200"/>
            <a:ext cx="1403750" cy="171330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5" name="Shape 1045"/>
        <p:cNvGrpSpPr/>
        <p:nvPr/>
      </p:nvGrpSpPr>
      <p:grpSpPr>
        <a:xfrm>
          <a:off x="0" y="0"/>
          <a:ext cx="0" cy="0"/>
          <a:chOff x="0" y="0"/>
          <a:chExt cx="0" cy="0"/>
        </a:xfrm>
      </p:grpSpPr>
      <p:sp>
        <p:nvSpPr>
          <p:cNvPr id="1046" name="Google Shape;1046;p14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Sist men ikke minst</a:t>
            </a:r>
            <a:endParaRPr/>
          </a:p>
        </p:txBody>
      </p:sp>
      <p:sp>
        <p:nvSpPr>
          <p:cNvPr id="1047" name="Google Shape;1047;p14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no" sz="1800"/>
              <a:t>ITGK og programmering generelt er et modningsfag.</a:t>
            </a:r>
            <a:endParaRPr sz="1800"/>
          </a:p>
          <a:p>
            <a:pPr indent="-342900" lvl="0" marL="457200" rtl="0" algn="l">
              <a:lnSpc>
                <a:spcPct val="150000"/>
              </a:lnSpc>
              <a:spcBef>
                <a:spcPts val="0"/>
              </a:spcBef>
              <a:spcAft>
                <a:spcPts val="0"/>
              </a:spcAft>
              <a:buSzPts val="1800"/>
              <a:buChar char="●"/>
            </a:pPr>
            <a:r>
              <a:rPr lang="no" sz="1800"/>
              <a:t>Det krever mye mengdetrening for å bli god.</a:t>
            </a:r>
            <a:endParaRPr sz="1800"/>
          </a:p>
          <a:p>
            <a:pPr indent="-342900" lvl="0" marL="457200" rtl="0" algn="l">
              <a:lnSpc>
                <a:spcPct val="150000"/>
              </a:lnSpc>
              <a:spcBef>
                <a:spcPts val="0"/>
              </a:spcBef>
              <a:spcAft>
                <a:spcPts val="0"/>
              </a:spcAft>
              <a:buSzPts val="1800"/>
              <a:buChar char="●"/>
            </a:pPr>
            <a:r>
              <a:rPr lang="no" sz="1800"/>
              <a:t>Ikke fortvil og gi opp selv om du ikke får det til nå</a:t>
            </a:r>
            <a:endParaRPr sz="1800"/>
          </a:p>
          <a:p>
            <a:pPr indent="-342900" lvl="1" marL="914400" rtl="0" algn="l">
              <a:lnSpc>
                <a:spcPct val="150000"/>
              </a:lnSpc>
              <a:spcBef>
                <a:spcPts val="0"/>
              </a:spcBef>
              <a:spcAft>
                <a:spcPts val="0"/>
              </a:spcAft>
              <a:buSzPts val="1800"/>
              <a:buChar char="○"/>
            </a:pPr>
            <a:r>
              <a:rPr lang="no" sz="1800"/>
              <a:t>En dårlig karakter i ITGK betyr </a:t>
            </a:r>
            <a:r>
              <a:rPr b="1" i="1" lang="no" sz="1800" u="sng"/>
              <a:t>ikke</a:t>
            </a:r>
            <a:r>
              <a:rPr lang="no" sz="1800"/>
              <a:t> automatisk at du ikke passer til å holde på med IT.</a:t>
            </a:r>
            <a:endParaRPr sz="1800"/>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1" name="Shape 1051"/>
        <p:cNvGrpSpPr/>
        <p:nvPr/>
      </p:nvGrpSpPr>
      <p:grpSpPr>
        <a:xfrm>
          <a:off x="0" y="0"/>
          <a:ext cx="0" cy="0"/>
          <a:chOff x="0" y="0"/>
          <a:chExt cx="0" cy="0"/>
        </a:xfrm>
      </p:grpSpPr>
      <p:sp>
        <p:nvSpPr>
          <p:cNvPr id="1052" name="Google Shape;1052;p14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Dette klarer du!</a:t>
            </a:r>
            <a:endParaRPr/>
          </a:p>
        </p:txBody>
      </p:sp>
      <p:sp>
        <p:nvSpPr>
          <p:cNvPr id="1053" name="Google Shape;1053;p147"/>
          <p:cNvSpPr txBox="1"/>
          <p:nvPr>
            <p:ph idx="1" type="body"/>
          </p:nvPr>
        </p:nvSpPr>
        <p:spPr>
          <a:xfrm>
            <a:off x="1297500" y="1307850"/>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no" sz="1800"/>
              <a:t>Vi i fagstaben heier på dere!</a:t>
            </a:r>
            <a:endParaRPr sz="1800"/>
          </a:p>
        </p:txBody>
      </p:sp>
      <p:pic>
        <p:nvPicPr>
          <p:cNvPr id="1054" name="Google Shape;1054;p147"/>
          <p:cNvPicPr preferRelativeResize="0"/>
          <p:nvPr/>
        </p:nvPicPr>
        <p:blipFill>
          <a:blip r:embed="rId3">
            <a:alphaModFix/>
          </a:blip>
          <a:stretch>
            <a:fillRect/>
          </a:stretch>
        </p:blipFill>
        <p:spPr>
          <a:xfrm>
            <a:off x="4527075" y="2130797"/>
            <a:ext cx="4616924" cy="3096227"/>
          </a:xfrm>
          <a:prstGeom prst="rect">
            <a:avLst/>
          </a:prstGeom>
          <a:noFill/>
          <a:ln>
            <a:noFill/>
          </a:ln>
        </p:spPr>
      </p:pic>
      <p:pic>
        <p:nvPicPr>
          <p:cNvPr id="1055" name="Google Shape;1055;p147"/>
          <p:cNvPicPr preferRelativeResize="0"/>
          <p:nvPr/>
        </p:nvPicPr>
        <p:blipFill>
          <a:blip r:embed="rId4">
            <a:alphaModFix/>
          </a:blip>
          <a:stretch>
            <a:fillRect/>
          </a:stretch>
        </p:blipFill>
        <p:spPr>
          <a:xfrm>
            <a:off x="0" y="2130799"/>
            <a:ext cx="4527075" cy="303050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Hvordan hacke teoridelen 101:</a:t>
            </a:r>
            <a:endParaRPr/>
          </a:p>
        </p:txBody>
      </p:sp>
      <p:sp>
        <p:nvSpPr>
          <p:cNvPr id="232" name="Google Shape;232;p26"/>
          <p:cNvSpPr txBox="1"/>
          <p:nvPr>
            <p:ph idx="1" type="body"/>
          </p:nvPr>
        </p:nvSpPr>
        <p:spPr>
          <a:xfrm>
            <a:off x="1297500" y="1307850"/>
            <a:ext cx="7038900" cy="2911200"/>
          </a:xfrm>
          <a:prstGeom prst="rect">
            <a:avLst/>
          </a:prstGeom>
        </p:spPr>
        <p:txBody>
          <a:bodyPr anchorCtr="0" anchor="t" bIns="91425" lIns="91425" spcFirstLastPara="1" rIns="91425" wrap="square" tIns="91425">
            <a:noAutofit/>
          </a:bodyPr>
          <a:lstStyle/>
          <a:p>
            <a:pPr indent="-355600" lvl="0" marL="457200" rtl="0" algn="l">
              <a:lnSpc>
                <a:spcPct val="200000"/>
              </a:lnSpc>
              <a:spcBef>
                <a:spcPts val="0"/>
              </a:spcBef>
              <a:spcAft>
                <a:spcPts val="0"/>
              </a:spcAft>
              <a:buClr>
                <a:srgbClr val="FFFFFF"/>
              </a:buClr>
              <a:buSzPts val="2000"/>
              <a:buChar char="●"/>
            </a:pPr>
            <a:r>
              <a:rPr lang="no" sz="2000" u="sng">
                <a:solidFill>
                  <a:srgbClr val="FFFFFF"/>
                </a:solidFill>
                <a:hlinkClick r:id="rId3"/>
              </a:rPr>
              <a:t>https://kramster.it/</a:t>
            </a:r>
            <a:endParaRPr sz="2000">
              <a:solidFill>
                <a:srgbClr val="FFFFFF"/>
              </a:solidFill>
            </a:endParaRPr>
          </a:p>
          <a:p>
            <a:pPr indent="-355600" lvl="0" marL="457200" rtl="0" algn="l">
              <a:lnSpc>
                <a:spcPct val="200000"/>
              </a:lnSpc>
              <a:spcBef>
                <a:spcPts val="0"/>
              </a:spcBef>
              <a:spcAft>
                <a:spcPts val="0"/>
              </a:spcAft>
              <a:buClr>
                <a:srgbClr val="FFFFFF"/>
              </a:buClr>
              <a:buSzPts val="2000"/>
              <a:buChar char="●"/>
            </a:pPr>
            <a:r>
              <a:rPr lang="no" sz="2000" u="sng">
                <a:solidFill>
                  <a:srgbClr val="FFFFFF"/>
                </a:solidFill>
                <a:hlinkClick r:id="rId4"/>
              </a:rPr>
              <a:t>https://www.intoit.io/</a:t>
            </a:r>
            <a:endParaRPr sz="2000">
              <a:solidFill>
                <a:srgbClr val="FFFFFF"/>
              </a:solidFill>
            </a:endParaRPr>
          </a:p>
          <a:p>
            <a:pPr indent="-323850" lvl="0" marL="457200" rtl="0" algn="l">
              <a:lnSpc>
                <a:spcPct val="150000"/>
              </a:lnSpc>
              <a:spcBef>
                <a:spcPts val="0"/>
              </a:spcBef>
              <a:spcAft>
                <a:spcPts val="0"/>
              </a:spcAft>
              <a:buClr>
                <a:srgbClr val="FFFFFF"/>
              </a:buClr>
              <a:buSzPts val="1500"/>
              <a:buChar char="●"/>
            </a:pPr>
            <a:r>
              <a:rPr lang="no" sz="1500" u="sng">
                <a:solidFill>
                  <a:srgbClr val="FFFFFF"/>
                </a:solidFill>
                <a:hlinkClick r:id="rId5"/>
              </a:rPr>
              <a:t>https://quizlet.com/subject/itgk/</a:t>
            </a:r>
            <a:endParaRPr sz="1500">
              <a:solidFill>
                <a:srgbClr val="FFFFFF"/>
              </a:solidFill>
            </a:endParaRPr>
          </a:p>
          <a:p>
            <a:pPr indent="0" lvl="0" marL="457200" rtl="0" algn="l">
              <a:lnSpc>
                <a:spcPct val="150000"/>
              </a:lnSpc>
              <a:spcBef>
                <a:spcPts val="1600"/>
              </a:spcBef>
              <a:spcAft>
                <a:spcPts val="0"/>
              </a:spcAft>
              <a:buNone/>
            </a:pPr>
            <a:r>
              <a:rPr lang="no" sz="1500"/>
              <a:t>Mange av teorioppgavene går igjen fra år til år, det er derfor </a:t>
            </a:r>
            <a:r>
              <a:rPr b="1" lang="no" sz="1500"/>
              <a:t>veldig</a:t>
            </a:r>
            <a:r>
              <a:rPr lang="no" sz="1500"/>
              <a:t> lurt  å pugge gamle teorisett.</a:t>
            </a:r>
            <a:endParaRPr sz="15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33" name="Google Shape;233;p26"/>
          <p:cNvPicPr preferRelativeResize="0"/>
          <p:nvPr/>
        </p:nvPicPr>
        <p:blipFill>
          <a:blip r:embed="rId6">
            <a:alphaModFix/>
          </a:blip>
          <a:stretch>
            <a:fillRect/>
          </a:stretch>
        </p:blipFill>
        <p:spPr>
          <a:xfrm>
            <a:off x="5382252" y="4081875"/>
            <a:ext cx="3761748" cy="1061625"/>
          </a:xfrm>
          <a:prstGeom prst="rect">
            <a:avLst/>
          </a:prstGeom>
          <a:noFill/>
          <a:ln>
            <a:noFill/>
          </a:ln>
        </p:spPr>
      </p:pic>
      <p:pic>
        <p:nvPicPr>
          <p:cNvPr id="234" name="Google Shape;234;p26"/>
          <p:cNvPicPr preferRelativeResize="0"/>
          <p:nvPr/>
        </p:nvPicPr>
        <p:blipFill>
          <a:blip r:embed="rId7">
            <a:alphaModFix/>
          </a:blip>
          <a:stretch>
            <a:fillRect/>
          </a:stretch>
        </p:blipFill>
        <p:spPr>
          <a:xfrm>
            <a:off x="0" y="4081875"/>
            <a:ext cx="3215825" cy="1061625"/>
          </a:xfrm>
          <a:prstGeom prst="rect">
            <a:avLst/>
          </a:prstGeom>
          <a:noFill/>
          <a:ln>
            <a:noFill/>
          </a:ln>
        </p:spPr>
      </p:pic>
      <p:pic>
        <p:nvPicPr>
          <p:cNvPr id="235" name="Google Shape;235;p26"/>
          <p:cNvPicPr preferRelativeResize="0"/>
          <p:nvPr/>
        </p:nvPicPr>
        <p:blipFill>
          <a:blip r:embed="rId8">
            <a:alphaModFix/>
          </a:blip>
          <a:stretch>
            <a:fillRect/>
          </a:stretch>
        </p:blipFill>
        <p:spPr>
          <a:xfrm>
            <a:off x="4098313" y="3881407"/>
            <a:ext cx="1617425" cy="1262091"/>
          </a:xfrm>
          <a:prstGeom prst="rect">
            <a:avLst/>
          </a:prstGeom>
          <a:noFill/>
          <a:ln>
            <a:noFill/>
          </a:ln>
        </p:spPr>
      </p:pic>
      <p:pic>
        <p:nvPicPr>
          <p:cNvPr id="236" name="Google Shape;236;p26"/>
          <p:cNvPicPr preferRelativeResize="0"/>
          <p:nvPr/>
        </p:nvPicPr>
        <p:blipFill>
          <a:blip r:embed="rId9">
            <a:alphaModFix/>
          </a:blip>
          <a:stretch>
            <a:fillRect/>
          </a:stretch>
        </p:blipFill>
        <p:spPr>
          <a:xfrm rot="-421447">
            <a:off x="3118400" y="3963388"/>
            <a:ext cx="1462575" cy="1298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Omregning mellom tallsystemer:</a:t>
            </a:r>
            <a:endParaRPr/>
          </a:p>
          <a:p>
            <a:pPr indent="0" lvl="0" marL="0" rtl="0" algn="l">
              <a:spcBef>
                <a:spcPts val="0"/>
              </a:spcBef>
              <a:spcAft>
                <a:spcPts val="0"/>
              </a:spcAft>
              <a:buNone/>
            </a:pPr>
            <a:r>
              <a:rPr lang="no"/>
              <a:t>Desimal - Binær - Heksadesimal</a:t>
            </a:r>
            <a:endParaRPr/>
          </a:p>
        </p:txBody>
      </p:sp>
      <p:sp>
        <p:nvSpPr>
          <p:cNvPr id="242" name="Google Shape;242;p27"/>
          <p:cNvSpPr txBox="1"/>
          <p:nvPr>
            <p:ph idx="1" type="body"/>
          </p:nvPr>
        </p:nvSpPr>
        <p:spPr>
          <a:xfrm>
            <a:off x="245025" y="3798300"/>
            <a:ext cx="8743800" cy="1095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no" sz="2200">
                <a:latin typeface="Playfair Display"/>
                <a:ea typeface="Playfair Display"/>
                <a:cs typeface="Playfair Display"/>
                <a:sym typeface="Playfair Display"/>
              </a:rPr>
              <a:t>“There are </a:t>
            </a:r>
            <a:r>
              <a:rPr lang="no" sz="2200">
                <a:latin typeface="Playfair Display"/>
                <a:ea typeface="Playfair Display"/>
                <a:cs typeface="Playfair Display"/>
                <a:sym typeface="Playfair Display"/>
              </a:rPr>
              <a:t>10</a:t>
            </a:r>
            <a:r>
              <a:rPr lang="no" sz="2200">
                <a:latin typeface="Playfair Display"/>
                <a:ea typeface="Playfair Display"/>
                <a:cs typeface="Playfair Display"/>
                <a:sym typeface="Playfair Display"/>
              </a:rPr>
              <a:t> kinds of people in this world: </a:t>
            </a:r>
            <a:endParaRPr sz="2200">
              <a:latin typeface="Playfair Display"/>
              <a:ea typeface="Playfair Display"/>
              <a:cs typeface="Playfair Display"/>
              <a:sym typeface="Playfair Display"/>
            </a:endParaRPr>
          </a:p>
          <a:p>
            <a:pPr indent="457200" lvl="0" marL="0" rtl="0" algn="l">
              <a:lnSpc>
                <a:spcPct val="115000"/>
              </a:lnSpc>
              <a:spcBef>
                <a:spcPts val="1600"/>
              </a:spcBef>
              <a:spcAft>
                <a:spcPts val="1600"/>
              </a:spcAft>
              <a:buNone/>
            </a:pPr>
            <a:r>
              <a:rPr lang="no" sz="2200">
                <a:latin typeface="Playfair Display"/>
                <a:ea typeface="Playfair Display"/>
                <a:cs typeface="Playfair Display"/>
                <a:sym typeface="Playfair Display"/>
              </a:rPr>
              <a:t>Those who understand binary and those who don’t.”</a:t>
            </a:r>
            <a:endParaRPr sz="2200">
              <a:latin typeface="Playfair Display"/>
              <a:ea typeface="Playfair Display"/>
              <a:cs typeface="Playfair Display"/>
              <a:sym typeface="Playfair Displ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Omregning: binær -&gt; heksadesimal</a:t>
            </a:r>
            <a:endParaRPr/>
          </a:p>
        </p:txBody>
      </p:sp>
      <p:sp>
        <p:nvSpPr>
          <p:cNvPr id="248" name="Google Shape;248;p28"/>
          <p:cNvSpPr txBox="1"/>
          <p:nvPr>
            <p:ph idx="1" type="body"/>
          </p:nvPr>
        </p:nvSpPr>
        <p:spPr>
          <a:xfrm>
            <a:off x="1297500" y="1307850"/>
            <a:ext cx="7038900" cy="34119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no" sz="1600"/>
              <a:t>Ofte blir man gitt en binærstreng på dette formatet:</a:t>
            </a:r>
            <a:endParaRPr sz="1600"/>
          </a:p>
          <a:p>
            <a:pPr indent="-330200" lvl="1" marL="914400" rtl="0" algn="l">
              <a:lnSpc>
                <a:spcPct val="200000"/>
              </a:lnSpc>
              <a:spcBef>
                <a:spcPts val="0"/>
              </a:spcBef>
              <a:spcAft>
                <a:spcPts val="0"/>
              </a:spcAft>
              <a:buSzPts val="1600"/>
              <a:buChar char="○"/>
            </a:pPr>
            <a:r>
              <a:rPr lang="no" sz="1600"/>
              <a:t>0110   0001   1010   0000</a:t>
            </a:r>
            <a:endParaRPr sz="1600"/>
          </a:p>
          <a:p>
            <a:pPr indent="-330200" lvl="0" marL="457200" rtl="0" algn="l">
              <a:lnSpc>
                <a:spcPct val="150000"/>
              </a:lnSpc>
              <a:spcBef>
                <a:spcPts val="0"/>
              </a:spcBef>
              <a:spcAft>
                <a:spcPts val="0"/>
              </a:spcAft>
              <a:buSzPts val="1600"/>
              <a:buChar char="●"/>
            </a:pPr>
            <a:r>
              <a:rPr lang="no" sz="1600"/>
              <a:t>Hvis ikke er det bare å skrive strengen på det formatet. Legg til en eller flere 0 på starten (venstre) dersom det ikke er partall/ikke går opp.</a:t>
            </a:r>
            <a:endParaRPr sz="1600"/>
          </a:p>
          <a:p>
            <a:pPr indent="-330200" lvl="1" marL="914400" rtl="0" algn="l">
              <a:lnSpc>
                <a:spcPct val="200000"/>
              </a:lnSpc>
              <a:spcBef>
                <a:spcPts val="0"/>
              </a:spcBef>
              <a:spcAft>
                <a:spcPts val="0"/>
              </a:spcAft>
              <a:buSzPts val="1600"/>
              <a:buChar char="○"/>
            </a:pPr>
            <a:r>
              <a:rPr lang="no" sz="1600"/>
              <a:t>Eks:  11001  -&gt;  1 </a:t>
            </a:r>
            <a:r>
              <a:rPr lang="no" sz="1600"/>
              <a:t> </a:t>
            </a:r>
            <a:r>
              <a:rPr lang="no" sz="1600"/>
              <a:t>1001  -&gt;  </a:t>
            </a:r>
            <a:r>
              <a:rPr lang="no" sz="1600">
                <a:solidFill>
                  <a:srgbClr val="B6D7A8"/>
                </a:solidFill>
              </a:rPr>
              <a:t>000</a:t>
            </a:r>
            <a:r>
              <a:rPr lang="no" sz="1600"/>
              <a:t>1  1001</a:t>
            </a:r>
            <a:endParaRPr sz="1600"/>
          </a:p>
          <a:p>
            <a:pPr indent="-330200" lvl="0" marL="457200" rtl="0" algn="l">
              <a:lnSpc>
                <a:spcPct val="150000"/>
              </a:lnSpc>
              <a:spcBef>
                <a:spcPts val="0"/>
              </a:spcBef>
              <a:spcAft>
                <a:spcPts val="0"/>
              </a:spcAft>
              <a:buSzPts val="1600"/>
              <a:buChar char="●"/>
            </a:pPr>
            <a:r>
              <a:rPr lang="no" sz="1600"/>
              <a:t>Ta fire tall av gangen og regn om til heksadesimal, erstatt tallene med den heksadesimale verdien:</a:t>
            </a:r>
            <a:endParaRPr sz="1600"/>
          </a:p>
          <a:p>
            <a:pPr indent="-330200" lvl="1" marL="914400" rtl="0" algn="l">
              <a:lnSpc>
                <a:spcPct val="150000"/>
              </a:lnSpc>
              <a:spcBef>
                <a:spcPts val="0"/>
              </a:spcBef>
              <a:spcAft>
                <a:spcPts val="0"/>
              </a:spcAft>
              <a:buSzPts val="1600"/>
              <a:buChar char="○"/>
            </a:pPr>
            <a:r>
              <a:rPr lang="no" sz="1600"/>
              <a:t>0 1 1 0       -&gt;       0</a:t>
            </a:r>
            <a:r>
              <a:rPr baseline="30000" lang="no" sz="1600"/>
              <a:t>3</a:t>
            </a:r>
            <a:r>
              <a:rPr lang="no" sz="1600"/>
              <a:t>  </a:t>
            </a:r>
            <a:r>
              <a:rPr lang="no" sz="1600">
                <a:solidFill>
                  <a:srgbClr val="666666"/>
                </a:solidFill>
              </a:rPr>
              <a:t>+  </a:t>
            </a:r>
            <a:r>
              <a:rPr lang="no" sz="1600"/>
              <a:t>2</a:t>
            </a:r>
            <a:r>
              <a:rPr baseline="30000" lang="no" sz="1600"/>
              <a:t>2</a:t>
            </a:r>
            <a:r>
              <a:rPr lang="no" sz="1600"/>
              <a:t>  </a:t>
            </a:r>
            <a:r>
              <a:rPr lang="no" sz="1600">
                <a:solidFill>
                  <a:srgbClr val="666666"/>
                </a:solidFill>
              </a:rPr>
              <a:t>+  </a:t>
            </a:r>
            <a:r>
              <a:rPr lang="no" sz="1600"/>
              <a:t>2</a:t>
            </a:r>
            <a:r>
              <a:rPr baseline="30000" lang="no" sz="1600"/>
              <a:t>1</a:t>
            </a:r>
            <a:r>
              <a:rPr lang="no" sz="1600"/>
              <a:t>  </a:t>
            </a:r>
            <a:r>
              <a:rPr lang="no" sz="1600">
                <a:solidFill>
                  <a:srgbClr val="666666"/>
                </a:solidFill>
              </a:rPr>
              <a:t>+  </a:t>
            </a:r>
            <a:r>
              <a:rPr lang="no" sz="1600"/>
              <a:t>0</a:t>
            </a:r>
            <a:r>
              <a:rPr baseline="30000" lang="no" sz="1600"/>
              <a:t>0</a:t>
            </a:r>
            <a:r>
              <a:rPr lang="no" sz="1600"/>
              <a:t>  =  ( 6 )</a:t>
            </a:r>
            <a:r>
              <a:rPr baseline="-25000" lang="no" sz="1600"/>
              <a:t>16</a:t>
            </a:r>
            <a:endParaRPr baseline="-25000"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29"/>
          <p:cNvSpPr txBox="1"/>
          <p:nvPr>
            <p:ph idx="1" type="body"/>
          </p:nvPr>
        </p:nvSpPr>
        <p:spPr>
          <a:xfrm>
            <a:off x="1279475" y="450575"/>
            <a:ext cx="7038900" cy="4348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no" sz="2400"/>
              <a:t>0110	0001	1010	0000</a:t>
            </a:r>
            <a:endParaRPr b="1" sz="2400"/>
          </a:p>
          <a:p>
            <a:pPr indent="0" lvl="0" marL="0" rtl="0" algn="ctr">
              <a:lnSpc>
                <a:spcPct val="150000"/>
              </a:lnSpc>
              <a:spcBef>
                <a:spcPts val="1600"/>
              </a:spcBef>
              <a:spcAft>
                <a:spcPts val="0"/>
              </a:spcAft>
              <a:buNone/>
            </a:pPr>
            <a:r>
              <a:t/>
            </a:r>
            <a:endParaRPr sz="1600"/>
          </a:p>
          <a:p>
            <a:pPr indent="0" lvl="0" marL="0" rtl="0" algn="ctr">
              <a:lnSpc>
                <a:spcPct val="150000"/>
              </a:lnSpc>
              <a:spcBef>
                <a:spcPts val="1600"/>
              </a:spcBef>
              <a:spcAft>
                <a:spcPts val="0"/>
              </a:spcAft>
              <a:buNone/>
            </a:pPr>
            <a:r>
              <a:rPr b="1" lang="no" sz="3200"/>
              <a:t>6	     </a:t>
            </a:r>
            <a:r>
              <a:rPr b="1" baseline="-25000" lang="no" sz="3200"/>
              <a:t> </a:t>
            </a:r>
            <a:r>
              <a:rPr b="1" lang="no" sz="3200"/>
              <a:t>1	    </a:t>
            </a:r>
            <a:r>
              <a:rPr b="1" baseline="-25000" lang="no" sz="3200"/>
              <a:t>  </a:t>
            </a:r>
            <a:r>
              <a:rPr b="1" lang="no" sz="3200"/>
              <a:t>A		0</a:t>
            </a:r>
            <a:endParaRPr sz="3200"/>
          </a:p>
          <a:p>
            <a:pPr indent="0" lvl="0" marL="0" rtl="0" algn="l">
              <a:lnSpc>
                <a:spcPct val="150000"/>
              </a:lnSpc>
              <a:spcBef>
                <a:spcPts val="1600"/>
              </a:spcBef>
              <a:spcAft>
                <a:spcPts val="0"/>
              </a:spcAft>
              <a:buNone/>
            </a:pPr>
            <a:r>
              <a:rPr b="1" lang="no" sz="1600"/>
              <a:t>TLDR; </a:t>
            </a:r>
            <a:r>
              <a:rPr lang="no" sz="1600"/>
              <a:t>Ta fire og fire tall (fra høyre -&gt; venstre), regn om til heksadesimalt og erstatt posisjonene til de fire tallene med det heksadesimale tallet.</a:t>
            </a:r>
            <a:endParaRPr sz="1600"/>
          </a:p>
          <a:p>
            <a:pPr indent="-330200" lvl="0" marL="457200" rtl="0" algn="l">
              <a:lnSpc>
                <a:spcPct val="150000"/>
              </a:lnSpc>
              <a:spcBef>
                <a:spcPts val="1600"/>
              </a:spcBef>
              <a:spcAft>
                <a:spcPts val="0"/>
              </a:spcAft>
              <a:buSzPts val="1600"/>
              <a:buChar char="●"/>
            </a:pPr>
            <a:r>
              <a:rPr lang="no" sz="1600"/>
              <a:t>Hva hvis vi vil gå andre veien? (heksadesimal -&gt; binær)</a:t>
            </a:r>
            <a:endParaRPr sz="1600"/>
          </a:p>
          <a:p>
            <a:pPr indent="-330200" lvl="1" marL="914400" rtl="0" algn="l">
              <a:lnSpc>
                <a:spcPct val="150000"/>
              </a:lnSpc>
              <a:spcBef>
                <a:spcPts val="0"/>
              </a:spcBef>
              <a:spcAft>
                <a:spcPts val="0"/>
              </a:spcAft>
              <a:buSzPts val="1600"/>
              <a:buChar char="○"/>
            </a:pPr>
            <a:r>
              <a:rPr lang="no" sz="1600"/>
              <a:t>Ta hvert tall, finn det binære ekvivalente tallet (Eks: 5</a:t>
            </a:r>
            <a:r>
              <a:rPr baseline="-25000" lang="no" sz="1600"/>
              <a:t>16</a:t>
            </a:r>
            <a:r>
              <a:rPr lang="no" sz="1600"/>
              <a:t> -&gt; 0101</a:t>
            </a:r>
            <a:r>
              <a:rPr baseline="-25000" lang="no" sz="1600"/>
              <a:t>2</a:t>
            </a:r>
            <a:r>
              <a:rPr lang="no" sz="1600"/>
              <a:t>)  og erstatt med dette.</a:t>
            </a:r>
            <a:endParaRPr sz="1600"/>
          </a:p>
          <a:p>
            <a:pPr indent="0" lvl="0" marL="914400" rtl="0" algn="l">
              <a:lnSpc>
                <a:spcPct val="150000"/>
              </a:lnSpc>
              <a:spcBef>
                <a:spcPts val="1600"/>
              </a:spcBef>
              <a:spcAft>
                <a:spcPts val="1600"/>
              </a:spcAft>
              <a:buNone/>
            </a:pPr>
            <a:r>
              <a:t/>
            </a:r>
            <a:endParaRPr sz="1600"/>
          </a:p>
        </p:txBody>
      </p:sp>
      <p:cxnSp>
        <p:nvCxnSpPr>
          <p:cNvPr id="254" name="Google Shape;254;p29"/>
          <p:cNvCxnSpPr/>
          <p:nvPr/>
        </p:nvCxnSpPr>
        <p:spPr>
          <a:xfrm>
            <a:off x="4338975" y="1110050"/>
            <a:ext cx="0" cy="415800"/>
          </a:xfrm>
          <a:prstGeom prst="straightConnector1">
            <a:avLst/>
          </a:prstGeom>
          <a:noFill/>
          <a:ln cap="flat" cmpd="sng" w="38100">
            <a:solidFill>
              <a:schemeClr val="dk2"/>
            </a:solidFill>
            <a:prstDash val="solid"/>
            <a:round/>
            <a:headEnd len="med" w="med" type="none"/>
            <a:tailEnd len="med" w="med" type="triangle"/>
          </a:ln>
        </p:spPr>
      </p:cxnSp>
      <p:cxnSp>
        <p:nvCxnSpPr>
          <p:cNvPr id="255" name="Google Shape;255;p29"/>
          <p:cNvCxnSpPr/>
          <p:nvPr/>
        </p:nvCxnSpPr>
        <p:spPr>
          <a:xfrm>
            <a:off x="3451825" y="1110050"/>
            <a:ext cx="0" cy="415800"/>
          </a:xfrm>
          <a:prstGeom prst="straightConnector1">
            <a:avLst/>
          </a:prstGeom>
          <a:noFill/>
          <a:ln cap="flat" cmpd="sng" w="38100">
            <a:solidFill>
              <a:schemeClr val="dk2"/>
            </a:solidFill>
            <a:prstDash val="solid"/>
            <a:round/>
            <a:headEnd len="med" w="med" type="none"/>
            <a:tailEnd len="med" w="med" type="triangle"/>
          </a:ln>
        </p:spPr>
      </p:cxnSp>
      <p:cxnSp>
        <p:nvCxnSpPr>
          <p:cNvPr id="256" name="Google Shape;256;p29"/>
          <p:cNvCxnSpPr/>
          <p:nvPr/>
        </p:nvCxnSpPr>
        <p:spPr>
          <a:xfrm>
            <a:off x="5240400" y="1110050"/>
            <a:ext cx="0" cy="415800"/>
          </a:xfrm>
          <a:prstGeom prst="straightConnector1">
            <a:avLst/>
          </a:prstGeom>
          <a:noFill/>
          <a:ln cap="flat" cmpd="sng" w="38100">
            <a:solidFill>
              <a:schemeClr val="dk2"/>
            </a:solidFill>
            <a:prstDash val="solid"/>
            <a:round/>
            <a:headEnd len="med" w="med" type="none"/>
            <a:tailEnd len="med" w="med" type="triangle"/>
          </a:ln>
        </p:spPr>
      </p:cxnSp>
      <p:cxnSp>
        <p:nvCxnSpPr>
          <p:cNvPr id="257" name="Google Shape;257;p29"/>
          <p:cNvCxnSpPr/>
          <p:nvPr/>
        </p:nvCxnSpPr>
        <p:spPr>
          <a:xfrm>
            <a:off x="6161150" y="1110050"/>
            <a:ext cx="0" cy="4158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Omregning: binær -&gt; desimal</a:t>
            </a:r>
            <a:endParaRPr/>
          </a:p>
        </p:txBody>
      </p:sp>
      <p:sp>
        <p:nvSpPr>
          <p:cNvPr id="263" name="Google Shape;263;p30"/>
          <p:cNvSpPr txBox="1"/>
          <p:nvPr>
            <p:ph idx="1" type="body"/>
          </p:nvPr>
        </p:nvSpPr>
        <p:spPr>
          <a:xfrm>
            <a:off x="1297500" y="1163525"/>
            <a:ext cx="7038900" cy="3538200"/>
          </a:xfrm>
          <a:prstGeom prst="rect">
            <a:avLst/>
          </a:prstGeom>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i="1" lang="no" sz="1800"/>
              <a:t>Litt</a:t>
            </a:r>
            <a:r>
              <a:rPr lang="no" sz="1800"/>
              <a:t> mer tungvint, men helt </a:t>
            </a:r>
            <a:r>
              <a:rPr lang="no" sz="1800"/>
              <a:t>essensielt</a:t>
            </a:r>
            <a:r>
              <a:rPr lang="no" sz="1800"/>
              <a:t> å kunne!</a:t>
            </a:r>
            <a:endParaRPr sz="1800"/>
          </a:p>
          <a:p>
            <a:pPr indent="-342900" lvl="0" marL="457200" rtl="0" algn="l">
              <a:lnSpc>
                <a:spcPct val="200000"/>
              </a:lnSpc>
              <a:spcBef>
                <a:spcPts val="0"/>
              </a:spcBef>
              <a:spcAft>
                <a:spcPts val="0"/>
              </a:spcAft>
              <a:buSzPts val="1800"/>
              <a:buChar char="●"/>
            </a:pPr>
            <a:r>
              <a:rPr lang="no" sz="1800"/>
              <a:t>Starter med å omgjøre uttrykket:</a:t>
            </a:r>
            <a:endParaRPr sz="1800"/>
          </a:p>
          <a:p>
            <a:pPr indent="-342900" lvl="1" marL="914400" rtl="0" algn="l">
              <a:lnSpc>
                <a:spcPct val="200000"/>
              </a:lnSpc>
              <a:spcBef>
                <a:spcPts val="0"/>
              </a:spcBef>
              <a:spcAft>
                <a:spcPts val="0"/>
              </a:spcAft>
              <a:buSzPts val="1800"/>
              <a:buAutoNum type="alphaLcPeriod"/>
            </a:pPr>
            <a:r>
              <a:rPr lang="no" sz="1800"/>
              <a:t>0 1 1 0    0 1 0 1   </a:t>
            </a:r>
            <a:endParaRPr sz="1800"/>
          </a:p>
          <a:p>
            <a:pPr indent="-342900" lvl="1" marL="914400" rtl="0" algn="l">
              <a:lnSpc>
                <a:spcPct val="200000"/>
              </a:lnSpc>
              <a:spcBef>
                <a:spcPts val="0"/>
              </a:spcBef>
              <a:spcAft>
                <a:spcPts val="0"/>
              </a:spcAft>
              <a:buSzPts val="1800"/>
              <a:buAutoNum type="alphaLcPeriod"/>
            </a:pPr>
            <a:r>
              <a:rPr lang="no" sz="1800"/>
              <a:t> </a:t>
            </a:r>
            <a:r>
              <a:rPr lang="no" sz="1800"/>
              <a:t>0</a:t>
            </a:r>
            <a:r>
              <a:rPr baseline="30000" lang="no" sz="1800"/>
              <a:t>7</a:t>
            </a:r>
            <a:r>
              <a:rPr lang="no" sz="1800"/>
              <a:t> </a:t>
            </a:r>
            <a:r>
              <a:rPr lang="no" sz="1800">
                <a:solidFill>
                  <a:srgbClr val="666666"/>
                </a:solidFill>
              </a:rPr>
              <a:t>+</a:t>
            </a:r>
            <a:r>
              <a:rPr lang="no" sz="1800"/>
              <a:t> 2</a:t>
            </a:r>
            <a:r>
              <a:rPr baseline="30000" lang="no" sz="1800"/>
              <a:t>6</a:t>
            </a:r>
            <a:r>
              <a:rPr lang="no" sz="1800"/>
              <a:t> </a:t>
            </a:r>
            <a:r>
              <a:rPr lang="no" sz="1800">
                <a:solidFill>
                  <a:srgbClr val="666666"/>
                </a:solidFill>
              </a:rPr>
              <a:t>+ </a:t>
            </a:r>
            <a:r>
              <a:rPr lang="no" sz="1800"/>
              <a:t>2</a:t>
            </a:r>
            <a:r>
              <a:rPr baseline="30000" lang="no" sz="1800"/>
              <a:t>5</a:t>
            </a:r>
            <a:r>
              <a:rPr lang="no" sz="1800"/>
              <a:t> </a:t>
            </a:r>
            <a:r>
              <a:rPr lang="no" sz="1800">
                <a:solidFill>
                  <a:srgbClr val="666666"/>
                </a:solidFill>
              </a:rPr>
              <a:t>+ </a:t>
            </a:r>
            <a:r>
              <a:rPr lang="no" sz="1800"/>
              <a:t>0</a:t>
            </a:r>
            <a:r>
              <a:rPr baseline="30000" lang="no" sz="1800"/>
              <a:t>4</a:t>
            </a:r>
            <a:r>
              <a:rPr lang="no" sz="1800"/>
              <a:t>  </a:t>
            </a:r>
            <a:r>
              <a:rPr lang="no" sz="1800">
                <a:solidFill>
                  <a:srgbClr val="666666"/>
                </a:solidFill>
              </a:rPr>
              <a:t>+  </a:t>
            </a:r>
            <a:r>
              <a:rPr lang="no" sz="1800"/>
              <a:t>0</a:t>
            </a:r>
            <a:r>
              <a:rPr baseline="30000" lang="no" sz="1800"/>
              <a:t>3</a:t>
            </a:r>
            <a:r>
              <a:rPr lang="no" sz="1800"/>
              <a:t> </a:t>
            </a:r>
            <a:r>
              <a:rPr lang="no" sz="1800">
                <a:solidFill>
                  <a:srgbClr val="666666"/>
                </a:solidFill>
              </a:rPr>
              <a:t>+ </a:t>
            </a:r>
            <a:r>
              <a:rPr lang="no" sz="1800"/>
              <a:t>2</a:t>
            </a:r>
            <a:r>
              <a:rPr baseline="30000" lang="no" sz="1800"/>
              <a:t>2</a:t>
            </a:r>
            <a:r>
              <a:rPr lang="no" sz="1800"/>
              <a:t> </a:t>
            </a:r>
            <a:r>
              <a:rPr lang="no" sz="1800">
                <a:solidFill>
                  <a:srgbClr val="666666"/>
                </a:solidFill>
              </a:rPr>
              <a:t>+ </a:t>
            </a:r>
            <a:r>
              <a:rPr lang="no" sz="1800"/>
              <a:t>0</a:t>
            </a:r>
            <a:r>
              <a:rPr baseline="30000" lang="no" sz="1800"/>
              <a:t>1</a:t>
            </a:r>
            <a:r>
              <a:rPr lang="no" sz="1800"/>
              <a:t> </a:t>
            </a:r>
            <a:r>
              <a:rPr lang="no" sz="1800">
                <a:solidFill>
                  <a:srgbClr val="666666"/>
                </a:solidFill>
              </a:rPr>
              <a:t>+ </a:t>
            </a:r>
            <a:r>
              <a:rPr lang="no" sz="1800"/>
              <a:t>2</a:t>
            </a:r>
            <a:r>
              <a:rPr baseline="30000" lang="no" sz="1800"/>
              <a:t>0</a:t>
            </a:r>
            <a:r>
              <a:rPr lang="no" sz="1800"/>
              <a:t>  </a:t>
            </a:r>
            <a:endParaRPr sz="1800"/>
          </a:p>
          <a:p>
            <a:pPr indent="-342900" lvl="0" marL="457200" rtl="0" algn="l">
              <a:lnSpc>
                <a:spcPct val="200000"/>
              </a:lnSpc>
              <a:spcBef>
                <a:spcPts val="0"/>
              </a:spcBef>
              <a:spcAft>
                <a:spcPts val="0"/>
              </a:spcAft>
              <a:buSzPts val="1800"/>
              <a:buChar char="●"/>
            </a:pPr>
            <a:r>
              <a:rPr lang="no" sz="1800"/>
              <a:t>Summer dette sammen og du er good:</a:t>
            </a:r>
            <a:endParaRPr sz="1800"/>
          </a:p>
          <a:p>
            <a:pPr indent="-342900" lvl="0" marL="914400" rtl="0" algn="l">
              <a:lnSpc>
                <a:spcPct val="200000"/>
              </a:lnSpc>
              <a:spcBef>
                <a:spcPts val="0"/>
              </a:spcBef>
              <a:spcAft>
                <a:spcPts val="0"/>
              </a:spcAft>
              <a:buSzPts val="1800"/>
              <a:buChar char="●"/>
            </a:pPr>
            <a:r>
              <a:rPr lang="no" sz="1800"/>
              <a:t>= (101)</a:t>
            </a:r>
            <a:r>
              <a:rPr baseline="-25000" lang="no" sz="1800"/>
              <a:t>10</a:t>
            </a:r>
            <a:endParaRPr sz="1800"/>
          </a:p>
          <a:p>
            <a:pPr indent="-342900" lvl="0" marL="457200" rtl="0" algn="l">
              <a:lnSpc>
                <a:spcPct val="200000"/>
              </a:lnSpc>
              <a:spcBef>
                <a:spcPts val="0"/>
              </a:spcBef>
              <a:spcAft>
                <a:spcPts val="0"/>
              </a:spcAft>
              <a:buSzPts val="1800"/>
              <a:buChar char="●"/>
            </a:pPr>
            <a:r>
              <a:rPr lang="no" sz="1800"/>
              <a:t>Kan ikke dele opp uttrykket som fra binær -&gt; hex</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Omregning: desimal -&gt; binær</a:t>
            </a:r>
            <a:endParaRPr/>
          </a:p>
        </p:txBody>
      </p:sp>
      <p:sp>
        <p:nvSpPr>
          <p:cNvPr id="269" name="Google Shape;269;p31"/>
          <p:cNvSpPr txBox="1"/>
          <p:nvPr>
            <p:ph idx="1" type="body"/>
          </p:nvPr>
        </p:nvSpPr>
        <p:spPr>
          <a:xfrm>
            <a:off x="1297500" y="1606775"/>
            <a:ext cx="7227000" cy="2607000"/>
          </a:xfrm>
          <a:prstGeom prst="rect">
            <a:avLst/>
          </a:prstGeom>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chemeClr val="lt1"/>
              </a:buClr>
              <a:buSzPts val="1800"/>
              <a:buFont typeface="Lato"/>
              <a:buAutoNum type="arabicPeriod"/>
            </a:pPr>
            <a:r>
              <a:rPr lang="no" sz="1800"/>
              <a:t>Finn største toer-potens (n) som er mindre enn tallet, trekk fra denne potensen og sett på et </a:t>
            </a:r>
            <a:r>
              <a:rPr b="1" lang="no" sz="1800"/>
              <a:t>1</a:t>
            </a:r>
            <a:r>
              <a:rPr lang="no" sz="1800"/>
              <a:t>-tall fra venstre. </a:t>
            </a:r>
            <a:endParaRPr sz="1800"/>
          </a:p>
          <a:p>
            <a:pPr indent="-342900" lvl="0" marL="457200" marR="0" rtl="0" algn="l">
              <a:lnSpc>
                <a:spcPct val="150000"/>
              </a:lnSpc>
              <a:spcBef>
                <a:spcPts val="0"/>
              </a:spcBef>
              <a:spcAft>
                <a:spcPts val="0"/>
              </a:spcAft>
              <a:buClr>
                <a:schemeClr val="lt1"/>
              </a:buClr>
              <a:buSzPts val="1800"/>
              <a:buFont typeface="Lato"/>
              <a:buAutoNum type="arabicPeriod"/>
            </a:pPr>
            <a:r>
              <a:rPr lang="no" sz="1800"/>
              <a:t>Ta resterende sum og trekk fra neste toerpotens (n-1) hvis denne går opp. </a:t>
            </a:r>
            <a:endParaRPr sz="1800"/>
          </a:p>
          <a:p>
            <a:pPr indent="-342900" lvl="0" marL="457200" marR="0" rtl="0" algn="l">
              <a:lnSpc>
                <a:spcPct val="150000"/>
              </a:lnSpc>
              <a:spcBef>
                <a:spcPts val="0"/>
              </a:spcBef>
              <a:spcAft>
                <a:spcPts val="0"/>
              </a:spcAft>
              <a:buClr>
                <a:schemeClr val="lt1"/>
              </a:buClr>
              <a:buSzPts val="1800"/>
              <a:buFont typeface="Lato"/>
              <a:buAutoNum type="arabicPeriod"/>
            </a:pPr>
            <a:r>
              <a:rPr lang="no" sz="1800"/>
              <a:t>Dersom en toerpotens ikke går opp setter du inn </a:t>
            </a:r>
            <a:r>
              <a:rPr b="1" lang="no" sz="1800"/>
              <a:t>0</a:t>
            </a:r>
            <a:r>
              <a:rPr lang="no" sz="1800"/>
              <a:t> for denne posisjonen.  </a:t>
            </a:r>
            <a:endParaRPr sz="1800"/>
          </a:p>
          <a:p>
            <a:pPr indent="-342900" lvl="0" marL="457200" marR="0" rtl="0" algn="l">
              <a:lnSpc>
                <a:spcPct val="150000"/>
              </a:lnSpc>
              <a:spcBef>
                <a:spcPts val="0"/>
              </a:spcBef>
              <a:spcAft>
                <a:spcPts val="0"/>
              </a:spcAft>
              <a:buClr>
                <a:schemeClr val="lt1"/>
              </a:buClr>
              <a:buSzPts val="1800"/>
              <a:buFont typeface="Lato"/>
              <a:buAutoNum type="arabicPeriod"/>
            </a:pPr>
            <a:r>
              <a:rPr lang="no" sz="1800"/>
              <a:t>Rinse and repeat.</a:t>
            </a:r>
            <a:endParaRPr sz="1800"/>
          </a:p>
          <a:p>
            <a:pPr indent="0" lvl="0" marL="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xEl>
                                              <p:pRg end="0" st="0"/>
                                            </p:txEl>
                                          </p:spTgt>
                                        </p:tgtEl>
                                        <p:attrNameLst>
                                          <p:attrName>style.visibility</p:attrName>
                                        </p:attrNameLst>
                                      </p:cBhvr>
                                      <p:to>
                                        <p:strVal val="visible"/>
                                      </p:to>
                                    </p:set>
                                    <p:animEffect filter="fade" transition="in">
                                      <p:cBhvr>
                                        <p:cTn dur="1"/>
                                        <p:tgtEl>
                                          <p:spTgt spid="26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xEl>
                                              <p:pRg end="1" st="1"/>
                                            </p:txEl>
                                          </p:spTgt>
                                        </p:tgtEl>
                                        <p:attrNameLst>
                                          <p:attrName>style.visibility</p:attrName>
                                        </p:attrNameLst>
                                      </p:cBhvr>
                                      <p:to>
                                        <p:strVal val="visible"/>
                                      </p:to>
                                    </p:set>
                                    <p:animEffect filter="fade" transition="in">
                                      <p:cBhvr>
                                        <p:cTn dur="1"/>
                                        <p:tgtEl>
                                          <p:spTgt spid="26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xEl>
                                              <p:pRg end="2" st="2"/>
                                            </p:txEl>
                                          </p:spTgt>
                                        </p:tgtEl>
                                        <p:attrNameLst>
                                          <p:attrName>style.visibility</p:attrName>
                                        </p:attrNameLst>
                                      </p:cBhvr>
                                      <p:to>
                                        <p:strVal val="visible"/>
                                      </p:to>
                                    </p:set>
                                    <p:animEffect filter="fade" transition="in">
                                      <p:cBhvr>
                                        <p:cTn dur="1"/>
                                        <p:tgtEl>
                                          <p:spTgt spid="26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xEl>
                                              <p:pRg end="3" st="3"/>
                                            </p:txEl>
                                          </p:spTgt>
                                        </p:tgtEl>
                                        <p:attrNameLst>
                                          <p:attrName>style.visibility</p:attrName>
                                        </p:attrNameLst>
                                      </p:cBhvr>
                                      <p:to>
                                        <p:strVal val="visible"/>
                                      </p:to>
                                    </p:set>
                                    <p:animEffect filter="fade" transition="in">
                                      <p:cBhvr>
                                        <p:cTn dur="1"/>
                                        <p:tgtEl>
                                          <p:spTgt spid="26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xEl>
                                              <p:pRg end="4" st="4"/>
                                            </p:txEl>
                                          </p:spTgt>
                                        </p:tgtEl>
                                        <p:attrNameLst>
                                          <p:attrName>style.visibility</p:attrName>
                                        </p:attrNameLst>
                                      </p:cBhvr>
                                      <p:to>
                                        <p:strVal val="visible"/>
                                      </p:to>
                                    </p:set>
                                    <p:animEffect filter="fade" transition="in">
                                      <p:cBhvr>
                                        <p:cTn dur="1"/>
                                        <p:tgtEl>
                                          <p:spTgt spid="26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Før vi starter</a:t>
            </a:r>
            <a:endParaRPr/>
          </a:p>
        </p:txBody>
      </p:sp>
      <p:sp>
        <p:nvSpPr>
          <p:cNvPr id="143" name="Google Shape;143;p14"/>
          <p:cNvSpPr txBox="1"/>
          <p:nvPr>
            <p:ph idx="1" type="body"/>
          </p:nvPr>
        </p:nvSpPr>
        <p:spPr>
          <a:xfrm>
            <a:off x="1297500" y="1439450"/>
            <a:ext cx="7278000" cy="33510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no" sz="1600"/>
              <a:t>Litt om meg: </a:t>
            </a:r>
            <a:endParaRPr sz="1600"/>
          </a:p>
          <a:p>
            <a:pPr indent="-330200" lvl="1" marL="914400" rtl="0" algn="l">
              <a:lnSpc>
                <a:spcPct val="150000"/>
              </a:lnSpc>
              <a:spcBef>
                <a:spcPts val="0"/>
              </a:spcBef>
              <a:spcAft>
                <a:spcPts val="0"/>
              </a:spcAft>
              <a:buSzPts val="1600"/>
              <a:buChar char="○"/>
            </a:pPr>
            <a:r>
              <a:rPr lang="no" sz="1600"/>
              <a:t>Magnus Schjølberg, trønder, går Datateknologi og er Undass/ undervisningsassistent i faget dette semesteret. </a:t>
            </a:r>
            <a:endParaRPr sz="1600"/>
          </a:p>
          <a:p>
            <a:pPr indent="-330200" lvl="1" marL="914400" rtl="0" algn="l">
              <a:lnSpc>
                <a:spcPct val="150000"/>
              </a:lnSpc>
              <a:spcBef>
                <a:spcPts val="0"/>
              </a:spcBef>
              <a:spcAft>
                <a:spcPts val="0"/>
              </a:spcAft>
              <a:buSzPts val="1600"/>
              <a:buChar char="○"/>
            </a:pPr>
            <a:r>
              <a:rPr lang="no" sz="1600"/>
              <a:t>Tidligere erfaring: Studass i TDT4100 Objektorientert Programmering og TDT</a:t>
            </a:r>
            <a:r>
              <a:rPr lang="no" sz="1600"/>
              <a:t>4</a:t>
            </a:r>
            <a:r>
              <a:rPr lang="no" sz="1600"/>
              <a:t>105 IT Grunnkurs (Matlab).</a:t>
            </a:r>
            <a:endParaRPr sz="1600"/>
          </a:p>
          <a:p>
            <a:pPr indent="-330200" lvl="0" marL="457200" rtl="0" algn="l">
              <a:lnSpc>
                <a:spcPct val="150000"/>
              </a:lnSpc>
              <a:spcBef>
                <a:spcPts val="0"/>
              </a:spcBef>
              <a:spcAft>
                <a:spcPts val="0"/>
              </a:spcAft>
              <a:buSzPts val="1600"/>
              <a:buChar char="●"/>
            </a:pPr>
            <a:r>
              <a:rPr lang="no" sz="1600"/>
              <a:t>Dette er </a:t>
            </a:r>
            <a:r>
              <a:rPr b="1" lang="no" sz="1600" u="sng"/>
              <a:t>IKKE</a:t>
            </a:r>
            <a:r>
              <a:rPr lang="no" sz="1600"/>
              <a:t> en offisiell eksamensforelesning, selv om jeg er i fagstaben. </a:t>
            </a:r>
            <a:endParaRPr sz="1600"/>
          </a:p>
          <a:p>
            <a:pPr indent="-330200" lvl="1" marL="914400" rtl="0" algn="l">
              <a:lnSpc>
                <a:spcPct val="150000"/>
              </a:lnSpc>
              <a:spcBef>
                <a:spcPts val="0"/>
              </a:spcBef>
              <a:spcAft>
                <a:spcPts val="0"/>
              </a:spcAft>
              <a:buSzPts val="1600"/>
              <a:buChar char="○"/>
            </a:pPr>
            <a:r>
              <a:rPr lang="no" sz="1600"/>
              <a:t>Jeg vet ingenting om årets eksamen</a:t>
            </a:r>
            <a:endParaRPr sz="1600"/>
          </a:p>
          <a:p>
            <a:pPr indent="-330200" lvl="1" marL="914400" rtl="0" algn="l">
              <a:lnSpc>
                <a:spcPct val="150000"/>
              </a:lnSpc>
              <a:spcBef>
                <a:spcPts val="0"/>
              </a:spcBef>
              <a:spcAft>
                <a:spcPts val="0"/>
              </a:spcAft>
              <a:buSzPts val="1600"/>
              <a:buChar char="○"/>
            </a:pPr>
            <a:r>
              <a:rPr lang="no" sz="1600"/>
              <a:t>Dette er ikke en fasit. </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Eksempel på tankegang</a:t>
            </a:r>
            <a:endParaRPr/>
          </a:p>
        </p:txBody>
      </p:sp>
      <p:sp>
        <p:nvSpPr>
          <p:cNvPr id="275" name="Google Shape;275;p32"/>
          <p:cNvSpPr txBox="1"/>
          <p:nvPr>
            <p:ph idx="1" type="body"/>
          </p:nvPr>
        </p:nvSpPr>
        <p:spPr>
          <a:xfrm>
            <a:off x="1297500" y="1134650"/>
            <a:ext cx="7038900" cy="38007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no" sz="1800"/>
              <a:t>101 - 128 (2</a:t>
            </a:r>
            <a:r>
              <a:rPr baseline="30000" lang="no" sz="1800"/>
              <a:t>7</a:t>
            </a:r>
            <a:r>
              <a:rPr lang="no" sz="1800"/>
              <a:t>) går </a:t>
            </a:r>
            <a:r>
              <a:rPr lang="no" sz="1800">
                <a:solidFill>
                  <a:srgbClr val="E06666"/>
                </a:solidFill>
              </a:rPr>
              <a:t>ikke </a:t>
            </a:r>
            <a:r>
              <a:rPr lang="no" sz="1800"/>
              <a:t>opp, setter en </a:t>
            </a:r>
            <a:r>
              <a:rPr b="1" lang="no" sz="1800">
                <a:solidFill>
                  <a:srgbClr val="E06666"/>
                </a:solidFill>
              </a:rPr>
              <a:t>0</a:t>
            </a:r>
            <a:r>
              <a:rPr lang="no" sz="1800"/>
              <a:t> på posisjon 7. </a:t>
            </a:r>
            <a:endParaRPr sz="1800"/>
          </a:p>
          <a:p>
            <a:pPr indent="-342900" lvl="0" marL="457200" rtl="0" algn="l">
              <a:lnSpc>
                <a:spcPct val="150000"/>
              </a:lnSpc>
              <a:spcBef>
                <a:spcPts val="0"/>
              </a:spcBef>
              <a:spcAft>
                <a:spcPts val="0"/>
              </a:spcAft>
              <a:buSzPts val="1800"/>
              <a:buChar char="●"/>
            </a:pPr>
            <a:r>
              <a:rPr lang="no" sz="1800"/>
              <a:t>101 - 64 (2</a:t>
            </a:r>
            <a:r>
              <a:rPr baseline="30000" lang="no" sz="1800"/>
              <a:t>6</a:t>
            </a:r>
            <a:r>
              <a:rPr lang="no" sz="1800"/>
              <a:t>) går opp, trekker fra og setter et </a:t>
            </a:r>
            <a:r>
              <a:rPr b="1" lang="no" sz="1800"/>
              <a:t>1</a:t>
            </a:r>
            <a:r>
              <a:rPr lang="no" sz="1800"/>
              <a:t>-tall på posisjon 6. </a:t>
            </a:r>
            <a:endParaRPr sz="1800"/>
          </a:p>
          <a:p>
            <a:pPr indent="-342900" lvl="0" marL="457200" rtl="0" algn="l">
              <a:lnSpc>
                <a:spcPct val="150000"/>
              </a:lnSpc>
              <a:spcBef>
                <a:spcPts val="0"/>
              </a:spcBef>
              <a:spcAft>
                <a:spcPts val="0"/>
              </a:spcAft>
              <a:buSzPts val="1800"/>
              <a:buChar char="●"/>
            </a:pPr>
            <a:r>
              <a:rPr lang="no" sz="1800"/>
              <a:t>37 - 32 (2</a:t>
            </a:r>
            <a:r>
              <a:rPr baseline="30000" lang="no" sz="1800"/>
              <a:t>5</a:t>
            </a:r>
            <a:r>
              <a:rPr lang="no" sz="1800"/>
              <a:t>) går opp, trekker fra og setter et </a:t>
            </a:r>
            <a:r>
              <a:rPr b="1" lang="no" sz="1800"/>
              <a:t>1</a:t>
            </a:r>
            <a:r>
              <a:rPr lang="no" sz="1800"/>
              <a:t>-tall på posisjon 5. </a:t>
            </a:r>
            <a:endParaRPr sz="1800"/>
          </a:p>
          <a:p>
            <a:pPr indent="-342900" lvl="0" marL="457200" rtl="0" algn="l">
              <a:lnSpc>
                <a:spcPct val="150000"/>
              </a:lnSpc>
              <a:spcBef>
                <a:spcPts val="0"/>
              </a:spcBef>
              <a:spcAft>
                <a:spcPts val="0"/>
              </a:spcAft>
              <a:buSzPts val="1800"/>
              <a:buChar char="●"/>
            </a:pPr>
            <a:r>
              <a:rPr lang="no" sz="1800"/>
              <a:t>5 - 16 (2</a:t>
            </a:r>
            <a:r>
              <a:rPr baseline="30000" lang="no" sz="1800"/>
              <a:t>4</a:t>
            </a:r>
            <a:r>
              <a:rPr lang="no" sz="1800"/>
              <a:t>) går </a:t>
            </a:r>
            <a:r>
              <a:rPr i="1" lang="no" sz="1800">
                <a:solidFill>
                  <a:srgbClr val="E06666"/>
                </a:solidFill>
              </a:rPr>
              <a:t>ikke </a:t>
            </a:r>
            <a:r>
              <a:rPr lang="no" sz="1800"/>
              <a:t>opp, setter </a:t>
            </a:r>
            <a:r>
              <a:rPr b="1" lang="no" sz="1800">
                <a:solidFill>
                  <a:srgbClr val="E06666"/>
                </a:solidFill>
              </a:rPr>
              <a:t>0</a:t>
            </a:r>
            <a:r>
              <a:rPr lang="no" sz="1800"/>
              <a:t>  på posisjon 4. </a:t>
            </a:r>
            <a:endParaRPr sz="1800"/>
          </a:p>
          <a:p>
            <a:pPr indent="-342900" lvl="0" marL="457200" rtl="0" algn="l">
              <a:lnSpc>
                <a:spcPct val="150000"/>
              </a:lnSpc>
              <a:spcBef>
                <a:spcPts val="0"/>
              </a:spcBef>
              <a:spcAft>
                <a:spcPts val="0"/>
              </a:spcAft>
              <a:buSzPts val="1800"/>
              <a:buChar char="●"/>
            </a:pPr>
            <a:r>
              <a:rPr lang="no" sz="1800"/>
              <a:t>5 - 8 (2</a:t>
            </a:r>
            <a:r>
              <a:rPr baseline="30000" lang="no" sz="1800"/>
              <a:t>3</a:t>
            </a:r>
            <a:r>
              <a:rPr lang="no" sz="1800"/>
              <a:t>) går </a:t>
            </a:r>
            <a:r>
              <a:rPr i="1" lang="no" sz="1800">
                <a:solidFill>
                  <a:srgbClr val="E06666"/>
                </a:solidFill>
              </a:rPr>
              <a:t>ikke </a:t>
            </a:r>
            <a:r>
              <a:rPr lang="no" sz="1800"/>
              <a:t>opp, setter </a:t>
            </a:r>
            <a:r>
              <a:rPr b="1" lang="no" sz="1800">
                <a:solidFill>
                  <a:srgbClr val="E06666"/>
                </a:solidFill>
              </a:rPr>
              <a:t>0</a:t>
            </a:r>
            <a:r>
              <a:rPr lang="no" sz="1800"/>
              <a:t>  på posisjon 3. </a:t>
            </a:r>
            <a:endParaRPr sz="1800"/>
          </a:p>
          <a:p>
            <a:pPr indent="-342900" lvl="0" marL="457200" rtl="0" algn="l">
              <a:lnSpc>
                <a:spcPct val="150000"/>
              </a:lnSpc>
              <a:spcBef>
                <a:spcPts val="0"/>
              </a:spcBef>
              <a:spcAft>
                <a:spcPts val="0"/>
              </a:spcAft>
              <a:buSzPts val="1800"/>
              <a:buChar char="●"/>
            </a:pPr>
            <a:r>
              <a:rPr lang="no" sz="1800"/>
              <a:t>5 - 4 (2</a:t>
            </a:r>
            <a:r>
              <a:rPr baseline="30000" lang="no" sz="1800"/>
              <a:t>2</a:t>
            </a:r>
            <a:r>
              <a:rPr lang="no" sz="1800"/>
              <a:t>) går opp, trekker fra og setter et </a:t>
            </a:r>
            <a:r>
              <a:rPr b="1" lang="no" sz="1800"/>
              <a:t>1</a:t>
            </a:r>
            <a:r>
              <a:rPr lang="no" sz="1800"/>
              <a:t>-tall på posisjon 2. </a:t>
            </a:r>
            <a:endParaRPr sz="1800"/>
          </a:p>
          <a:p>
            <a:pPr indent="-342900" lvl="0" marL="457200" rtl="0" algn="l">
              <a:lnSpc>
                <a:spcPct val="150000"/>
              </a:lnSpc>
              <a:spcBef>
                <a:spcPts val="0"/>
              </a:spcBef>
              <a:spcAft>
                <a:spcPts val="0"/>
              </a:spcAft>
              <a:buSzPts val="1800"/>
              <a:buChar char="●"/>
            </a:pPr>
            <a:r>
              <a:rPr lang="no" sz="1800"/>
              <a:t>1 - 2 (2</a:t>
            </a:r>
            <a:r>
              <a:rPr baseline="30000" lang="no" sz="1800"/>
              <a:t>1</a:t>
            </a:r>
            <a:r>
              <a:rPr lang="no" sz="1800"/>
              <a:t>) går </a:t>
            </a:r>
            <a:r>
              <a:rPr i="1" lang="no" sz="1800">
                <a:solidFill>
                  <a:srgbClr val="E06666"/>
                </a:solidFill>
              </a:rPr>
              <a:t>ikke </a:t>
            </a:r>
            <a:r>
              <a:rPr lang="no" sz="1800"/>
              <a:t>opp, setter </a:t>
            </a:r>
            <a:r>
              <a:rPr b="1" lang="no" sz="1800">
                <a:solidFill>
                  <a:srgbClr val="E06666"/>
                </a:solidFill>
              </a:rPr>
              <a:t>0</a:t>
            </a:r>
            <a:r>
              <a:rPr lang="no" sz="1800"/>
              <a:t>  på posisjon 1. </a:t>
            </a:r>
            <a:endParaRPr sz="1800"/>
          </a:p>
          <a:p>
            <a:pPr indent="-342900" lvl="0" marL="457200" rtl="0" algn="l">
              <a:lnSpc>
                <a:spcPct val="150000"/>
              </a:lnSpc>
              <a:spcBef>
                <a:spcPts val="0"/>
              </a:spcBef>
              <a:spcAft>
                <a:spcPts val="0"/>
              </a:spcAft>
              <a:buSzPts val="1800"/>
              <a:buChar char="●"/>
            </a:pPr>
            <a:r>
              <a:rPr lang="no" sz="1800"/>
              <a:t>1 - 1 (2</a:t>
            </a:r>
            <a:r>
              <a:rPr baseline="30000" lang="no" sz="1800"/>
              <a:t>0</a:t>
            </a:r>
            <a:r>
              <a:rPr lang="no" sz="1800"/>
              <a:t>) går opp, trekker fra og setter et </a:t>
            </a:r>
            <a:r>
              <a:rPr b="1" lang="no" sz="1800"/>
              <a:t>1</a:t>
            </a:r>
            <a:r>
              <a:rPr lang="no" sz="1800"/>
              <a:t>-tall på posisjon 0.</a:t>
            </a:r>
            <a:endParaRPr sz="1800"/>
          </a:p>
          <a:p>
            <a:pPr indent="-342900" lvl="1" marL="914400" rtl="0" algn="l">
              <a:lnSpc>
                <a:spcPct val="150000"/>
              </a:lnSpc>
              <a:spcBef>
                <a:spcPts val="0"/>
              </a:spcBef>
              <a:spcAft>
                <a:spcPts val="0"/>
              </a:spcAft>
              <a:buSzPts val="1800"/>
              <a:buChar char="○"/>
            </a:pPr>
            <a:r>
              <a:rPr lang="no" sz="1800"/>
              <a:t>= </a:t>
            </a:r>
            <a:r>
              <a:rPr b="1" lang="no" sz="1800">
                <a:solidFill>
                  <a:srgbClr val="E06666"/>
                </a:solidFill>
              </a:rPr>
              <a:t>0</a:t>
            </a:r>
            <a:r>
              <a:rPr b="1" lang="no" sz="1800"/>
              <a:t>11</a:t>
            </a:r>
            <a:r>
              <a:rPr b="1" lang="no" sz="1800">
                <a:solidFill>
                  <a:srgbClr val="E06666"/>
                </a:solidFill>
              </a:rPr>
              <a:t>0 0</a:t>
            </a:r>
            <a:r>
              <a:rPr b="1" lang="no" sz="1800"/>
              <a:t>1</a:t>
            </a:r>
            <a:r>
              <a:rPr b="1" lang="no" sz="1800">
                <a:solidFill>
                  <a:srgbClr val="E06666"/>
                </a:solidFill>
              </a:rPr>
              <a:t>0</a:t>
            </a:r>
            <a:r>
              <a:rPr b="1" lang="no" sz="1800"/>
              <a:t>1 </a:t>
            </a:r>
            <a:endParaRPr b="1" sz="1800"/>
          </a:p>
          <a:p>
            <a:pPr indent="0" lvl="0" marL="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xEl>
                                              <p:pRg end="0" st="0"/>
                                            </p:txEl>
                                          </p:spTgt>
                                        </p:tgtEl>
                                        <p:attrNameLst>
                                          <p:attrName>style.visibility</p:attrName>
                                        </p:attrNameLst>
                                      </p:cBhvr>
                                      <p:to>
                                        <p:strVal val="visible"/>
                                      </p:to>
                                    </p:set>
                                    <p:animEffect filter="fade" transition="in">
                                      <p:cBhvr>
                                        <p:cTn dur="1"/>
                                        <p:tgtEl>
                                          <p:spTgt spid="27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xEl>
                                              <p:pRg end="1" st="1"/>
                                            </p:txEl>
                                          </p:spTgt>
                                        </p:tgtEl>
                                        <p:attrNameLst>
                                          <p:attrName>style.visibility</p:attrName>
                                        </p:attrNameLst>
                                      </p:cBhvr>
                                      <p:to>
                                        <p:strVal val="visible"/>
                                      </p:to>
                                    </p:set>
                                    <p:animEffect filter="fade" transition="in">
                                      <p:cBhvr>
                                        <p:cTn dur="1"/>
                                        <p:tgtEl>
                                          <p:spTgt spid="27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xEl>
                                              <p:pRg end="2" st="2"/>
                                            </p:txEl>
                                          </p:spTgt>
                                        </p:tgtEl>
                                        <p:attrNameLst>
                                          <p:attrName>style.visibility</p:attrName>
                                        </p:attrNameLst>
                                      </p:cBhvr>
                                      <p:to>
                                        <p:strVal val="visible"/>
                                      </p:to>
                                    </p:set>
                                    <p:animEffect filter="fade" transition="in">
                                      <p:cBhvr>
                                        <p:cTn dur="1"/>
                                        <p:tgtEl>
                                          <p:spTgt spid="27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xEl>
                                              <p:pRg end="3" st="3"/>
                                            </p:txEl>
                                          </p:spTgt>
                                        </p:tgtEl>
                                        <p:attrNameLst>
                                          <p:attrName>style.visibility</p:attrName>
                                        </p:attrNameLst>
                                      </p:cBhvr>
                                      <p:to>
                                        <p:strVal val="visible"/>
                                      </p:to>
                                    </p:set>
                                    <p:animEffect filter="fade" transition="in">
                                      <p:cBhvr>
                                        <p:cTn dur="1"/>
                                        <p:tgtEl>
                                          <p:spTgt spid="27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xEl>
                                              <p:pRg end="4" st="4"/>
                                            </p:txEl>
                                          </p:spTgt>
                                        </p:tgtEl>
                                        <p:attrNameLst>
                                          <p:attrName>style.visibility</p:attrName>
                                        </p:attrNameLst>
                                      </p:cBhvr>
                                      <p:to>
                                        <p:strVal val="visible"/>
                                      </p:to>
                                    </p:set>
                                    <p:animEffect filter="fade" transition="in">
                                      <p:cBhvr>
                                        <p:cTn dur="1"/>
                                        <p:tgtEl>
                                          <p:spTgt spid="27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xEl>
                                              <p:pRg end="5" st="5"/>
                                            </p:txEl>
                                          </p:spTgt>
                                        </p:tgtEl>
                                        <p:attrNameLst>
                                          <p:attrName>style.visibility</p:attrName>
                                        </p:attrNameLst>
                                      </p:cBhvr>
                                      <p:to>
                                        <p:strVal val="visible"/>
                                      </p:to>
                                    </p:set>
                                    <p:animEffect filter="fade" transition="in">
                                      <p:cBhvr>
                                        <p:cTn dur="1"/>
                                        <p:tgtEl>
                                          <p:spTgt spid="27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xEl>
                                              <p:pRg end="6" st="6"/>
                                            </p:txEl>
                                          </p:spTgt>
                                        </p:tgtEl>
                                        <p:attrNameLst>
                                          <p:attrName>style.visibility</p:attrName>
                                        </p:attrNameLst>
                                      </p:cBhvr>
                                      <p:to>
                                        <p:strVal val="visible"/>
                                      </p:to>
                                    </p:set>
                                    <p:animEffect filter="fade" transition="in">
                                      <p:cBhvr>
                                        <p:cTn dur="1"/>
                                        <p:tgtEl>
                                          <p:spTgt spid="27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xEl>
                                              <p:pRg end="7" st="7"/>
                                            </p:txEl>
                                          </p:spTgt>
                                        </p:tgtEl>
                                        <p:attrNameLst>
                                          <p:attrName>style.visibility</p:attrName>
                                        </p:attrNameLst>
                                      </p:cBhvr>
                                      <p:to>
                                        <p:strVal val="visible"/>
                                      </p:to>
                                    </p:set>
                                    <p:animEffect filter="fade" transition="in">
                                      <p:cBhvr>
                                        <p:cTn dur="1"/>
                                        <p:tgtEl>
                                          <p:spTgt spid="27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xEl>
                                              <p:pRg end="8" st="8"/>
                                            </p:txEl>
                                          </p:spTgt>
                                        </p:tgtEl>
                                        <p:attrNameLst>
                                          <p:attrName>style.visibility</p:attrName>
                                        </p:attrNameLst>
                                      </p:cBhvr>
                                      <p:to>
                                        <p:strVal val="visible"/>
                                      </p:to>
                                    </p:set>
                                    <p:animEffect filter="fade" transition="in">
                                      <p:cBhvr>
                                        <p:cTn dur="1"/>
                                        <p:tgtEl>
                                          <p:spTgt spid="27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xEl>
                                              <p:pRg end="9" st="9"/>
                                            </p:txEl>
                                          </p:spTgt>
                                        </p:tgtEl>
                                        <p:attrNameLst>
                                          <p:attrName>style.visibility</p:attrName>
                                        </p:attrNameLst>
                                      </p:cBhvr>
                                      <p:to>
                                        <p:strVal val="visible"/>
                                      </p:to>
                                    </p:set>
                                    <p:animEffect filter="fade" transition="in">
                                      <p:cBhvr>
                                        <p:cTn dur="1"/>
                                        <p:tgtEl>
                                          <p:spTgt spid="275">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Men hvor er formelen for å regne fra heksadesimal til desimal????</a:t>
            </a:r>
            <a:endParaRPr/>
          </a:p>
        </p:txBody>
      </p:sp>
      <p:sp>
        <p:nvSpPr>
          <p:cNvPr id="281" name="Google Shape;281;p33"/>
          <p:cNvSpPr txBox="1"/>
          <p:nvPr>
            <p:ph idx="1" type="body"/>
          </p:nvPr>
        </p:nvSpPr>
        <p:spPr>
          <a:xfrm>
            <a:off x="1297500" y="1701525"/>
            <a:ext cx="7038900" cy="29112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no" sz="1800"/>
              <a:t>Lite vits i å pugge alt for mange regler og formler, hvis du skal regne fra heksadesimal til desimal, konverter først til binær og deretter til desimal.</a:t>
            </a:r>
            <a:endParaRPr sz="1800"/>
          </a:p>
          <a:p>
            <a:pPr indent="0" lvl="0" marL="457200" rtl="0" algn="l">
              <a:lnSpc>
                <a:spcPct val="150000"/>
              </a:lnSpc>
              <a:spcBef>
                <a:spcPts val="1600"/>
              </a:spcBef>
              <a:spcAft>
                <a:spcPts val="0"/>
              </a:spcAft>
              <a:buNone/>
            </a:pPr>
            <a:r>
              <a:t/>
            </a:r>
            <a:endParaRPr sz="1800"/>
          </a:p>
          <a:p>
            <a:pPr indent="-342900" lvl="0" marL="457200" rtl="0" algn="l">
              <a:lnSpc>
                <a:spcPct val="150000"/>
              </a:lnSpc>
              <a:spcBef>
                <a:spcPts val="1600"/>
              </a:spcBef>
              <a:spcAft>
                <a:spcPts val="0"/>
              </a:spcAft>
              <a:buSzPts val="1800"/>
              <a:buChar char="●"/>
            </a:pPr>
            <a:r>
              <a:rPr lang="no" sz="1800"/>
              <a:t>Samme gjelder (omvendt) hvis vi skal regne fra desimal til heksadesimal</a:t>
            </a:r>
            <a:endParaRPr sz="1800"/>
          </a:p>
        </p:txBody>
      </p:sp>
      <p:pic>
        <p:nvPicPr>
          <p:cNvPr id="282" name="Google Shape;282;p33"/>
          <p:cNvPicPr preferRelativeResize="0"/>
          <p:nvPr/>
        </p:nvPicPr>
        <p:blipFill>
          <a:blip r:embed="rId3">
            <a:alphaModFix/>
          </a:blip>
          <a:stretch>
            <a:fillRect/>
          </a:stretch>
        </p:blipFill>
        <p:spPr>
          <a:xfrm flipH="1">
            <a:off x="6808824" y="3733275"/>
            <a:ext cx="2335176" cy="1410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Cheat code</a:t>
            </a:r>
            <a:endParaRPr/>
          </a:p>
        </p:txBody>
      </p:sp>
      <p:sp>
        <p:nvSpPr>
          <p:cNvPr id="288" name="Google Shape;288;p34"/>
          <p:cNvSpPr txBox="1"/>
          <p:nvPr>
            <p:ph idx="1" type="body"/>
          </p:nvPr>
        </p:nvSpPr>
        <p:spPr>
          <a:xfrm>
            <a:off x="1297500" y="1227375"/>
            <a:ext cx="7038900" cy="39162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no" sz="1800"/>
              <a:t>Husk på disse så sparer du tid når du skal regne om!</a:t>
            </a:r>
            <a:endParaRPr sz="1800"/>
          </a:p>
          <a:p>
            <a:pPr indent="-342900" lvl="0" marL="457200" rtl="0" algn="l">
              <a:lnSpc>
                <a:spcPct val="150000"/>
              </a:lnSpc>
              <a:spcBef>
                <a:spcPts val="0"/>
              </a:spcBef>
              <a:spcAft>
                <a:spcPts val="0"/>
              </a:spcAft>
              <a:buSzPts val="1800"/>
              <a:buChar char="●"/>
            </a:pPr>
            <a:r>
              <a:rPr lang="no" sz="1800"/>
              <a:t>(</a:t>
            </a:r>
            <a:r>
              <a:rPr b="1" lang="no" sz="1800"/>
              <a:t>0101</a:t>
            </a:r>
            <a:r>
              <a:rPr lang="no" sz="1800"/>
              <a:t>)</a:t>
            </a:r>
            <a:r>
              <a:rPr baseline="-25000" lang="no" sz="1800"/>
              <a:t>2</a:t>
            </a:r>
            <a:r>
              <a:rPr lang="no" sz="1800"/>
              <a:t> = (</a:t>
            </a:r>
            <a:r>
              <a:rPr b="1" lang="no" sz="1800"/>
              <a:t>5</a:t>
            </a:r>
            <a:r>
              <a:rPr lang="no" sz="1800"/>
              <a:t>)</a:t>
            </a:r>
            <a:r>
              <a:rPr baseline="-25000" lang="no" sz="1800"/>
              <a:t>10 </a:t>
            </a:r>
            <a:r>
              <a:rPr lang="no" sz="1800"/>
              <a:t>= (5)</a:t>
            </a:r>
            <a:r>
              <a:rPr baseline="-25000" lang="no" sz="1800"/>
              <a:t>16</a:t>
            </a:r>
            <a:endParaRPr baseline="-25000" sz="1800"/>
          </a:p>
          <a:p>
            <a:pPr indent="-342900" lvl="1" marL="914400" rtl="0" algn="l">
              <a:lnSpc>
                <a:spcPct val="150000"/>
              </a:lnSpc>
              <a:spcBef>
                <a:spcPts val="0"/>
              </a:spcBef>
              <a:spcAft>
                <a:spcPts val="0"/>
              </a:spcAft>
              <a:buSzPts val="1800"/>
              <a:buChar char="○"/>
            </a:pPr>
            <a:r>
              <a:rPr lang="no" sz="1800"/>
              <a:t>5 i titallsystemet er det omvendte av 10 i totallsystemet!</a:t>
            </a:r>
            <a:endParaRPr sz="1800"/>
          </a:p>
          <a:p>
            <a:pPr indent="-342900" lvl="0" marL="457200" rtl="0" algn="l">
              <a:lnSpc>
                <a:spcPct val="150000"/>
              </a:lnSpc>
              <a:spcBef>
                <a:spcPts val="0"/>
              </a:spcBef>
              <a:spcAft>
                <a:spcPts val="0"/>
              </a:spcAft>
              <a:buSzPts val="1800"/>
              <a:buChar char="●"/>
            </a:pPr>
            <a:r>
              <a:rPr lang="no" sz="1800"/>
              <a:t>(</a:t>
            </a:r>
            <a:r>
              <a:rPr b="1" lang="no" sz="1800"/>
              <a:t>1010</a:t>
            </a:r>
            <a:r>
              <a:rPr lang="no" sz="1800"/>
              <a:t>)</a:t>
            </a:r>
            <a:r>
              <a:rPr baseline="-25000" lang="no" sz="1800"/>
              <a:t>2</a:t>
            </a:r>
            <a:r>
              <a:rPr lang="no" sz="1800"/>
              <a:t> = (</a:t>
            </a:r>
            <a:r>
              <a:rPr b="1" lang="no" sz="1800"/>
              <a:t>10</a:t>
            </a:r>
            <a:r>
              <a:rPr lang="no" sz="1800"/>
              <a:t>)</a:t>
            </a:r>
            <a:r>
              <a:rPr baseline="-25000" lang="no" sz="1800"/>
              <a:t>10 </a:t>
            </a:r>
            <a:r>
              <a:rPr lang="no" sz="1800"/>
              <a:t>= (A)</a:t>
            </a:r>
            <a:r>
              <a:rPr baseline="-25000" lang="no" sz="1800"/>
              <a:t>16</a:t>
            </a:r>
            <a:endParaRPr baseline="-25000" sz="1800"/>
          </a:p>
          <a:p>
            <a:pPr indent="-342900" lvl="1" marL="914400" rtl="0" algn="l">
              <a:lnSpc>
                <a:spcPct val="150000"/>
              </a:lnSpc>
              <a:spcBef>
                <a:spcPts val="0"/>
              </a:spcBef>
              <a:spcAft>
                <a:spcPts val="0"/>
              </a:spcAft>
              <a:buSzPts val="1800"/>
              <a:buChar char="○"/>
            </a:pPr>
            <a:r>
              <a:rPr lang="no" sz="1800"/>
              <a:t>10 i titallsystemet er lik 1010 i totallsystemet!</a:t>
            </a:r>
            <a:endParaRPr sz="1800"/>
          </a:p>
          <a:p>
            <a:pPr indent="-342900" lvl="0" marL="457200" rtl="0" algn="l">
              <a:lnSpc>
                <a:spcPct val="150000"/>
              </a:lnSpc>
              <a:spcBef>
                <a:spcPts val="0"/>
              </a:spcBef>
              <a:spcAft>
                <a:spcPts val="0"/>
              </a:spcAft>
              <a:buSzPts val="1800"/>
              <a:buChar char="●"/>
            </a:pPr>
            <a:r>
              <a:rPr lang="no" sz="1800"/>
              <a:t>(</a:t>
            </a:r>
            <a:r>
              <a:rPr b="1" lang="no" sz="1800"/>
              <a:t>1111</a:t>
            </a:r>
            <a:r>
              <a:rPr lang="no" sz="1800"/>
              <a:t>)</a:t>
            </a:r>
            <a:r>
              <a:rPr baseline="-25000" lang="no" sz="1800"/>
              <a:t>2</a:t>
            </a:r>
            <a:r>
              <a:rPr lang="no" sz="1800"/>
              <a:t> = (1</a:t>
            </a:r>
            <a:r>
              <a:rPr b="1" lang="no" sz="1800"/>
              <a:t>5</a:t>
            </a:r>
            <a:r>
              <a:rPr lang="no" sz="1800"/>
              <a:t>)</a:t>
            </a:r>
            <a:r>
              <a:rPr baseline="-25000" lang="no" sz="1800"/>
              <a:t>10 </a:t>
            </a:r>
            <a:r>
              <a:rPr lang="no" sz="1800"/>
              <a:t>= (F)</a:t>
            </a:r>
            <a:r>
              <a:rPr baseline="-25000" lang="no" sz="1800"/>
              <a:t>16</a:t>
            </a:r>
            <a:endParaRPr baseline="-25000" sz="1800"/>
          </a:p>
          <a:p>
            <a:pPr indent="-342900" lvl="1" marL="914400" rtl="0" algn="l">
              <a:lnSpc>
                <a:spcPct val="150000"/>
              </a:lnSpc>
              <a:spcBef>
                <a:spcPts val="0"/>
              </a:spcBef>
              <a:spcAft>
                <a:spcPts val="0"/>
              </a:spcAft>
              <a:buSzPts val="1800"/>
              <a:buChar char="○"/>
            </a:pPr>
            <a:r>
              <a:rPr lang="no" sz="1800"/>
              <a:t>Hvis vi “fletter” de binære tallene for 5 og 10 ender vi opp med 1111, som er 10 + 5 = 15!</a:t>
            </a:r>
            <a:endParaRPr baseline="-25000"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xEl>
                                              <p:pRg end="0" st="0"/>
                                            </p:txEl>
                                          </p:spTgt>
                                        </p:tgtEl>
                                        <p:attrNameLst>
                                          <p:attrName>style.visibility</p:attrName>
                                        </p:attrNameLst>
                                      </p:cBhvr>
                                      <p:to>
                                        <p:strVal val="visible"/>
                                      </p:to>
                                    </p:set>
                                    <p:animEffect filter="fade" transition="in">
                                      <p:cBhvr>
                                        <p:cTn dur="1"/>
                                        <p:tgtEl>
                                          <p:spTgt spid="2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xEl>
                                              <p:pRg end="1" st="1"/>
                                            </p:txEl>
                                          </p:spTgt>
                                        </p:tgtEl>
                                        <p:attrNameLst>
                                          <p:attrName>style.visibility</p:attrName>
                                        </p:attrNameLst>
                                      </p:cBhvr>
                                      <p:to>
                                        <p:strVal val="visible"/>
                                      </p:to>
                                    </p:set>
                                    <p:animEffect filter="fade" transition="in">
                                      <p:cBhvr>
                                        <p:cTn dur="1"/>
                                        <p:tgtEl>
                                          <p:spTgt spid="28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xEl>
                                              <p:pRg end="2" st="2"/>
                                            </p:txEl>
                                          </p:spTgt>
                                        </p:tgtEl>
                                        <p:attrNameLst>
                                          <p:attrName>style.visibility</p:attrName>
                                        </p:attrNameLst>
                                      </p:cBhvr>
                                      <p:to>
                                        <p:strVal val="visible"/>
                                      </p:to>
                                    </p:set>
                                    <p:animEffect filter="fade" transition="in">
                                      <p:cBhvr>
                                        <p:cTn dur="1"/>
                                        <p:tgtEl>
                                          <p:spTgt spid="28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xEl>
                                              <p:pRg end="3" st="3"/>
                                            </p:txEl>
                                          </p:spTgt>
                                        </p:tgtEl>
                                        <p:attrNameLst>
                                          <p:attrName>style.visibility</p:attrName>
                                        </p:attrNameLst>
                                      </p:cBhvr>
                                      <p:to>
                                        <p:strVal val="visible"/>
                                      </p:to>
                                    </p:set>
                                    <p:animEffect filter="fade" transition="in">
                                      <p:cBhvr>
                                        <p:cTn dur="1"/>
                                        <p:tgtEl>
                                          <p:spTgt spid="28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xEl>
                                              <p:pRg end="4" st="4"/>
                                            </p:txEl>
                                          </p:spTgt>
                                        </p:tgtEl>
                                        <p:attrNameLst>
                                          <p:attrName>style.visibility</p:attrName>
                                        </p:attrNameLst>
                                      </p:cBhvr>
                                      <p:to>
                                        <p:strVal val="visible"/>
                                      </p:to>
                                    </p:set>
                                    <p:animEffect filter="fade" transition="in">
                                      <p:cBhvr>
                                        <p:cTn dur="1"/>
                                        <p:tgtEl>
                                          <p:spTgt spid="28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xEl>
                                              <p:pRg end="5" st="5"/>
                                            </p:txEl>
                                          </p:spTgt>
                                        </p:tgtEl>
                                        <p:attrNameLst>
                                          <p:attrName>style.visibility</p:attrName>
                                        </p:attrNameLst>
                                      </p:cBhvr>
                                      <p:to>
                                        <p:strVal val="visible"/>
                                      </p:to>
                                    </p:set>
                                    <p:animEffect filter="fade" transition="in">
                                      <p:cBhvr>
                                        <p:cTn dur="1"/>
                                        <p:tgtEl>
                                          <p:spTgt spid="28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xEl>
                                              <p:pRg end="6" st="6"/>
                                            </p:txEl>
                                          </p:spTgt>
                                        </p:tgtEl>
                                        <p:attrNameLst>
                                          <p:attrName>style.visibility</p:attrName>
                                        </p:attrNameLst>
                                      </p:cBhvr>
                                      <p:to>
                                        <p:strVal val="visible"/>
                                      </p:to>
                                    </p:set>
                                    <p:animEffect filter="fade" transition="in">
                                      <p:cBhvr>
                                        <p:cTn dur="1"/>
                                        <p:tgtEl>
                                          <p:spTgt spid="288">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Toerkomplement</a:t>
            </a:r>
            <a:endParaRPr/>
          </a:p>
        </p:txBody>
      </p:sp>
      <p:sp>
        <p:nvSpPr>
          <p:cNvPr id="294" name="Google Shape;294;p35"/>
          <p:cNvSpPr txBox="1"/>
          <p:nvPr>
            <p:ph idx="1" type="body"/>
          </p:nvPr>
        </p:nvSpPr>
        <p:spPr>
          <a:xfrm>
            <a:off x="1297500" y="1567550"/>
            <a:ext cx="7038900" cy="33933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no" sz="1600"/>
              <a:t>En effektiv måte å representere negative tall på binært</a:t>
            </a:r>
            <a:endParaRPr sz="1600"/>
          </a:p>
          <a:p>
            <a:pPr indent="-330200" lvl="0" marL="457200" rtl="0" algn="l">
              <a:lnSpc>
                <a:spcPct val="150000"/>
              </a:lnSpc>
              <a:spcBef>
                <a:spcPts val="0"/>
              </a:spcBef>
              <a:spcAft>
                <a:spcPts val="0"/>
              </a:spcAft>
              <a:buSzPts val="1600"/>
              <a:buChar char="●"/>
            </a:pPr>
            <a:r>
              <a:rPr lang="no" sz="1600"/>
              <a:t>Fremgangsmåte for å konverte binært -&gt; toerkomplement</a:t>
            </a:r>
            <a:endParaRPr sz="1600"/>
          </a:p>
          <a:p>
            <a:pPr indent="-330200" lvl="1" marL="914400" rtl="0" algn="l">
              <a:lnSpc>
                <a:spcPct val="150000"/>
              </a:lnSpc>
              <a:spcBef>
                <a:spcPts val="0"/>
              </a:spcBef>
              <a:spcAft>
                <a:spcPts val="0"/>
              </a:spcAft>
              <a:buSzPts val="1600"/>
              <a:buChar char="○"/>
            </a:pPr>
            <a:r>
              <a:rPr b="1" lang="no" sz="1600"/>
              <a:t>Ta det binære tallet, inverter alle siffer og legg på 1</a:t>
            </a:r>
            <a:endParaRPr b="1" sz="1600"/>
          </a:p>
          <a:p>
            <a:pPr indent="-330200" lvl="1" marL="914400" rtl="0" algn="l">
              <a:lnSpc>
                <a:spcPct val="150000"/>
              </a:lnSpc>
              <a:spcBef>
                <a:spcPts val="0"/>
              </a:spcBef>
              <a:spcAft>
                <a:spcPts val="0"/>
              </a:spcAft>
              <a:buSzPts val="1600"/>
              <a:buChar char="○"/>
            </a:pPr>
            <a:r>
              <a:rPr lang="no" sz="1600"/>
              <a:t>Eksempel:</a:t>
            </a:r>
            <a:endParaRPr sz="1600"/>
          </a:p>
          <a:p>
            <a:pPr indent="-330200" lvl="2" marL="1371600" rtl="0" algn="l">
              <a:lnSpc>
                <a:spcPct val="150000"/>
              </a:lnSpc>
              <a:spcBef>
                <a:spcPts val="0"/>
              </a:spcBef>
              <a:spcAft>
                <a:spcPts val="0"/>
              </a:spcAft>
              <a:buSzPts val="1600"/>
              <a:buChar char="■"/>
            </a:pPr>
            <a:r>
              <a:rPr b="1" lang="no" sz="1600"/>
              <a:t>0101 1010</a:t>
            </a:r>
            <a:r>
              <a:rPr lang="no" sz="1600"/>
              <a:t>		&lt;- Utgangspunkt</a:t>
            </a:r>
            <a:endParaRPr sz="1600"/>
          </a:p>
          <a:p>
            <a:pPr indent="-330200" lvl="2" marL="1371600" rtl="0" algn="l">
              <a:lnSpc>
                <a:spcPct val="150000"/>
              </a:lnSpc>
              <a:spcBef>
                <a:spcPts val="0"/>
              </a:spcBef>
              <a:spcAft>
                <a:spcPts val="0"/>
              </a:spcAft>
              <a:buSzPts val="1600"/>
              <a:buChar char="■"/>
            </a:pPr>
            <a:r>
              <a:rPr b="1" lang="no" sz="1600"/>
              <a:t>1010 0101</a:t>
            </a:r>
            <a:r>
              <a:rPr lang="no" sz="1600"/>
              <a:t>		&lt;- Invertert</a:t>
            </a:r>
            <a:endParaRPr sz="1600"/>
          </a:p>
          <a:p>
            <a:pPr indent="-330200" lvl="2" marL="1371600" rtl="0" algn="l">
              <a:lnSpc>
                <a:spcPct val="150000"/>
              </a:lnSpc>
              <a:spcBef>
                <a:spcPts val="0"/>
              </a:spcBef>
              <a:spcAft>
                <a:spcPts val="0"/>
              </a:spcAft>
              <a:buSzPts val="1600"/>
              <a:buChar char="■"/>
            </a:pPr>
            <a:r>
              <a:rPr b="1" lang="no" sz="1600"/>
              <a:t>1010</a:t>
            </a:r>
            <a:r>
              <a:rPr b="1" lang="no" sz="1600"/>
              <a:t> </a:t>
            </a:r>
            <a:r>
              <a:rPr b="1" lang="no" sz="1600">
                <a:solidFill>
                  <a:srgbClr val="FFFFFF"/>
                </a:solidFill>
              </a:rPr>
              <a:t>0110</a:t>
            </a:r>
            <a:r>
              <a:rPr lang="no" sz="1600"/>
              <a:t>		&lt;- Pluss 1</a:t>
            </a:r>
            <a:endParaRPr sz="1600"/>
          </a:p>
          <a:p>
            <a:pPr indent="-330200" lvl="0" marL="457200" rtl="0" algn="l">
              <a:lnSpc>
                <a:spcPct val="150000"/>
              </a:lnSpc>
              <a:spcBef>
                <a:spcPts val="0"/>
              </a:spcBef>
              <a:spcAft>
                <a:spcPts val="0"/>
              </a:spcAft>
              <a:buSzPts val="1600"/>
              <a:buChar char="●"/>
            </a:pPr>
            <a:r>
              <a:rPr lang="no" sz="1600"/>
              <a:t>Samme </a:t>
            </a:r>
            <a:r>
              <a:rPr lang="no" sz="1600"/>
              <a:t>fremgangsmåte</a:t>
            </a:r>
            <a:r>
              <a:rPr lang="no" sz="1600"/>
              <a:t> når vi skal gå fra toerkomplement til binær</a:t>
            </a:r>
            <a:endParaRPr sz="16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Eksempel: binær til toerkomplement</a:t>
            </a:r>
            <a:endParaRPr/>
          </a:p>
        </p:txBody>
      </p:sp>
      <p:sp>
        <p:nvSpPr>
          <p:cNvPr id="300" name="Google Shape;300;p36"/>
          <p:cNvSpPr txBox="1"/>
          <p:nvPr>
            <p:ph idx="1" type="body"/>
          </p:nvPr>
        </p:nvSpPr>
        <p:spPr>
          <a:xfrm>
            <a:off x="2089925" y="1307850"/>
            <a:ext cx="4821300" cy="75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sz="3500"/>
              <a:t>0000 1000 0000 0001</a:t>
            </a:r>
            <a:endParaRPr sz="3500"/>
          </a:p>
          <a:p>
            <a:pPr indent="0" lvl="0" marL="0" rtl="0" algn="l">
              <a:spcBef>
                <a:spcPts val="1600"/>
              </a:spcBef>
              <a:spcAft>
                <a:spcPts val="1600"/>
              </a:spcAft>
              <a:buNone/>
            </a:pPr>
            <a:r>
              <a:t/>
            </a:r>
            <a:endParaRPr/>
          </a:p>
        </p:txBody>
      </p:sp>
      <p:sp>
        <p:nvSpPr>
          <p:cNvPr id="301" name="Google Shape;301;p36"/>
          <p:cNvSpPr txBox="1"/>
          <p:nvPr>
            <p:ph idx="1" type="body"/>
          </p:nvPr>
        </p:nvSpPr>
        <p:spPr>
          <a:xfrm>
            <a:off x="2089925" y="3675800"/>
            <a:ext cx="4821300" cy="75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sz="3500"/>
              <a:t>1111 0111 1111 1111</a:t>
            </a:r>
            <a:endParaRPr sz="3500"/>
          </a:p>
          <a:p>
            <a:pPr indent="0" lvl="0" marL="0" rtl="0" algn="l">
              <a:spcBef>
                <a:spcPts val="1600"/>
              </a:spcBef>
              <a:spcAft>
                <a:spcPts val="1600"/>
              </a:spcAft>
              <a:buNone/>
            </a:pPr>
            <a:r>
              <a:t/>
            </a:r>
            <a:endParaRPr/>
          </a:p>
        </p:txBody>
      </p:sp>
      <p:cxnSp>
        <p:nvCxnSpPr>
          <p:cNvPr id="302" name="Google Shape;302;p36"/>
          <p:cNvCxnSpPr/>
          <p:nvPr/>
        </p:nvCxnSpPr>
        <p:spPr>
          <a:xfrm>
            <a:off x="4500575" y="2341675"/>
            <a:ext cx="0" cy="1053300"/>
          </a:xfrm>
          <a:prstGeom prst="straightConnector1">
            <a:avLst/>
          </a:prstGeom>
          <a:noFill/>
          <a:ln cap="flat" cmpd="sng" w="38100">
            <a:solidFill>
              <a:schemeClr val="dk2"/>
            </a:solidFill>
            <a:prstDash val="solid"/>
            <a:round/>
            <a:headEnd len="med" w="med" type="triangl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Lei av å grave deg ned i teoriboka?</a:t>
            </a:r>
            <a:endParaRPr/>
          </a:p>
        </p:txBody>
      </p:sp>
      <p:sp>
        <p:nvSpPr>
          <p:cNvPr id="308" name="Google Shape;308;p3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9" name="Google Shape;309;p37"/>
          <p:cNvPicPr preferRelativeResize="0"/>
          <p:nvPr/>
        </p:nvPicPr>
        <p:blipFill>
          <a:blip r:embed="rId3">
            <a:alphaModFix/>
          </a:blip>
          <a:stretch>
            <a:fillRect/>
          </a:stretch>
        </p:blipFill>
        <p:spPr>
          <a:xfrm>
            <a:off x="967225" y="1388325"/>
            <a:ext cx="7209551" cy="3538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
                                        <p:tgtEl>
                                          <p:spTgt spid="3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3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Anbefalte (eksamensrelevante!) videoer</a:t>
            </a:r>
            <a:endParaRPr/>
          </a:p>
        </p:txBody>
      </p:sp>
      <p:sp>
        <p:nvSpPr>
          <p:cNvPr id="315" name="Google Shape;315;p38"/>
          <p:cNvSpPr txBox="1"/>
          <p:nvPr>
            <p:ph idx="1" type="body"/>
          </p:nvPr>
        </p:nvSpPr>
        <p:spPr>
          <a:xfrm>
            <a:off x="1297500" y="1378400"/>
            <a:ext cx="7038900" cy="33759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no" sz="1800"/>
              <a:t>Forklaring av f</a:t>
            </a:r>
            <a:r>
              <a:rPr lang="no" sz="1800"/>
              <a:t>lyttall</a:t>
            </a:r>
            <a:endParaRPr sz="1800"/>
          </a:p>
          <a:p>
            <a:pPr indent="-342900" lvl="1" marL="914400" rtl="0" algn="l">
              <a:lnSpc>
                <a:spcPct val="200000"/>
              </a:lnSpc>
              <a:spcBef>
                <a:spcPts val="0"/>
              </a:spcBef>
              <a:spcAft>
                <a:spcPts val="0"/>
              </a:spcAft>
              <a:buSzPts val="1800"/>
              <a:buChar char="○"/>
            </a:pPr>
            <a:r>
              <a:rPr lang="no" sz="1800" u="sng">
                <a:solidFill>
                  <a:schemeClr val="hlink"/>
                </a:solidFill>
                <a:hlinkClick r:id="rId3"/>
              </a:rPr>
              <a:t>https://www.youtube.com/watch?v=PZRI1IfStY0</a:t>
            </a:r>
            <a:endParaRPr sz="1800"/>
          </a:p>
          <a:p>
            <a:pPr indent="-342900" lvl="0" marL="457200" rtl="0" algn="l">
              <a:lnSpc>
                <a:spcPct val="200000"/>
              </a:lnSpc>
              <a:spcBef>
                <a:spcPts val="0"/>
              </a:spcBef>
              <a:spcAft>
                <a:spcPts val="0"/>
              </a:spcAft>
              <a:buSzPts val="1800"/>
              <a:buChar char="●"/>
            </a:pPr>
            <a:r>
              <a:rPr lang="no" sz="1800"/>
              <a:t>Chars og Unicode</a:t>
            </a:r>
            <a:endParaRPr sz="1800"/>
          </a:p>
          <a:p>
            <a:pPr indent="-342900" lvl="1" marL="914400" rtl="0" algn="l">
              <a:lnSpc>
                <a:spcPct val="200000"/>
              </a:lnSpc>
              <a:spcBef>
                <a:spcPts val="0"/>
              </a:spcBef>
              <a:spcAft>
                <a:spcPts val="0"/>
              </a:spcAft>
              <a:buSzPts val="1800"/>
              <a:buChar char="○"/>
            </a:pPr>
            <a:r>
              <a:rPr lang="no" sz="1800" u="sng">
                <a:solidFill>
                  <a:schemeClr val="hlink"/>
                </a:solidFill>
                <a:hlinkClick r:id="rId4"/>
              </a:rPr>
              <a:t>https://www.youtube.com/watch?v=MijmeoH9LT</a:t>
            </a:r>
            <a:endParaRPr sz="1800"/>
          </a:p>
          <a:p>
            <a:pPr indent="-342900" lvl="0" marL="457200" rtl="0" algn="l">
              <a:lnSpc>
                <a:spcPct val="200000"/>
              </a:lnSpc>
              <a:spcBef>
                <a:spcPts val="0"/>
              </a:spcBef>
              <a:spcAft>
                <a:spcPts val="0"/>
              </a:spcAft>
              <a:buSzPts val="1800"/>
              <a:buChar char="●"/>
            </a:pPr>
            <a:r>
              <a:rPr lang="no" sz="1800"/>
              <a:t>Rekursjon (for spesielt interesserte)</a:t>
            </a:r>
            <a:endParaRPr sz="1800"/>
          </a:p>
          <a:p>
            <a:pPr indent="-342900" lvl="1" marL="914400" rtl="0" algn="l">
              <a:lnSpc>
                <a:spcPct val="200000"/>
              </a:lnSpc>
              <a:spcBef>
                <a:spcPts val="0"/>
              </a:spcBef>
              <a:spcAft>
                <a:spcPts val="0"/>
              </a:spcAft>
              <a:buSzPts val="1800"/>
              <a:buChar char="○"/>
            </a:pPr>
            <a:r>
              <a:rPr lang="no" sz="1800" u="sng">
                <a:solidFill>
                  <a:schemeClr val="hlink"/>
                </a:solidFill>
                <a:hlinkClick r:id="rId5"/>
              </a:rPr>
              <a:t>https://www.youtube.com/watch?v=Mv9NEXX1VHc</a:t>
            </a: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3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sz="3000"/>
              <a:t>Kapittel 2:</a:t>
            </a:r>
            <a:endParaRPr sz="3000"/>
          </a:p>
          <a:p>
            <a:pPr indent="0" lvl="0" marL="0" rtl="0" algn="l">
              <a:spcBef>
                <a:spcPts val="0"/>
              </a:spcBef>
              <a:spcAft>
                <a:spcPts val="0"/>
              </a:spcAft>
              <a:buNone/>
            </a:pPr>
            <a:r>
              <a:rPr lang="no" sz="3000"/>
              <a:t>Variabler og datatyper</a:t>
            </a:r>
            <a:endParaRPr sz="3000"/>
          </a:p>
        </p:txBody>
      </p:sp>
      <p:sp>
        <p:nvSpPr>
          <p:cNvPr id="321" name="Google Shape;321;p39"/>
          <p:cNvSpPr txBox="1"/>
          <p:nvPr>
            <p:ph idx="1" type="body"/>
          </p:nvPr>
        </p:nvSpPr>
        <p:spPr>
          <a:xfrm>
            <a:off x="245025" y="3760200"/>
            <a:ext cx="8743800" cy="121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sz="2200">
                <a:latin typeface="Playfair Display"/>
                <a:ea typeface="Playfair Display"/>
                <a:cs typeface="Playfair Display"/>
                <a:sym typeface="Playfair Display"/>
              </a:rPr>
              <a:t>“The best thing about a boolean is </a:t>
            </a:r>
            <a:endParaRPr sz="2200">
              <a:latin typeface="Playfair Display"/>
              <a:ea typeface="Playfair Display"/>
              <a:cs typeface="Playfair Display"/>
              <a:sym typeface="Playfair Display"/>
            </a:endParaRPr>
          </a:p>
          <a:p>
            <a:pPr indent="457200" lvl="0" marL="0" rtl="0" algn="l">
              <a:spcBef>
                <a:spcPts val="1600"/>
              </a:spcBef>
              <a:spcAft>
                <a:spcPts val="1600"/>
              </a:spcAft>
              <a:buNone/>
            </a:pPr>
            <a:r>
              <a:rPr lang="no" sz="2200">
                <a:latin typeface="Playfair Display"/>
                <a:ea typeface="Playfair Display"/>
                <a:cs typeface="Playfair Display"/>
                <a:sym typeface="Playfair Display"/>
              </a:rPr>
              <a:t>even if you are wrong, you are only off by a bit”</a:t>
            </a:r>
            <a:endParaRPr sz="2200">
              <a:latin typeface="Playfair Display"/>
              <a:ea typeface="Playfair Display"/>
              <a:cs typeface="Playfair Display"/>
              <a:sym typeface="Playfair Display"/>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4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Datatyper</a:t>
            </a:r>
            <a:endParaRPr/>
          </a:p>
        </p:txBody>
      </p:sp>
      <p:sp>
        <p:nvSpPr>
          <p:cNvPr id="327" name="Google Shape;327;p40"/>
          <p:cNvSpPr txBox="1"/>
          <p:nvPr>
            <p:ph idx="1" type="body"/>
          </p:nvPr>
        </p:nvSpPr>
        <p:spPr>
          <a:xfrm>
            <a:off x="1297500" y="1307850"/>
            <a:ext cx="7235700" cy="35547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no" sz="1800"/>
              <a:t>Fem grunnleggende datatyper du må kunne:</a:t>
            </a:r>
            <a:endParaRPr sz="1800"/>
          </a:p>
          <a:p>
            <a:pPr indent="-342900" lvl="1" marL="914400" rtl="0" algn="l">
              <a:lnSpc>
                <a:spcPct val="200000"/>
              </a:lnSpc>
              <a:spcBef>
                <a:spcPts val="0"/>
              </a:spcBef>
              <a:spcAft>
                <a:spcPts val="0"/>
              </a:spcAft>
              <a:buSzPts val="1800"/>
              <a:buChar char="○"/>
            </a:pPr>
            <a:r>
              <a:rPr b="1" lang="no" sz="1800"/>
              <a:t>Heltall</a:t>
            </a:r>
            <a:r>
              <a:rPr lang="no" sz="1800"/>
              <a:t> (integer)</a:t>
            </a:r>
            <a:endParaRPr sz="1800"/>
          </a:p>
          <a:p>
            <a:pPr indent="-342900" lvl="1" marL="914400" rtl="0" algn="l">
              <a:lnSpc>
                <a:spcPct val="200000"/>
              </a:lnSpc>
              <a:spcBef>
                <a:spcPts val="0"/>
              </a:spcBef>
              <a:spcAft>
                <a:spcPts val="0"/>
              </a:spcAft>
              <a:buSzPts val="1800"/>
              <a:buChar char="○"/>
            </a:pPr>
            <a:r>
              <a:rPr b="1" lang="no" sz="1800"/>
              <a:t>Flyttall </a:t>
            </a:r>
            <a:r>
              <a:rPr lang="no" sz="1800"/>
              <a:t>(float)</a:t>
            </a:r>
            <a:endParaRPr sz="1800"/>
          </a:p>
          <a:p>
            <a:pPr indent="-342900" lvl="1" marL="914400" rtl="0" algn="l">
              <a:lnSpc>
                <a:spcPct val="200000"/>
              </a:lnSpc>
              <a:spcBef>
                <a:spcPts val="0"/>
              </a:spcBef>
              <a:spcAft>
                <a:spcPts val="0"/>
              </a:spcAft>
              <a:buSzPts val="1800"/>
              <a:buChar char="○"/>
            </a:pPr>
            <a:r>
              <a:rPr b="1" lang="no" sz="1800"/>
              <a:t>Tegn </a:t>
            </a:r>
            <a:r>
              <a:rPr lang="no" sz="1800"/>
              <a:t>(char)</a:t>
            </a:r>
            <a:endParaRPr sz="1800"/>
          </a:p>
          <a:p>
            <a:pPr indent="-342900" lvl="1" marL="914400" rtl="0" algn="l">
              <a:lnSpc>
                <a:spcPct val="200000"/>
              </a:lnSpc>
              <a:spcBef>
                <a:spcPts val="0"/>
              </a:spcBef>
              <a:spcAft>
                <a:spcPts val="0"/>
              </a:spcAft>
              <a:buSzPts val="1800"/>
              <a:buChar char="○"/>
            </a:pPr>
            <a:r>
              <a:rPr b="1" lang="no" sz="1800"/>
              <a:t>Strenger </a:t>
            </a:r>
            <a:r>
              <a:rPr lang="no" sz="1800"/>
              <a:t>(string)</a:t>
            </a:r>
            <a:endParaRPr sz="1800"/>
          </a:p>
          <a:p>
            <a:pPr indent="-342900" lvl="1" marL="914400" rtl="0" algn="l">
              <a:lnSpc>
                <a:spcPct val="200000"/>
              </a:lnSpc>
              <a:spcBef>
                <a:spcPts val="0"/>
              </a:spcBef>
              <a:spcAft>
                <a:spcPts val="0"/>
              </a:spcAft>
              <a:buSzPts val="1800"/>
              <a:buChar char="○"/>
            </a:pPr>
            <a:r>
              <a:rPr b="1" lang="no" sz="1800"/>
              <a:t>Sannhetsvariabel </a:t>
            </a:r>
            <a:r>
              <a:rPr lang="no" sz="1800"/>
              <a:t>/ boolsk variabel (boolean)</a:t>
            </a: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4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Variabler</a:t>
            </a:r>
            <a:endParaRPr/>
          </a:p>
        </p:txBody>
      </p:sp>
      <p:sp>
        <p:nvSpPr>
          <p:cNvPr id="333" name="Google Shape;333;p41"/>
          <p:cNvSpPr txBox="1"/>
          <p:nvPr>
            <p:ph idx="1" type="body"/>
          </p:nvPr>
        </p:nvSpPr>
        <p:spPr>
          <a:xfrm>
            <a:off x="1297500" y="1307850"/>
            <a:ext cx="7038900" cy="3473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no" sz="1800"/>
              <a:t>Vi kan lagre alle datatypene i </a:t>
            </a:r>
            <a:r>
              <a:rPr b="1" lang="no" sz="1800"/>
              <a:t>variabler</a:t>
            </a:r>
            <a:r>
              <a:rPr lang="no" sz="1800"/>
              <a:t>.</a:t>
            </a:r>
            <a:endParaRPr sz="1800"/>
          </a:p>
          <a:p>
            <a:pPr indent="-342900" lvl="0" marL="457200" rtl="0" algn="l">
              <a:lnSpc>
                <a:spcPct val="150000"/>
              </a:lnSpc>
              <a:spcBef>
                <a:spcPts val="0"/>
              </a:spcBef>
              <a:spcAft>
                <a:spcPts val="0"/>
              </a:spcAft>
              <a:buSzPts val="1800"/>
              <a:buChar char="●"/>
            </a:pPr>
            <a:r>
              <a:rPr lang="no" sz="1800"/>
              <a:t>Vi kan også lagre flere av disse typene av gangen i samme variabel vha. lister/arrays</a:t>
            </a:r>
            <a:endParaRPr sz="1800"/>
          </a:p>
          <a:p>
            <a:pPr indent="-342900" lvl="0" marL="457200" rtl="0" algn="l">
              <a:lnSpc>
                <a:spcPct val="150000"/>
              </a:lnSpc>
              <a:spcBef>
                <a:spcPts val="0"/>
              </a:spcBef>
              <a:spcAft>
                <a:spcPts val="0"/>
              </a:spcAft>
              <a:buSzPts val="1800"/>
              <a:buChar char="●"/>
            </a:pPr>
            <a:r>
              <a:rPr lang="no" sz="1800"/>
              <a:t>Obs! Dersom man “kopierer” et objekt ved å legge det i en ny variabel blir det ikke </a:t>
            </a:r>
            <a:r>
              <a:rPr i="1" lang="no" sz="1800"/>
              <a:t>faktisk</a:t>
            </a:r>
            <a:r>
              <a:rPr lang="no" sz="1800"/>
              <a:t> kopiert. Vi lager bare en ny “peker” eller “referanse” til samme objekt.</a:t>
            </a:r>
            <a:endParaRPr sz="1800"/>
          </a:p>
          <a:p>
            <a:pPr indent="-342900" lvl="1" marL="914400" rtl="0" algn="l">
              <a:lnSpc>
                <a:spcPct val="150000"/>
              </a:lnSpc>
              <a:spcBef>
                <a:spcPts val="0"/>
              </a:spcBef>
              <a:spcAft>
                <a:spcPts val="0"/>
              </a:spcAft>
              <a:buSzPts val="1800"/>
              <a:buChar char="○"/>
            </a:pPr>
            <a:r>
              <a:rPr lang="no" sz="1800"/>
              <a:t>Dvs: Alle endringer gjort i “kopien” vil også gjenspeiles i den originale variabelen</a:t>
            </a:r>
            <a:endParaRPr sz="1800"/>
          </a:p>
          <a:p>
            <a:pPr indent="0" lvl="0" marL="0" rtl="0" algn="l">
              <a:spcBef>
                <a:spcPts val="1600"/>
              </a:spcBef>
              <a:spcAft>
                <a:spcPts val="1600"/>
              </a:spcAft>
              <a:buNone/>
            </a:pPr>
            <a:r>
              <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Praktisk info</a:t>
            </a:r>
            <a:endParaRPr/>
          </a:p>
        </p:txBody>
      </p:sp>
      <p:sp>
        <p:nvSpPr>
          <p:cNvPr id="149" name="Google Shape;149;p15"/>
          <p:cNvSpPr txBox="1"/>
          <p:nvPr>
            <p:ph idx="1" type="body"/>
          </p:nvPr>
        </p:nvSpPr>
        <p:spPr>
          <a:xfrm>
            <a:off x="1297500" y="1307850"/>
            <a:ext cx="7038900" cy="3042600"/>
          </a:xfrm>
          <a:prstGeom prst="rect">
            <a:avLst/>
          </a:prstGeom>
        </p:spPr>
        <p:txBody>
          <a:bodyPr anchorCtr="0" anchor="t" bIns="91425" lIns="91425" spcFirstLastPara="1" rIns="91425" wrap="square" tIns="91425">
            <a:noAutofit/>
          </a:bodyPr>
          <a:lstStyle/>
          <a:p>
            <a:pPr indent="-330200" lvl="0" marL="457200" rtl="0" algn="l">
              <a:lnSpc>
                <a:spcPct val="200000"/>
              </a:lnSpc>
              <a:spcBef>
                <a:spcPts val="0"/>
              </a:spcBef>
              <a:spcAft>
                <a:spcPts val="0"/>
              </a:spcAft>
              <a:buSzPts val="1600"/>
              <a:buChar char="●"/>
            </a:pPr>
            <a:r>
              <a:rPr lang="no" sz="1600"/>
              <a:t>Vi holder på i ca. 4 - 5 timer</a:t>
            </a:r>
            <a:endParaRPr sz="1600"/>
          </a:p>
          <a:p>
            <a:pPr indent="-330200" lvl="0" marL="457200" rtl="0" algn="l">
              <a:lnSpc>
                <a:spcPct val="200000"/>
              </a:lnSpc>
              <a:spcBef>
                <a:spcPts val="0"/>
              </a:spcBef>
              <a:spcAft>
                <a:spcPts val="0"/>
              </a:spcAft>
              <a:buSzPts val="1600"/>
              <a:buChar char="●"/>
            </a:pPr>
            <a:r>
              <a:rPr lang="no" sz="1600"/>
              <a:t>Si ifra hvis det går for raskt framover!</a:t>
            </a:r>
            <a:endParaRPr sz="1600"/>
          </a:p>
          <a:p>
            <a:pPr indent="-330200" lvl="0" marL="457200" rtl="0" algn="l">
              <a:lnSpc>
                <a:spcPct val="200000"/>
              </a:lnSpc>
              <a:spcBef>
                <a:spcPts val="0"/>
              </a:spcBef>
              <a:spcAft>
                <a:spcPts val="0"/>
              </a:spcAft>
              <a:buSzPts val="1600"/>
              <a:buChar char="●"/>
            </a:pPr>
            <a:r>
              <a:rPr lang="no" sz="1600"/>
              <a:t>Vi kjører akademisk kvarter, altså pause fra klokka hel til kvart over</a:t>
            </a:r>
            <a:endParaRPr sz="1600"/>
          </a:p>
          <a:p>
            <a:pPr indent="-330200" lvl="0" marL="457200" rtl="0" algn="l">
              <a:lnSpc>
                <a:spcPct val="150000"/>
              </a:lnSpc>
              <a:spcBef>
                <a:spcPts val="0"/>
              </a:spcBef>
              <a:spcAft>
                <a:spcPts val="0"/>
              </a:spcAft>
              <a:buSzPts val="1600"/>
              <a:buChar char="●"/>
            </a:pPr>
            <a:r>
              <a:rPr b="1" lang="no" sz="1600"/>
              <a:t>Still spørsmål!</a:t>
            </a:r>
            <a:r>
              <a:rPr lang="no" sz="1600"/>
              <a:t> Jeg kan ikke garantere et smart svar, men jeg skal gjøre mitt beste :-)</a:t>
            </a:r>
            <a:endParaRPr sz="1600"/>
          </a:p>
          <a:p>
            <a:pPr indent="-330200" lvl="1" marL="914400" rtl="0" algn="l">
              <a:lnSpc>
                <a:spcPct val="150000"/>
              </a:lnSpc>
              <a:spcBef>
                <a:spcPts val="0"/>
              </a:spcBef>
              <a:spcAft>
                <a:spcPts val="0"/>
              </a:spcAft>
              <a:buSzPts val="1600"/>
              <a:buChar char="○"/>
            </a:pPr>
            <a:r>
              <a:rPr lang="no" sz="1600"/>
              <a:t>Dere trenger pause, jeg trenger pause - helst ta de i plenum!</a:t>
            </a:r>
            <a:endParaRPr sz="1600"/>
          </a:p>
          <a:p>
            <a:pPr indent="-330200" lvl="1" marL="914400" rtl="0" algn="l">
              <a:lnSpc>
                <a:spcPct val="150000"/>
              </a:lnSpc>
              <a:spcBef>
                <a:spcPts val="0"/>
              </a:spcBef>
              <a:spcAft>
                <a:spcPts val="0"/>
              </a:spcAft>
              <a:buSzPts val="1600"/>
              <a:buChar char="○"/>
            </a:pPr>
            <a:r>
              <a:rPr lang="no" sz="1600"/>
              <a:t>Husk: hvis det er noe du lurer på er det mest sannsynlig flere som lurer på det samme.</a:t>
            </a:r>
            <a:endParaRPr sz="1600"/>
          </a:p>
        </p:txBody>
      </p:sp>
      <p:pic>
        <p:nvPicPr>
          <p:cNvPr id="150" name="Google Shape;150;p15"/>
          <p:cNvPicPr preferRelativeResize="0"/>
          <p:nvPr/>
        </p:nvPicPr>
        <p:blipFill>
          <a:blip r:embed="rId3">
            <a:alphaModFix/>
          </a:blip>
          <a:stretch>
            <a:fillRect/>
          </a:stretch>
        </p:blipFill>
        <p:spPr>
          <a:xfrm rot="2">
            <a:off x="-160450" y="3737901"/>
            <a:ext cx="2106150" cy="14055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4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Boolean</a:t>
            </a:r>
            <a:endParaRPr/>
          </a:p>
        </p:txBody>
      </p:sp>
      <p:sp>
        <p:nvSpPr>
          <p:cNvPr id="339" name="Google Shape;339;p4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no" sz="1800"/>
              <a:t>To alternativer</a:t>
            </a:r>
            <a:endParaRPr sz="1800"/>
          </a:p>
          <a:p>
            <a:pPr indent="-342900" lvl="1" marL="914400" rtl="0" algn="l">
              <a:lnSpc>
                <a:spcPct val="150000"/>
              </a:lnSpc>
              <a:spcBef>
                <a:spcPts val="0"/>
              </a:spcBef>
              <a:spcAft>
                <a:spcPts val="0"/>
              </a:spcAft>
              <a:buSzPts val="1800"/>
              <a:buChar char="○"/>
            </a:pPr>
            <a:r>
              <a:rPr b="1" lang="no" sz="1800"/>
              <a:t>Sant</a:t>
            </a:r>
            <a:r>
              <a:rPr lang="no" sz="1800"/>
              <a:t> og </a:t>
            </a:r>
            <a:r>
              <a:rPr b="1" lang="no" sz="1800"/>
              <a:t>Usant</a:t>
            </a:r>
            <a:endParaRPr b="1" sz="1800"/>
          </a:p>
          <a:p>
            <a:pPr indent="0" lvl="0" marL="0" rtl="0" algn="l">
              <a:lnSpc>
                <a:spcPct val="150000"/>
              </a:lnSpc>
              <a:spcBef>
                <a:spcPts val="1600"/>
              </a:spcBef>
              <a:spcAft>
                <a:spcPts val="0"/>
              </a:spcAft>
              <a:buNone/>
            </a:pPr>
            <a:r>
              <a:t/>
            </a:r>
            <a:endParaRPr b="1" sz="1800"/>
          </a:p>
          <a:p>
            <a:pPr indent="-342900" lvl="0" marL="457200" rtl="0" algn="l">
              <a:lnSpc>
                <a:spcPct val="150000"/>
              </a:lnSpc>
              <a:spcBef>
                <a:spcPts val="1600"/>
              </a:spcBef>
              <a:spcAft>
                <a:spcPts val="0"/>
              </a:spcAft>
              <a:buSzPts val="1800"/>
              <a:buChar char="●"/>
            </a:pPr>
            <a:r>
              <a:rPr lang="no" sz="1800"/>
              <a:t>Kan </a:t>
            </a:r>
            <a:r>
              <a:rPr i="1" lang="no" sz="1800"/>
              <a:t>evaluere</a:t>
            </a:r>
            <a:r>
              <a:rPr lang="no" sz="1800"/>
              <a:t> om noe er sant eller usant vha. </a:t>
            </a:r>
            <a:r>
              <a:rPr i="1" lang="no" sz="1800"/>
              <a:t>logiske uttrykk</a:t>
            </a:r>
            <a:endParaRPr sz="1800"/>
          </a:p>
        </p:txBody>
      </p:sp>
      <p:pic>
        <p:nvPicPr>
          <p:cNvPr id="340" name="Google Shape;340;p42"/>
          <p:cNvPicPr preferRelativeResize="0"/>
          <p:nvPr/>
        </p:nvPicPr>
        <p:blipFill>
          <a:blip r:embed="rId3">
            <a:alphaModFix/>
          </a:blip>
          <a:stretch>
            <a:fillRect/>
          </a:stretch>
        </p:blipFill>
        <p:spPr>
          <a:xfrm>
            <a:off x="6041250" y="0"/>
            <a:ext cx="3102748" cy="15675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4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no"/>
              <a:t>Heltall og </a:t>
            </a:r>
            <a:r>
              <a:rPr lang="no"/>
              <a:t>flyttall</a:t>
            </a:r>
            <a:r>
              <a:rPr lang="no"/>
              <a:t> </a:t>
            </a:r>
            <a:endParaRPr/>
          </a:p>
          <a:p>
            <a:pPr indent="0" lvl="0" marL="0" rtl="0" algn="l">
              <a:lnSpc>
                <a:spcPct val="115000"/>
              </a:lnSpc>
              <a:spcBef>
                <a:spcPts val="0"/>
              </a:spcBef>
              <a:spcAft>
                <a:spcPts val="0"/>
              </a:spcAft>
              <a:buNone/>
            </a:pPr>
            <a:r>
              <a:rPr lang="no" sz="1600"/>
              <a:t>(engelsk: Integers &amp; floats)</a:t>
            </a:r>
            <a:endParaRPr sz="1600"/>
          </a:p>
        </p:txBody>
      </p:sp>
      <p:sp>
        <p:nvSpPr>
          <p:cNvPr id="346" name="Google Shape;346;p43"/>
          <p:cNvSpPr txBox="1"/>
          <p:nvPr>
            <p:ph idx="1" type="body"/>
          </p:nvPr>
        </p:nvSpPr>
        <p:spPr>
          <a:xfrm>
            <a:off x="1297500" y="1567550"/>
            <a:ext cx="7038900" cy="33300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b="1" lang="no" sz="1600"/>
              <a:t>Integer</a:t>
            </a:r>
            <a:endParaRPr b="1" sz="1600"/>
          </a:p>
          <a:p>
            <a:pPr indent="-330200" lvl="1" marL="914400" rtl="0" algn="l">
              <a:lnSpc>
                <a:spcPct val="150000"/>
              </a:lnSpc>
              <a:spcBef>
                <a:spcPts val="0"/>
              </a:spcBef>
              <a:spcAft>
                <a:spcPts val="0"/>
              </a:spcAft>
              <a:buSzPts val="1600"/>
              <a:buChar char="○"/>
            </a:pPr>
            <a:r>
              <a:rPr lang="no" sz="1600"/>
              <a:t>Heltall - kan ikke inneholde desimaler.</a:t>
            </a:r>
            <a:endParaRPr sz="1600"/>
          </a:p>
          <a:p>
            <a:pPr indent="-330200" lvl="1" marL="914400" rtl="0" algn="l">
              <a:lnSpc>
                <a:spcPct val="150000"/>
              </a:lnSpc>
              <a:spcBef>
                <a:spcPts val="0"/>
              </a:spcBef>
              <a:spcAft>
                <a:spcPts val="0"/>
              </a:spcAft>
              <a:buSzPts val="1600"/>
              <a:buChar char="○"/>
            </a:pPr>
            <a:r>
              <a:rPr lang="no" sz="1600"/>
              <a:t>Kan være både negativ og positiv</a:t>
            </a:r>
            <a:endParaRPr sz="1600"/>
          </a:p>
          <a:p>
            <a:pPr indent="-330200" lvl="0" marL="457200" rtl="0" algn="l">
              <a:lnSpc>
                <a:spcPct val="150000"/>
              </a:lnSpc>
              <a:spcBef>
                <a:spcPts val="0"/>
              </a:spcBef>
              <a:spcAft>
                <a:spcPts val="0"/>
              </a:spcAft>
              <a:buSzPts val="1600"/>
              <a:buChar char="●"/>
            </a:pPr>
            <a:r>
              <a:rPr b="1" lang="no" sz="1600"/>
              <a:t>Float</a:t>
            </a:r>
            <a:endParaRPr b="1" sz="1600"/>
          </a:p>
          <a:p>
            <a:pPr indent="-330200" lvl="1" marL="914400" rtl="0" algn="l">
              <a:lnSpc>
                <a:spcPct val="150000"/>
              </a:lnSpc>
              <a:spcBef>
                <a:spcPts val="0"/>
              </a:spcBef>
              <a:spcAft>
                <a:spcPts val="0"/>
              </a:spcAft>
              <a:buSzPts val="1600"/>
              <a:buChar char="○"/>
            </a:pPr>
            <a:r>
              <a:rPr lang="no" sz="1600"/>
              <a:t>Flyttall, inneholder alltid desimaler (kan være bare 0-tall)</a:t>
            </a:r>
            <a:endParaRPr sz="1600"/>
          </a:p>
          <a:p>
            <a:pPr indent="-330200" lvl="2" marL="1371600" rtl="0" algn="l">
              <a:lnSpc>
                <a:spcPct val="150000"/>
              </a:lnSpc>
              <a:spcBef>
                <a:spcPts val="0"/>
              </a:spcBef>
              <a:spcAft>
                <a:spcPts val="0"/>
              </a:spcAft>
              <a:buSzPts val="1600"/>
              <a:buChar char="■"/>
            </a:pPr>
            <a:r>
              <a:rPr lang="no" sz="1600"/>
              <a:t>Veldig forenklet forklaring, bør kunne litt mer på teoridelen!</a:t>
            </a:r>
            <a:endParaRPr sz="1600"/>
          </a:p>
          <a:p>
            <a:pPr indent="-330200" lvl="1" marL="914400" rtl="0" algn="l">
              <a:lnSpc>
                <a:spcPct val="150000"/>
              </a:lnSpc>
              <a:spcBef>
                <a:spcPts val="0"/>
              </a:spcBef>
              <a:spcAft>
                <a:spcPts val="0"/>
              </a:spcAft>
              <a:buSzPts val="1600"/>
              <a:buChar char="○"/>
            </a:pPr>
            <a:r>
              <a:rPr lang="no" sz="1600"/>
              <a:t>Høy presisjon i utregninger (men ikke veldig relevant for eksamen)</a:t>
            </a:r>
            <a:endParaRPr sz="1600"/>
          </a:p>
          <a:p>
            <a:pPr indent="-330200" lvl="1" marL="914400" rtl="0" algn="l">
              <a:lnSpc>
                <a:spcPct val="150000"/>
              </a:lnSpc>
              <a:spcBef>
                <a:spcPts val="0"/>
              </a:spcBef>
              <a:spcAft>
                <a:spcPts val="0"/>
              </a:spcAft>
              <a:buSzPts val="1600"/>
              <a:buChar char="○"/>
            </a:pPr>
            <a:r>
              <a:rPr lang="no" sz="1600"/>
              <a:t>Kan rundes av vha. </a:t>
            </a:r>
            <a:r>
              <a:rPr b="1" lang="no" sz="1600">
                <a:latin typeface="Roboto Mono"/>
                <a:ea typeface="Roboto Mono"/>
                <a:cs typeface="Roboto Mono"/>
                <a:sym typeface="Roboto Mono"/>
              </a:rPr>
              <a:t>round(</a:t>
            </a:r>
            <a:r>
              <a:rPr b="1" lang="no" sz="1600">
                <a:solidFill>
                  <a:srgbClr val="D9D9D9"/>
                </a:solidFill>
                <a:latin typeface="Roboto Mono"/>
                <a:ea typeface="Roboto Mono"/>
                <a:cs typeface="Roboto Mono"/>
                <a:sym typeface="Roboto Mono"/>
              </a:rPr>
              <a:t>tall</a:t>
            </a:r>
            <a:r>
              <a:rPr b="1" lang="no" sz="1600">
                <a:latin typeface="Roboto Mono"/>
                <a:ea typeface="Roboto Mono"/>
                <a:cs typeface="Roboto Mono"/>
                <a:sym typeface="Roboto Mono"/>
              </a:rPr>
              <a:t>, </a:t>
            </a:r>
            <a:r>
              <a:rPr b="1" lang="no" sz="1600">
                <a:solidFill>
                  <a:srgbClr val="D9D9D9"/>
                </a:solidFill>
                <a:latin typeface="Roboto Mono"/>
                <a:ea typeface="Roboto Mono"/>
                <a:cs typeface="Roboto Mono"/>
                <a:sym typeface="Roboto Mono"/>
              </a:rPr>
              <a:t>&lt;antall desimaler&gt;</a:t>
            </a:r>
            <a:r>
              <a:rPr b="1" lang="no" sz="1600">
                <a:latin typeface="Roboto Mono"/>
                <a:ea typeface="Roboto Mono"/>
                <a:cs typeface="Roboto Mono"/>
                <a:sym typeface="Roboto Mono"/>
              </a:rPr>
              <a:t>)</a:t>
            </a:r>
            <a:endParaRPr sz="1600"/>
          </a:p>
        </p:txBody>
      </p:sp>
      <p:sp>
        <p:nvSpPr>
          <p:cNvPr id="347" name="Google Shape;347;p43"/>
          <p:cNvSpPr txBox="1"/>
          <p:nvPr/>
        </p:nvSpPr>
        <p:spPr>
          <a:xfrm rot="1271010">
            <a:off x="7222565" y="902116"/>
            <a:ext cx="1301763" cy="60748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o" sz="2000">
                <a:solidFill>
                  <a:srgbClr val="FFFFFF"/>
                </a:solidFill>
                <a:latin typeface="Lato"/>
                <a:ea typeface="Lato"/>
                <a:cs typeface="Lato"/>
                <a:sym typeface="Lato"/>
              </a:rPr>
              <a:t>598,0321</a:t>
            </a:r>
            <a:endParaRPr b="1" sz="2000">
              <a:solidFill>
                <a:srgbClr val="FFFFFF"/>
              </a:solidFill>
              <a:latin typeface="Lato"/>
              <a:ea typeface="Lato"/>
              <a:cs typeface="Lato"/>
              <a:sym typeface="Lato"/>
            </a:endParaRPr>
          </a:p>
        </p:txBody>
      </p:sp>
      <p:sp>
        <p:nvSpPr>
          <p:cNvPr id="348" name="Google Shape;348;p43"/>
          <p:cNvSpPr txBox="1"/>
          <p:nvPr/>
        </p:nvSpPr>
        <p:spPr>
          <a:xfrm rot="-419666">
            <a:off x="152405" y="4315630"/>
            <a:ext cx="832697" cy="60753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o" sz="2000">
                <a:solidFill>
                  <a:srgbClr val="FFFFFF"/>
                </a:solidFill>
                <a:latin typeface="Lato"/>
                <a:ea typeface="Lato"/>
                <a:cs typeface="Lato"/>
                <a:sym typeface="Lato"/>
              </a:rPr>
              <a:t>1254</a:t>
            </a:r>
            <a:endParaRPr b="1" sz="2000">
              <a:solidFill>
                <a:srgbClr val="FFFFFF"/>
              </a:solidFill>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4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Regneregler og operatorer</a:t>
            </a:r>
            <a:endParaRPr/>
          </a:p>
        </p:txBody>
      </p:sp>
      <p:sp>
        <p:nvSpPr>
          <p:cNvPr id="354" name="Google Shape;354;p44"/>
          <p:cNvSpPr txBox="1"/>
          <p:nvPr>
            <p:ph idx="1" type="body"/>
          </p:nvPr>
        </p:nvSpPr>
        <p:spPr>
          <a:xfrm>
            <a:off x="1297500" y="1709875"/>
            <a:ext cx="7038900" cy="2215800"/>
          </a:xfrm>
          <a:prstGeom prst="rect">
            <a:avLst/>
          </a:prstGeom>
        </p:spPr>
        <p:txBody>
          <a:bodyPr anchorCtr="0" anchor="t" bIns="91425" lIns="91425" spcFirstLastPara="1" rIns="91425" wrap="square" tIns="91425">
            <a:noAutofit/>
          </a:bodyPr>
          <a:lstStyle/>
          <a:p>
            <a:pPr indent="-342900" lvl="0" marL="457200" marR="0" rtl="0" algn="l">
              <a:lnSpc>
                <a:spcPct val="200000"/>
              </a:lnSpc>
              <a:spcBef>
                <a:spcPts val="0"/>
              </a:spcBef>
              <a:spcAft>
                <a:spcPts val="0"/>
              </a:spcAft>
              <a:buClr>
                <a:schemeClr val="lt1"/>
              </a:buClr>
              <a:buSzPts val="1800"/>
              <a:buFont typeface="Lato"/>
              <a:buChar char="●"/>
            </a:pPr>
            <a:r>
              <a:rPr b="1" lang="no" sz="1800">
                <a:latin typeface="Roboto Mono"/>
                <a:ea typeface="Roboto Mono"/>
                <a:cs typeface="Roboto Mono"/>
                <a:sym typeface="Roboto Mono"/>
              </a:rPr>
              <a:t>+	-	*	/</a:t>
            </a:r>
            <a:r>
              <a:rPr lang="no" sz="1800"/>
              <a:t>	(Disse kan dere)</a:t>
            </a:r>
            <a:endParaRPr sz="1800"/>
          </a:p>
          <a:p>
            <a:pPr indent="-342900" lvl="0" marL="457200" marR="0" rtl="0" algn="l">
              <a:lnSpc>
                <a:spcPct val="200000"/>
              </a:lnSpc>
              <a:spcBef>
                <a:spcPts val="0"/>
              </a:spcBef>
              <a:spcAft>
                <a:spcPts val="0"/>
              </a:spcAft>
              <a:buSzPts val="1800"/>
              <a:buChar char="●"/>
            </a:pPr>
            <a:r>
              <a:rPr lang="no" sz="1800"/>
              <a:t>Kan også sette de foran likhetstegn:</a:t>
            </a:r>
            <a:endParaRPr sz="1800"/>
          </a:p>
          <a:p>
            <a:pPr indent="-342900" lvl="1" marL="914400" marR="0" rtl="0" algn="l">
              <a:lnSpc>
                <a:spcPct val="200000"/>
              </a:lnSpc>
              <a:spcBef>
                <a:spcPts val="0"/>
              </a:spcBef>
              <a:spcAft>
                <a:spcPts val="0"/>
              </a:spcAft>
              <a:buSzPts val="1800"/>
              <a:buChar char="○"/>
            </a:pPr>
            <a:r>
              <a:rPr lang="no" sz="1800"/>
              <a:t>+= og -=	Legger til og trekker fra verdien</a:t>
            </a:r>
            <a:endParaRPr sz="1800"/>
          </a:p>
          <a:p>
            <a:pPr indent="-342900" lvl="1" marL="914400" marR="0" rtl="0" algn="l">
              <a:lnSpc>
                <a:spcPct val="200000"/>
              </a:lnSpc>
              <a:spcBef>
                <a:spcPts val="0"/>
              </a:spcBef>
              <a:spcAft>
                <a:spcPts val="0"/>
              </a:spcAft>
              <a:buSzPts val="1800"/>
              <a:buChar char="○"/>
            </a:pPr>
            <a:r>
              <a:rPr lang="no" sz="1800"/>
              <a:t>*= og /=	Multiplisere, dividere</a:t>
            </a:r>
            <a:endParaRPr sz="1800"/>
          </a:p>
        </p:txBody>
      </p:sp>
      <p:pic>
        <p:nvPicPr>
          <p:cNvPr id="355" name="Google Shape;355;p44"/>
          <p:cNvPicPr preferRelativeResize="0"/>
          <p:nvPr/>
        </p:nvPicPr>
        <p:blipFill>
          <a:blip r:embed="rId3">
            <a:alphaModFix/>
          </a:blip>
          <a:stretch>
            <a:fillRect/>
          </a:stretch>
        </p:blipFill>
        <p:spPr>
          <a:xfrm>
            <a:off x="7235950" y="0"/>
            <a:ext cx="1908050" cy="19080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45"/>
          <p:cNvSpPr txBox="1"/>
          <p:nvPr>
            <p:ph idx="1" type="body"/>
          </p:nvPr>
        </p:nvSpPr>
        <p:spPr>
          <a:xfrm>
            <a:off x="1288500" y="448675"/>
            <a:ext cx="7038900" cy="44373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b="1" lang="no" sz="1600"/>
              <a:t>//</a:t>
            </a:r>
            <a:endParaRPr b="1" sz="1600"/>
          </a:p>
          <a:p>
            <a:pPr indent="-330200" lvl="1" marL="914400" rtl="0" algn="l">
              <a:lnSpc>
                <a:spcPct val="150000"/>
              </a:lnSpc>
              <a:spcBef>
                <a:spcPts val="0"/>
              </a:spcBef>
              <a:spcAft>
                <a:spcPts val="0"/>
              </a:spcAft>
              <a:buSzPts val="1600"/>
              <a:buChar char="○"/>
            </a:pPr>
            <a:r>
              <a:rPr lang="no" sz="1600"/>
              <a:t>Heltallsdivisjon - “hvor mange ganger går dette tallet opp i det andre?”</a:t>
            </a:r>
            <a:endParaRPr sz="1600"/>
          </a:p>
          <a:p>
            <a:pPr indent="-330200" lvl="1" marL="914400" rtl="0" algn="l">
              <a:lnSpc>
                <a:spcPct val="150000"/>
              </a:lnSpc>
              <a:spcBef>
                <a:spcPts val="0"/>
              </a:spcBef>
              <a:spcAft>
                <a:spcPts val="0"/>
              </a:spcAft>
              <a:buSzPts val="1600"/>
              <a:buChar char="○"/>
            </a:pPr>
            <a:r>
              <a:rPr lang="no" sz="1600"/>
              <a:t>Gir oss et heltall som svar, kontra divisjon som kan gi oss flyttall</a:t>
            </a:r>
            <a:endParaRPr sz="1600"/>
          </a:p>
          <a:p>
            <a:pPr indent="-330200" lvl="1" marL="914400" rtl="0" algn="l">
              <a:lnSpc>
                <a:spcPct val="150000"/>
              </a:lnSpc>
              <a:spcBef>
                <a:spcPts val="0"/>
              </a:spcBef>
              <a:spcAft>
                <a:spcPts val="0"/>
              </a:spcAft>
              <a:buSzPts val="1600"/>
              <a:buChar char="○"/>
            </a:pPr>
            <a:r>
              <a:rPr lang="no" sz="1600"/>
              <a:t>Eks: 10 // 4 = 2	(Vi får plass til fire </a:t>
            </a:r>
            <a:r>
              <a:rPr b="1" lang="no" sz="1600"/>
              <a:t>2</a:t>
            </a:r>
            <a:r>
              <a:rPr lang="no" sz="1600"/>
              <a:t> ganger i ti)</a:t>
            </a:r>
            <a:endParaRPr sz="1600"/>
          </a:p>
          <a:p>
            <a:pPr indent="-330200" lvl="0" marL="457200" rtl="0" algn="l">
              <a:lnSpc>
                <a:spcPct val="150000"/>
              </a:lnSpc>
              <a:spcBef>
                <a:spcPts val="0"/>
              </a:spcBef>
              <a:spcAft>
                <a:spcPts val="0"/>
              </a:spcAft>
              <a:buSzPts val="1600"/>
              <a:buChar char="●"/>
            </a:pPr>
            <a:r>
              <a:rPr b="1" lang="no" sz="1600"/>
              <a:t>%</a:t>
            </a:r>
            <a:endParaRPr b="1" sz="1600"/>
          </a:p>
          <a:p>
            <a:pPr indent="-330200" lvl="1" marL="914400" rtl="0" algn="l">
              <a:lnSpc>
                <a:spcPct val="150000"/>
              </a:lnSpc>
              <a:spcBef>
                <a:spcPts val="0"/>
              </a:spcBef>
              <a:spcAft>
                <a:spcPts val="0"/>
              </a:spcAft>
              <a:buSzPts val="1600"/>
              <a:buChar char="○"/>
            </a:pPr>
            <a:r>
              <a:rPr lang="no" sz="1600"/>
              <a:t>Modulo, gir oss resten etter en heltallsdivisjon</a:t>
            </a:r>
            <a:endParaRPr sz="1600"/>
          </a:p>
          <a:p>
            <a:pPr indent="-330200" lvl="2" marL="1371600" rtl="0" algn="l">
              <a:lnSpc>
                <a:spcPct val="150000"/>
              </a:lnSpc>
              <a:spcBef>
                <a:spcPts val="0"/>
              </a:spcBef>
              <a:spcAft>
                <a:spcPts val="0"/>
              </a:spcAft>
              <a:buSzPts val="1600"/>
              <a:buChar char="■"/>
            </a:pPr>
            <a:r>
              <a:rPr lang="no" sz="1600"/>
              <a:t>Eks:	</a:t>
            </a:r>
            <a:r>
              <a:rPr b="1" lang="no" sz="1600"/>
              <a:t>5 % 4 = 1	</a:t>
            </a:r>
            <a:endParaRPr b="1" sz="1600"/>
          </a:p>
          <a:p>
            <a:pPr indent="-330200" lvl="2" marL="1371600" rtl="0" algn="l">
              <a:lnSpc>
                <a:spcPct val="150000"/>
              </a:lnSpc>
              <a:spcBef>
                <a:spcPts val="0"/>
              </a:spcBef>
              <a:spcAft>
                <a:spcPts val="0"/>
              </a:spcAft>
              <a:buSzPts val="1600"/>
              <a:buChar char="■"/>
            </a:pPr>
            <a:r>
              <a:rPr b="1" lang="no" sz="1600"/>
              <a:t>(</a:t>
            </a:r>
            <a:r>
              <a:rPr lang="no" sz="1600"/>
              <a:t>Hvis vi trekker fra 4 fra 5 står vi igjen med 1 (rest))</a:t>
            </a:r>
            <a:endParaRPr sz="1600"/>
          </a:p>
          <a:p>
            <a:pPr indent="-330200" lvl="0" marL="457200" rtl="0" algn="l">
              <a:lnSpc>
                <a:spcPct val="150000"/>
              </a:lnSpc>
              <a:spcBef>
                <a:spcPts val="0"/>
              </a:spcBef>
              <a:spcAft>
                <a:spcPts val="0"/>
              </a:spcAft>
              <a:buSzPts val="1600"/>
              <a:buFont typeface="Roboto Mono"/>
              <a:buChar char="●"/>
            </a:pPr>
            <a:r>
              <a:rPr b="1" lang="no" sz="1600">
                <a:latin typeface="Roboto Mono"/>
                <a:ea typeface="Roboto Mono"/>
                <a:cs typeface="Roboto Mono"/>
                <a:sym typeface="Roboto Mono"/>
              </a:rPr>
              <a:t>**</a:t>
            </a:r>
            <a:endParaRPr b="1" sz="1600">
              <a:latin typeface="Roboto Mono"/>
              <a:ea typeface="Roboto Mono"/>
              <a:cs typeface="Roboto Mono"/>
              <a:sym typeface="Roboto Mono"/>
            </a:endParaRPr>
          </a:p>
          <a:p>
            <a:pPr indent="-330200" lvl="1" marL="914400" rtl="0" algn="l">
              <a:lnSpc>
                <a:spcPct val="150000"/>
              </a:lnSpc>
              <a:spcBef>
                <a:spcPts val="0"/>
              </a:spcBef>
              <a:spcAft>
                <a:spcPts val="0"/>
              </a:spcAft>
              <a:buSzPts val="1600"/>
              <a:buChar char="○"/>
            </a:pPr>
            <a:r>
              <a:rPr lang="no" sz="1600"/>
              <a:t>Opphøyning. </a:t>
            </a:r>
            <a:endParaRPr sz="1600"/>
          </a:p>
          <a:p>
            <a:pPr indent="-330200" lvl="2" marL="1371600" rtl="0" algn="l">
              <a:lnSpc>
                <a:spcPct val="150000"/>
              </a:lnSpc>
              <a:spcBef>
                <a:spcPts val="0"/>
              </a:spcBef>
              <a:spcAft>
                <a:spcPts val="0"/>
              </a:spcAft>
              <a:buSzPts val="1600"/>
              <a:buChar char="■"/>
            </a:pPr>
            <a:r>
              <a:rPr lang="no" sz="1600"/>
              <a:t>Eks: </a:t>
            </a:r>
            <a:r>
              <a:rPr b="1" lang="no" sz="1600"/>
              <a:t>5**2 = 25</a:t>
            </a:r>
            <a:endParaRPr b="1" sz="1600"/>
          </a:p>
          <a:p>
            <a:pPr indent="0" lvl="0" marL="0" rtl="0" algn="l">
              <a:spcBef>
                <a:spcPts val="1600"/>
              </a:spcBef>
              <a:spcAft>
                <a:spcPts val="16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4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no"/>
              <a:t>Tegn</a:t>
            </a:r>
            <a:endParaRPr/>
          </a:p>
          <a:p>
            <a:pPr indent="0" lvl="0" marL="0" rtl="0" algn="l">
              <a:lnSpc>
                <a:spcPct val="115000"/>
              </a:lnSpc>
              <a:spcBef>
                <a:spcPts val="0"/>
              </a:spcBef>
              <a:spcAft>
                <a:spcPts val="0"/>
              </a:spcAft>
              <a:buClr>
                <a:srgbClr val="000000"/>
              </a:buClr>
              <a:buSzPts val="1100"/>
              <a:buFont typeface="Arial"/>
              <a:buNone/>
            </a:pPr>
            <a:r>
              <a:rPr lang="no" sz="1600"/>
              <a:t>(engelsk: Char)</a:t>
            </a:r>
            <a:endParaRPr/>
          </a:p>
        </p:txBody>
      </p:sp>
      <p:sp>
        <p:nvSpPr>
          <p:cNvPr id="366" name="Google Shape;366;p4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SzPts val="1700"/>
              <a:buChar char="●"/>
            </a:pPr>
            <a:r>
              <a:rPr lang="no" sz="1700"/>
              <a:t>Byggesteinene</a:t>
            </a:r>
            <a:r>
              <a:rPr lang="no" sz="1700"/>
              <a:t> for tekst</a:t>
            </a:r>
            <a:endParaRPr sz="1700"/>
          </a:p>
          <a:p>
            <a:pPr indent="-336550" lvl="0" marL="457200" rtl="0" algn="l">
              <a:lnSpc>
                <a:spcPct val="150000"/>
              </a:lnSpc>
              <a:spcBef>
                <a:spcPts val="0"/>
              </a:spcBef>
              <a:spcAft>
                <a:spcPts val="0"/>
              </a:spcAft>
              <a:buSzPts val="1700"/>
              <a:buChar char="●"/>
            </a:pPr>
            <a:r>
              <a:rPr lang="no" sz="1700"/>
              <a:t>Kan konvertere enkelttegn til en tallverdi og tilbake:</a:t>
            </a:r>
            <a:endParaRPr sz="1700"/>
          </a:p>
          <a:p>
            <a:pPr indent="-336550" lvl="1" marL="914400" rtl="0" algn="l">
              <a:lnSpc>
                <a:spcPct val="150000"/>
              </a:lnSpc>
              <a:spcBef>
                <a:spcPts val="0"/>
              </a:spcBef>
              <a:spcAft>
                <a:spcPts val="0"/>
              </a:spcAft>
              <a:buSzPts val="1700"/>
              <a:buFont typeface="Roboto Mono"/>
              <a:buChar char="○"/>
            </a:pPr>
            <a:r>
              <a:rPr b="1" lang="no" sz="1700">
                <a:latin typeface="Roboto Mono"/>
                <a:ea typeface="Roboto Mono"/>
                <a:cs typeface="Roboto Mono"/>
                <a:sym typeface="Roboto Mono"/>
              </a:rPr>
              <a:t>ord(‘a’)</a:t>
            </a:r>
            <a:endParaRPr b="1" sz="1700">
              <a:latin typeface="Roboto Mono"/>
              <a:ea typeface="Roboto Mono"/>
              <a:cs typeface="Roboto Mono"/>
              <a:sym typeface="Roboto Mono"/>
            </a:endParaRPr>
          </a:p>
          <a:p>
            <a:pPr indent="-336550" lvl="2" marL="1371600" rtl="0" algn="l">
              <a:lnSpc>
                <a:spcPct val="150000"/>
              </a:lnSpc>
              <a:spcBef>
                <a:spcPts val="0"/>
              </a:spcBef>
              <a:spcAft>
                <a:spcPts val="0"/>
              </a:spcAft>
              <a:buSzPts val="1700"/>
              <a:buChar char="■"/>
            </a:pPr>
            <a:r>
              <a:rPr lang="no" sz="1700"/>
              <a:t>Konverterer tegnet ‘a’ til tallverdi: 97</a:t>
            </a:r>
            <a:endParaRPr sz="1700"/>
          </a:p>
          <a:p>
            <a:pPr indent="-336550" lvl="1" marL="914400" rtl="0" algn="l">
              <a:lnSpc>
                <a:spcPct val="150000"/>
              </a:lnSpc>
              <a:spcBef>
                <a:spcPts val="0"/>
              </a:spcBef>
              <a:spcAft>
                <a:spcPts val="0"/>
              </a:spcAft>
              <a:buSzPts val="1700"/>
              <a:buFont typeface="Roboto Mono"/>
              <a:buChar char="○"/>
            </a:pPr>
            <a:r>
              <a:rPr b="1" lang="no" sz="1700">
                <a:latin typeface="Roboto Mono"/>
                <a:ea typeface="Roboto Mono"/>
                <a:cs typeface="Roboto Mono"/>
                <a:sym typeface="Roboto Mono"/>
              </a:rPr>
              <a:t>chr(97)</a:t>
            </a:r>
            <a:endParaRPr b="1" sz="1700">
              <a:latin typeface="Roboto Mono"/>
              <a:ea typeface="Roboto Mono"/>
              <a:cs typeface="Roboto Mono"/>
              <a:sym typeface="Roboto Mono"/>
            </a:endParaRPr>
          </a:p>
          <a:p>
            <a:pPr indent="-336550" lvl="2" marL="1371600" rtl="0" algn="l">
              <a:lnSpc>
                <a:spcPct val="150000"/>
              </a:lnSpc>
              <a:spcBef>
                <a:spcPts val="0"/>
              </a:spcBef>
              <a:spcAft>
                <a:spcPts val="0"/>
              </a:spcAft>
              <a:buSzPts val="1700"/>
              <a:buFont typeface="Roboto Mono"/>
              <a:buChar char="■"/>
            </a:pPr>
            <a:r>
              <a:rPr lang="no" sz="1700"/>
              <a:t>Konverterer fra et tall tilbake til tegnet ‘a’</a:t>
            </a:r>
            <a:endParaRPr sz="17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4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no"/>
              <a:t>Strenger</a:t>
            </a:r>
            <a:endParaRPr/>
          </a:p>
          <a:p>
            <a:pPr indent="0" lvl="0" marL="0" rtl="0" algn="l">
              <a:lnSpc>
                <a:spcPct val="115000"/>
              </a:lnSpc>
              <a:spcBef>
                <a:spcPts val="0"/>
              </a:spcBef>
              <a:spcAft>
                <a:spcPts val="0"/>
              </a:spcAft>
              <a:buNone/>
            </a:pPr>
            <a:r>
              <a:rPr lang="no" sz="1600"/>
              <a:t>(engelsk: Strings)</a:t>
            </a:r>
            <a:endParaRPr/>
          </a:p>
        </p:txBody>
      </p:sp>
      <p:sp>
        <p:nvSpPr>
          <p:cNvPr id="372" name="Google Shape;372;p47"/>
          <p:cNvSpPr txBox="1"/>
          <p:nvPr>
            <p:ph idx="1" type="body"/>
          </p:nvPr>
        </p:nvSpPr>
        <p:spPr>
          <a:xfrm>
            <a:off x="1297500" y="1441400"/>
            <a:ext cx="7038900" cy="3438900"/>
          </a:xfrm>
          <a:prstGeom prst="rect">
            <a:avLst/>
          </a:prstGeom>
        </p:spPr>
        <p:txBody>
          <a:bodyPr anchorCtr="0" anchor="t" bIns="91425" lIns="91425" spcFirstLastPara="1" rIns="91425" wrap="square" tIns="91425">
            <a:noAutofit/>
          </a:bodyPr>
          <a:lstStyle/>
          <a:p>
            <a:pPr indent="-330200" lvl="0" marL="457200" rtl="0" algn="l">
              <a:lnSpc>
                <a:spcPct val="200000"/>
              </a:lnSpc>
              <a:spcBef>
                <a:spcPts val="0"/>
              </a:spcBef>
              <a:spcAft>
                <a:spcPts val="0"/>
              </a:spcAft>
              <a:buSzPts val="1600"/>
              <a:buChar char="●"/>
            </a:pPr>
            <a:r>
              <a:rPr lang="no" sz="1600"/>
              <a:t>Streng = tekst</a:t>
            </a:r>
            <a:endParaRPr sz="1600"/>
          </a:p>
          <a:p>
            <a:pPr indent="-330200" lvl="0" marL="457200" rtl="0" algn="l">
              <a:lnSpc>
                <a:spcPct val="200000"/>
              </a:lnSpc>
              <a:spcBef>
                <a:spcPts val="0"/>
              </a:spcBef>
              <a:spcAft>
                <a:spcPts val="0"/>
              </a:spcAft>
              <a:buSzPts val="1600"/>
              <a:buChar char="●"/>
            </a:pPr>
            <a:r>
              <a:rPr lang="no" sz="1600"/>
              <a:t>En streng består av flere tegn/char</a:t>
            </a:r>
            <a:endParaRPr sz="1600"/>
          </a:p>
          <a:p>
            <a:pPr indent="-330200" lvl="0" marL="457200" rtl="0" algn="l">
              <a:lnSpc>
                <a:spcPct val="150000"/>
              </a:lnSpc>
              <a:spcBef>
                <a:spcPts val="0"/>
              </a:spcBef>
              <a:spcAft>
                <a:spcPts val="0"/>
              </a:spcAft>
              <a:buSzPts val="1600"/>
              <a:buChar char="●"/>
            </a:pPr>
            <a:r>
              <a:rPr lang="no" sz="1600"/>
              <a:t>Kan sette sammen strenger:</a:t>
            </a:r>
            <a:endParaRPr sz="1600"/>
          </a:p>
          <a:p>
            <a:pPr indent="-330200" lvl="1" marL="914400" rtl="0" algn="l">
              <a:lnSpc>
                <a:spcPct val="200000"/>
              </a:lnSpc>
              <a:spcBef>
                <a:spcPts val="0"/>
              </a:spcBef>
              <a:spcAft>
                <a:spcPts val="0"/>
              </a:spcAft>
              <a:buSzPts val="1600"/>
              <a:buChar char="○"/>
            </a:pPr>
            <a:r>
              <a:rPr lang="no" sz="1600">
                <a:solidFill>
                  <a:srgbClr val="9CCC65"/>
                </a:solidFill>
                <a:highlight>
                  <a:srgbClr val="434343"/>
                </a:highlight>
                <a:latin typeface="Roboto Mono"/>
                <a:ea typeface="Roboto Mono"/>
                <a:cs typeface="Roboto Mono"/>
                <a:sym typeface="Roboto Mono"/>
              </a:rPr>
              <a:t>"Hello"</a:t>
            </a:r>
            <a:r>
              <a:rPr lang="no" sz="1600">
                <a:solidFill>
                  <a:srgbClr val="FBC02D"/>
                </a:solidFill>
                <a:highlight>
                  <a:srgbClr val="434343"/>
                </a:highlight>
                <a:latin typeface="Roboto Mono"/>
                <a:ea typeface="Roboto Mono"/>
                <a:cs typeface="Roboto Mono"/>
                <a:sym typeface="Roboto Mono"/>
              </a:rPr>
              <a:t>,</a:t>
            </a:r>
            <a:r>
              <a:rPr lang="no" sz="1600">
                <a:solidFill>
                  <a:srgbClr val="ECEFF1"/>
                </a:solidFill>
                <a:highlight>
                  <a:srgbClr val="434343"/>
                </a:highlight>
                <a:latin typeface="Roboto Mono"/>
                <a:ea typeface="Roboto Mono"/>
                <a:cs typeface="Roboto Mono"/>
                <a:sym typeface="Roboto Mono"/>
              </a:rPr>
              <a:t> </a:t>
            </a:r>
            <a:r>
              <a:rPr lang="no" sz="1600">
                <a:solidFill>
                  <a:srgbClr val="9CCC65"/>
                </a:solidFill>
                <a:highlight>
                  <a:srgbClr val="434343"/>
                </a:highlight>
                <a:latin typeface="Roboto Mono"/>
                <a:ea typeface="Roboto Mono"/>
                <a:cs typeface="Roboto Mono"/>
                <a:sym typeface="Roboto Mono"/>
              </a:rPr>
              <a:t>"World"</a:t>
            </a:r>
            <a:r>
              <a:rPr lang="no" sz="1600">
                <a:solidFill>
                  <a:srgbClr val="9CCC65"/>
                </a:solidFill>
                <a:latin typeface="Roboto Mono"/>
                <a:ea typeface="Roboto Mono"/>
                <a:cs typeface="Roboto Mono"/>
                <a:sym typeface="Roboto Mono"/>
              </a:rPr>
              <a:t> 	</a:t>
            </a:r>
            <a:r>
              <a:rPr lang="no" sz="1600">
                <a:solidFill>
                  <a:srgbClr val="FFFFFF"/>
                </a:solidFill>
              </a:rPr>
              <a:t>- Skriver ut </a:t>
            </a:r>
            <a:r>
              <a:rPr lang="no" sz="1600">
                <a:solidFill>
                  <a:srgbClr val="9CCC65"/>
                </a:solidFill>
                <a:highlight>
                  <a:srgbClr val="434343"/>
                </a:highlight>
                <a:latin typeface="Roboto Mono"/>
                <a:ea typeface="Roboto Mono"/>
                <a:cs typeface="Roboto Mono"/>
                <a:sym typeface="Roboto Mono"/>
              </a:rPr>
              <a:t>"Hello World"</a:t>
            </a:r>
            <a:endParaRPr sz="1600">
              <a:solidFill>
                <a:srgbClr val="FFFFFF"/>
              </a:solidFill>
              <a:highlight>
                <a:srgbClr val="434343"/>
              </a:highlight>
            </a:endParaRPr>
          </a:p>
          <a:p>
            <a:pPr indent="-330200" lvl="1" marL="914400" rtl="0" algn="l">
              <a:lnSpc>
                <a:spcPct val="200000"/>
              </a:lnSpc>
              <a:spcBef>
                <a:spcPts val="0"/>
              </a:spcBef>
              <a:spcAft>
                <a:spcPts val="0"/>
              </a:spcAft>
              <a:buSzPts val="1600"/>
              <a:buFont typeface="Roboto Mono"/>
              <a:buChar char="○"/>
            </a:pPr>
            <a:r>
              <a:rPr lang="no" sz="1600">
                <a:solidFill>
                  <a:srgbClr val="9CCC65"/>
                </a:solidFill>
                <a:highlight>
                  <a:srgbClr val="434343"/>
                </a:highlight>
                <a:latin typeface="Roboto Mono"/>
                <a:ea typeface="Roboto Mono"/>
                <a:cs typeface="Roboto Mono"/>
                <a:sym typeface="Roboto Mono"/>
              </a:rPr>
              <a:t>"Hello"</a:t>
            </a:r>
            <a:r>
              <a:rPr lang="no" sz="1600">
                <a:solidFill>
                  <a:srgbClr val="ECEFF1"/>
                </a:solidFill>
                <a:highlight>
                  <a:srgbClr val="434343"/>
                </a:highlight>
                <a:latin typeface="Roboto Mono"/>
                <a:ea typeface="Roboto Mono"/>
                <a:cs typeface="Roboto Mono"/>
                <a:sym typeface="Roboto Mono"/>
              </a:rPr>
              <a:t> </a:t>
            </a:r>
            <a:r>
              <a:rPr lang="no" sz="1600">
                <a:solidFill>
                  <a:srgbClr val="FBC02D"/>
                </a:solidFill>
                <a:highlight>
                  <a:srgbClr val="434343"/>
                </a:highlight>
                <a:latin typeface="Roboto Mono"/>
                <a:ea typeface="Roboto Mono"/>
                <a:cs typeface="Roboto Mono"/>
                <a:sym typeface="Roboto Mono"/>
              </a:rPr>
              <a:t>+</a:t>
            </a:r>
            <a:r>
              <a:rPr lang="no" sz="1600">
                <a:solidFill>
                  <a:srgbClr val="ECEFF1"/>
                </a:solidFill>
                <a:highlight>
                  <a:srgbClr val="434343"/>
                </a:highlight>
                <a:latin typeface="Roboto Mono"/>
                <a:ea typeface="Roboto Mono"/>
                <a:cs typeface="Roboto Mono"/>
                <a:sym typeface="Roboto Mono"/>
              </a:rPr>
              <a:t> </a:t>
            </a:r>
            <a:r>
              <a:rPr lang="no" sz="1600">
                <a:solidFill>
                  <a:srgbClr val="9CCC65"/>
                </a:solidFill>
                <a:highlight>
                  <a:srgbClr val="434343"/>
                </a:highlight>
                <a:latin typeface="Roboto Mono"/>
                <a:ea typeface="Roboto Mono"/>
                <a:cs typeface="Roboto Mono"/>
                <a:sym typeface="Roboto Mono"/>
              </a:rPr>
              <a:t>"World"</a:t>
            </a:r>
            <a:r>
              <a:rPr lang="no" sz="1600">
                <a:solidFill>
                  <a:srgbClr val="9CCC65"/>
                </a:solidFill>
                <a:latin typeface="Roboto Mono"/>
                <a:ea typeface="Roboto Mono"/>
                <a:cs typeface="Roboto Mono"/>
                <a:sym typeface="Roboto Mono"/>
              </a:rPr>
              <a:t>	</a:t>
            </a:r>
            <a:r>
              <a:rPr lang="no" sz="1600">
                <a:solidFill>
                  <a:srgbClr val="FFFFFF"/>
                </a:solidFill>
              </a:rPr>
              <a:t>- Skriver ut </a:t>
            </a:r>
            <a:r>
              <a:rPr lang="no" sz="1600">
                <a:solidFill>
                  <a:srgbClr val="9CCC65"/>
                </a:solidFill>
                <a:highlight>
                  <a:srgbClr val="434343"/>
                </a:highlight>
                <a:latin typeface="Roboto Mono"/>
                <a:ea typeface="Roboto Mono"/>
                <a:cs typeface="Roboto Mono"/>
                <a:sym typeface="Roboto Mono"/>
              </a:rPr>
              <a:t>"HelloWorld"</a:t>
            </a:r>
            <a:endParaRPr sz="1600">
              <a:solidFill>
                <a:srgbClr val="9CCC65"/>
              </a:solidFill>
              <a:highlight>
                <a:srgbClr val="434343"/>
              </a:highlight>
              <a:latin typeface="Roboto Mono"/>
              <a:ea typeface="Roboto Mono"/>
              <a:cs typeface="Roboto Mono"/>
              <a:sym typeface="Roboto Mono"/>
            </a:endParaRPr>
          </a:p>
          <a:p>
            <a:pPr indent="-330200" lvl="0" marL="457200" rtl="0" algn="l">
              <a:lnSpc>
                <a:spcPct val="150000"/>
              </a:lnSpc>
              <a:spcBef>
                <a:spcPts val="0"/>
              </a:spcBef>
              <a:spcAft>
                <a:spcPts val="0"/>
              </a:spcAft>
              <a:buClr>
                <a:srgbClr val="FFFFFF"/>
              </a:buClr>
              <a:buSzPts val="1600"/>
              <a:buChar char="●"/>
            </a:pPr>
            <a:r>
              <a:rPr lang="no" sz="1600">
                <a:solidFill>
                  <a:srgbClr val="FFFFFF"/>
                </a:solidFill>
              </a:rPr>
              <a:t>Legge til tekst på slutten av en variabel (append):</a:t>
            </a:r>
            <a:endParaRPr sz="1600">
              <a:solidFill>
                <a:srgbClr val="FFFFFF"/>
              </a:solidFill>
            </a:endParaRPr>
          </a:p>
          <a:p>
            <a:pPr indent="-330200" lvl="1" marL="914400" rtl="0" algn="l">
              <a:lnSpc>
                <a:spcPct val="150000"/>
              </a:lnSpc>
              <a:spcBef>
                <a:spcPts val="0"/>
              </a:spcBef>
              <a:spcAft>
                <a:spcPts val="0"/>
              </a:spcAft>
              <a:buClr>
                <a:srgbClr val="FFFFFF"/>
              </a:buClr>
              <a:buSzPts val="1600"/>
              <a:buChar char="○"/>
            </a:pPr>
            <a:r>
              <a:rPr lang="no" sz="1600">
                <a:solidFill>
                  <a:srgbClr val="ECEFF1"/>
                </a:solidFill>
                <a:highlight>
                  <a:srgbClr val="434343"/>
                </a:highlight>
                <a:latin typeface="Roboto Mono"/>
                <a:ea typeface="Roboto Mono"/>
                <a:cs typeface="Roboto Mono"/>
                <a:sym typeface="Roboto Mono"/>
              </a:rPr>
              <a:t>tekst </a:t>
            </a:r>
            <a:r>
              <a:rPr lang="no" sz="1600">
                <a:solidFill>
                  <a:srgbClr val="FBC02D"/>
                </a:solidFill>
                <a:highlight>
                  <a:srgbClr val="434343"/>
                </a:highlight>
                <a:latin typeface="Roboto Mono"/>
                <a:ea typeface="Roboto Mono"/>
                <a:cs typeface="Roboto Mono"/>
                <a:sym typeface="Roboto Mono"/>
              </a:rPr>
              <a:t>+=</a:t>
            </a:r>
            <a:r>
              <a:rPr lang="no" sz="1600">
                <a:solidFill>
                  <a:srgbClr val="ECEFF1"/>
                </a:solidFill>
                <a:highlight>
                  <a:srgbClr val="434343"/>
                </a:highlight>
                <a:latin typeface="Roboto Mono"/>
                <a:ea typeface="Roboto Mono"/>
                <a:cs typeface="Roboto Mono"/>
                <a:sym typeface="Roboto Mono"/>
              </a:rPr>
              <a:t> </a:t>
            </a:r>
            <a:r>
              <a:rPr lang="no" sz="1600">
                <a:solidFill>
                  <a:srgbClr val="9CCC65"/>
                </a:solidFill>
                <a:highlight>
                  <a:srgbClr val="434343"/>
                </a:highlight>
                <a:latin typeface="Roboto Mono"/>
                <a:ea typeface="Roboto Mono"/>
                <a:cs typeface="Roboto Mono"/>
                <a:sym typeface="Roboto Mono"/>
              </a:rPr>
              <a:t>"slutt."</a:t>
            </a:r>
            <a:endParaRPr sz="1600">
              <a:solidFill>
                <a:srgbClr val="FFFFFF"/>
              </a:solidFill>
              <a:highlight>
                <a:srgbClr val="434343"/>
              </a:highlight>
            </a:endParaRPr>
          </a:p>
          <a:p>
            <a:pPr indent="0" lvl="0" marL="0" rtl="0" algn="l">
              <a:lnSpc>
                <a:spcPct val="150000"/>
              </a:lnSpc>
              <a:spcBef>
                <a:spcPts val="0"/>
              </a:spcBef>
              <a:spcAft>
                <a:spcPts val="1600"/>
              </a:spcAft>
              <a:buNone/>
            </a:pPr>
            <a:r>
              <a:t/>
            </a:r>
            <a:endParaRPr sz="16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4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Google's artificial intelligence company, DeepMind, has developed an AI that has managed to learn how to walk, run, jump, and climb without any prior guidance. The result is as impressive as it is goofy.&#10;&#10;Read more: http://www.businessinsider.com/sai&#10;&#10;FACEBOOK: https://www.facebook.com/techinsider&#10;TWITTER: https://twitter.com/techinsider&#10;INSTAGRAM: https://www.instagram.com/businessinsider/&#10;TUMBLR: http://businessinsider.tumblr.com/" id="379" name="Google Shape;379;p48" title="Google's DeepMind AI Just Taught Itself To Walk">
            <a:hlinkClick r:id="rId3"/>
          </p:cNvPr>
          <p:cNvPicPr preferRelativeResize="0"/>
          <p:nvPr/>
        </p:nvPicPr>
        <p:blipFill>
          <a:blip r:embed="rId4">
            <a:alphaModFix/>
          </a:blip>
          <a:stretch>
            <a:fillRect/>
          </a:stretch>
        </p:blipFill>
        <p:spPr>
          <a:xfrm>
            <a:off x="364075" y="-320650"/>
            <a:ext cx="8415850" cy="54641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49"/>
          <p:cNvSpPr/>
          <p:nvPr/>
        </p:nvSpPr>
        <p:spPr>
          <a:xfrm>
            <a:off x="233400" y="2608925"/>
            <a:ext cx="3146700" cy="23328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sz="3000"/>
              <a:t>Kapittel 3:</a:t>
            </a:r>
            <a:endParaRPr sz="3000"/>
          </a:p>
          <a:p>
            <a:pPr indent="0" lvl="0" marL="0" rtl="0" algn="l">
              <a:spcBef>
                <a:spcPts val="0"/>
              </a:spcBef>
              <a:spcAft>
                <a:spcPts val="0"/>
              </a:spcAft>
              <a:buNone/>
            </a:pPr>
            <a:r>
              <a:rPr lang="no" sz="3000"/>
              <a:t>Betingelser og logiske uttrykk</a:t>
            </a:r>
            <a:endParaRPr sz="3000"/>
          </a:p>
        </p:txBody>
      </p:sp>
      <p:sp>
        <p:nvSpPr>
          <p:cNvPr id="386" name="Google Shape;386;p49"/>
          <p:cNvSpPr txBox="1"/>
          <p:nvPr>
            <p:ph idx="1" type="body"/>
          </p:nvPr>
        </p:nvSpPr>
        <p:spPr>
          <a:xfrm>
            <a:off x="304700" y="2650650"/>
            <a:ext cx="8743800" cy="2291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no" sz="1600">
                <a:solidFill>
                  <a:srgbClr val="4DD0E1"/>
                </a:solidFill>
                <a:latin typeface="Roboto Mono"/>
                <a:ea typeface="Roboto Mono"/>
                <a:cs typeface="Roboto Mono"/>
                <a:sym typeface="Roboto Mono"/>
              </a:rPr>
              <a:t>if</a:t>
            </a:r>
            <a:r>
              <a:rPr lang="no" sz="1600">
                <a:solidFill>
                  <a:srgbClr val="ECEFF1"/>
                </a:solidFill>
                <a:latin typeface="Roboto Mono"/>
                <a:ea typeface="Roboto Mono"/>
                <a:cs typeface="Roboto Mono"/>
                <a:sym typeface="Roboto Mono"/>
              </a:rPr>
              <a:t> clueless</a:t>
            </a:r>
            <a:r>
              <a:rPr lang="no" sz="1600">
                <a:solidFill>
                  <a:srgbClr val="FBC02D"/>
                </a:solidFill>
                <a:latin typeface="Roboto Mono"/>
                <a:ea typeface="Roboto Mono"/>
                <a:cs typeface="Roboto Mono"/>
                <a:sym typeface="Roboto Mono"/>
              </a:rPr>
              <a:t>:</a:t>
            </a:r>
            <a:br>
              <a:rPr lang="no" sz="1600">
                <a:solidFill>
                  <a:srgbClr val="ECEFF1"/>
                </a:solidFill>
                <a:latin typeface="Roboto Mono"/>
                <a:ea typeface="Roboto Mono"/>
                <a:cs typeface="Roboto Mono"/>
                <a:sym typeface="Roboto Mono"/>
              </a:rPr>
            </a:br>
            <a:r>
              <a:rPr lang="no" sz="1600">
                <a:solidFill>
                  <a:srgbClr val="ECEFF1"/>
                </a:solidFill>
                <a:latin typeface="Roboto Mono"/>
                <a:ea typeface="Roboto Mono"/>
                <a:cs typeface="Roboto Mono"/>
                <a:sym typeface="Roboto Mono"/>
              </a:rPr>
              <a:t>    facebook</a:t>
            </a:r>
            <a:r>
              <a:rPr lang="no" sz="1600">
                <a:solidFill>
                  <a:srgbClr val="FBC02D"/>
                </a:solidFill>
                <a:latin typeface="Roboto Mono"/>
                <a:ea typeface="Roboto Mono"/>
                <a:cs typeface="Roboto Mono"/>
                <a:sym typeface="Roboto Mono"/>
              </a:rPr>
              <a:t>.</a:t>
            </a:r>
            <a:r>
              <a:rPr lang="no" sz="1600">
                <a:solidFill>
                  <a:srgbClr val="ECEFF1"/>
                </a:solidFill>
                <a:latin typeface="Roboto Mono"/>
                <a:ea typeface="Roboto Mono"/>
                <a:cs typeface="Roboto Mono"/>
                <a:sym typeface="Roboto Mono"/>
              </a:rPr>
              <a:t>close</a:t>
            </a:r>
            <a:r>
              <a:rPr lang="no" sz="1600">
                <a:solidFill>
                  <a:srgbClr val="FBC02D"/>
                </a:solidFill>
                <a:latin typeface="Roboto Mono"/>
                <a:ea typeface="Roboto Mono"/>
                <a:cs typeface="Roboto Mono"/>
                <a:sym typeface="Roboto Mono"/>
              </a:rPr>
              <a:t>()</a:t>
            </a:r>
            <a:br>
              <a:rPr lang="no" sz="1600">
                <a:solidFill>
                  <a:srgbClr val="ECEFF1"/>
                </a:solidFill>
                <a:latin typeface="Roboto Mono"/>
                <a:ea typeface="Roboto Mono"/>
                <a:cs typeface="Roboto Mono"/>
                <a:sym typeface="Roboto Mono"/>
              </a:rPr>
            </a:br>
            <a:r>
              <a:rPr lang="no" sz="1600">
                <a:solidFill>
                  <a:srgbClr val="4DD0E1"/>
                </a:solidFill>
                <a:latin typeface="Roboto Mono"/>
                <a:ea typeface="Roboto Mono"/>
                <a:cs typeface="Roboto Mono"/>
                <a:sym typeface="Roboto Mono"/>
              </a:rPr>
              <a:t>elif</a:t>
            </a:r>
            <a:r>
              <a:rPr lang="no" sz="1600">
                <a:solidFill>
                  <a:srgbClr val="ECEFF1"/>
                </a:solidFill>
                <a:latin typeface="Roboto Mono"/>
                <a:ea typeface="Roboto Mono"/>
                <a:cs typeface="Roboto Mono"/>
                <a:sym typeface="Roboto Mono"/>
              </a:rPr>
              <a:t> sleepy</a:t>
            </a:r>
            <a:r>
              <a:rPr lang="no" sz="1600">
                <a:solidFill>
                  <a:srgbClr val="FBC02D"/>
                </a:solidFill>
                <a:latin typeface="Roboto Mono"/>
                <a:ea typeface="Roboto Mono"/>
                <a:cs typeface="Roboto Mono"/>
                <a:sym typeface="Roboto Mono"/>
              </a:rPr>
              <a:t>:</a:t>
            </a:r>
            <a:br>
              <a:rPr lang="no" sz="1600">
                <a:solidFill>
                  <a:srgbClr val="ECEFF1"/>
                </a:solidFill>
                <a:latin typeface="Roboto Mono"/>
                <a:ea typeface="Roboto Mono"/>
                <a:cs typeface="Roboto Mono"/>
                <a:sym typeface="Roboto Mono"/>
              </a:rPr>
            </a:br>
            <a:r>
              <a:rPr lang="no" sz="1600">
                <a:solidFill>
                  <a:srgbClr val="ECEFF1"/>
                </a:solidFill>
                <a:latin typeface="Roboto Mono"/>
                <a:ea typeface="Roboto Mono"/>
                <a:cs typeface="Roboto Mono"/>
                <a:sym typeface="Roboto Mono"/>
              </a:rPr>
              <a:t>    coffee</a:t>
            </a:r>
            <a:r>
              <a:rPr lang="no" sz="1600">
                <a:solidFill>
                  <a:srgbClr val="FBC02D"/>
                </a:solidFill>
                <a:latin typeface="Roboto Mono"/>
                <a:ea typeface="Roboto Mono"/>
                <a:cs typeface="Roboto Mono"/>
                <a:sym typeface="Roboto Mono"/>
              </a:rPr>
              <a:t>.</a:t>
            </a:r>
            <a:r>
              <a:rPr lang="no" sz="1600">
                <a:solidFill>
                  <a:srgbClr val="ECEFF1"/>
                </a:solidFill>
                <a:latin typeface="Roboto Mono"/>
                <a:ea typeface="Roboto Mono"/>
                <a:cs typeface="Roboto Mono"/>
                <a:sym typeface="Roboto Mono"/>
              </a:rPr>
              <a:t>drink</a:t>
            </a:r>
            <a:r>
              <a:rPr lang="no" sz="1600">
                <a:solidFill>
                  <a:srgbClr val="FBC02D"/>
                </a:solidFill>
                <a:latin typeface="Roboto Mono"/>
                <a:ea typeface="Roboto Mono"/>
                <a:cs typeface="Roboto Mono"/>
                <a:sym typeface="Roboto Mono"/>
              </a:rPr>
              <a:t>()</a:t>
            </a:r>
            <a:br>
              <a:rPr lang="no" sz="1600">
                <a:solidFill>
                  <a:srgbClr val="ECEFF1"/>
                </a:solidFill>
                <a:latin typeface="Roboto Mono"/>
                <a:ea typeface="Roboto Mono"/>
                <a:cs typeface="Roboto Mono"/>
                <a:sym typeface="Roboto Mono"/>
              </a:rPr>
            </a:br>
            <a:r>
              <a:rPr lang="no" sz="1600">
                <a:solidFill>
                  <a:srgbClr val="4DD0E1"/>
                </a:solidFill>
                <a:latin typeface="Roboto Mono"/>
                <a:ea typeface="Roboto Mono"/>
                <a:cs typeface="Roboto Mono"/>
                <a:sym typeface="Roboto Mono"/>
              </a:rPr>
              <a:t>else</a:t>
            </a:r>
            <a:r>
              <a:rPr lang="no" sz="1600">
                <a:solidFill>
                  <a:srgbClr val="FBC02D"/>
                </a:solidFill>
                <a:latin typeface="Roboto Mono"/>
                <a:ea typeface="Roboto Mono"/>
                <a:cs typeface="Roboto Mono"/>
                <a:sym typeface="Roboto Mono"/>
              </a:rPr>
              <a:t>:</a:t>
            </a:r>
            <a:br>
              <a:rPr lang="no" sz="1600">
                <a:solidFill>
                  <a:srgbClr val="ECEFF1"/>
                </a:solidFill>
                <a:latin typeface="Roboto Mono"/>
                <a:ea typeface="Roboto Mono"/>
                <a:cs typeface="Roboto Mono"/>
                <a:sym typeface="Roboto Mono"/>
              </a:rPr>
            </a:br>
            <a:r>
              <a:rPr lang="no" sz="1600">
                <a:solidFill>
                  <a:srgbClr val="ECEFF1"/>
                </a:solidFill>
                <a:latin typeface="Roboto Mono"/>
                <a:ea typeface="Roboto Mono"/>
                <a:cs typeface="Roboto Mono"/>
                <a:sym typeface="Roboto Mono"/>
              </a:rPr>
              <a:t>    </a:t>
            </a:r>
            <a:r>
              <a:rPr lang="no" sz="1600">
                <a:solidFill>
                  <a:srgbClr val="4DD0E1"/>
                </a:solidFill>
                <a:latin typeface="Roboto Mono"/>
                <a:ea typeface="Roboto Mono"/>
                <a:cs typeface="Roboto Mono"/>
                <a:sym typeface="Roboto Mono"/>
              </a:rPr>
              <a:t>print</a:t>
            </a:r>
            <a:r>
              <a:rPr lang="no" sz="1600">
                <a:solidFill>
                  <a:srgbClr val="FBC02D"/>
                </a:solidFill>
                <a:latin typeface="Roboto Mono"/>
                <a:ea typeface="Roboto Mono"/>
                <a:cs typeface="Roboto Mono"/>
                <a:sym typeface="Roboto Mono"/>
              </a:rPr>
              <a:t>(</a:t>
            </a:r>
            <a:r>
              <a:rPr lang="no" sz="1600">
                <a:solidFill>
                  <a:srgbClr val="9CCC65"/>
                </a:solidFill>
                <a:latin typeface="Roboto Mono"/>
                <a:ea typeface="Roboto Mono"/>
                <a:cs typeface="Roboto Mono"/>
                <a:sym typeface="Roboto Mono"/>
              </a:rPr>
              <a:t>"Good job!"</a:t>
            </a:r>
            <a:r>
              <a:rPr lang="no" sz="1600">
                <a:solidFill>
                  <a:srgbClr val="FBC02D"/>
                </a:solidFill>
                <a:latin typeface="Roboto Mono"/>
                <a:ea typeface="Roboto Mono"/>
                <a:cs typeface="Roboto Mono"/>
                <a:sym typeface="Roboto Mono"/>
              </a:rPr>
              <a:t>)</a:t>
            </a:r>
            <a:endParaRPr sz="1600">
              <a:solidFill>
                <a:srgbClr val="FBC02D"/>
              </a:solidFill>
              <a:latin typeface="Roboto Mono"/>
              <a:ea typeface="Roboto Mono"/>
              <a:cs typeface="Roboto Mono"/>
              <a:sym typeface="Roboto Mono"/>
            </a:endParaRPr>
          </a:p>
          <a:p>
            <a:pPr indent="457200" lvl="0" marL="0" rtl="0" algn="l">
              <a:spcBef>
                <a:spcPts val="0"/>
              </a:spcBef>
              <a:spcAft>
                <a:spcPts val="1600"/>
              </a:spcAft>
              <a:buNone/>
            </a:pPr>
            <a:r>
              <a:t/>
            </a:r>
            <a:endParaRPr sz="2200">
              <a:latin typeface="Playfair Display"/>
              <a:ea typeface="Playfair Display"/>
              <a:cs typeface="Playfair Display"/>
              <a:sym typeface="Playfair Display"/>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5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Logiske uttrykk</a:t>
            </a:r>
            <a:endParaRPr/>
          </a:p>
        </p:txBody>
      </p:sp>
      <p:sp>
        <p:nvSpPr>
          <p:cNvPr id="392" name="Google Shape;392;p50"/>
          <p:cNvSpPr txBox="1"/>
          <p:nvPr>
            <p:ph idx="1" type="body"/>
          </p:nvPr>
        </p:nvSpPr>
        <p:spPr>
          <a:xfrm>
            <a:off x="1297500" y="1359625"/>
            <a:ext cx="7038900" cy="33480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no" sz="1600"/>
              <a:t>Uttrykk er enten sanne eller usanne.</a:t>
            </a:r>
            <a:endParaRPr sz="1600"/>
          </a:p>
          <a:p>
            <a:pPr indent="-330200" lvl="0" marL="457200" rtl="0" algn="l">
              <a:lnSpc>
                <a:spcPct val="150000"/>
              </a:lnSpc>
              <a:spcBef>
                <a:spcPts val="0"/>
              </a:spcBef>
              <a:spcAft>
                <a:spcPts val="0"/>
              </a:spcAft>
              <a:buSzPts val="1600"/>
              <a:buChar char="●"/>
            </a:pPr>
            <a:r>
              <a:rPr lang="no" sz="1600">
                <a:solidFill>
                  <a:srgbClr val="FFFFFF"/>
                </a:solidFill>
              </a:rPr>
              <a:t>Tallet </a:t>
            </a:r>
            <a:r>
              <a:rPr b="1" lang="no" sz="1600">
                <a:solidFill>
                  <a:srgbClr val="FFFFFF"/>
                </a:solidFill>
              </a:rPr>
              <a:t>0 </a:t>
            </a:r>
            <a:r>
              <a:rPr lang="no" sz="1600">
                <a:solidFill>
                  <a:srgbClr val="FFFFFF"/>
                </a:solidFill>
              </a:rPr>
              <a:t>er også </a:t>
            </a:r>
            <a:r>
              <a:rPr b="1" lang="no" sz="1600">
                <a:solidFill>
                  <a:srgbClr val="FFFFFF"/>
                </a:solidFill>
              </a:rPr>
              <a:t>False</a:t>
            </a:r>
            <a:r>
              <a:rPr lang="no" sz="1600">
                <a:solidFill>
                  <a:srgbClr val="FFFFFF"/>
                </a:solidFill>
              </a:rPr>
              <a:t>, alle andre tall er </a:t>
            </a:r>
            <a:r>
              <a:rPr b="1" lang="no" sz="1600">
                <a:solidFill>
                  <a:srgbClr val="FFFFFF"/>
                </a:solidFill>
              </a:rPr>
              <a:t>True</a:t>
            </a:r>
            <a:endParaRPr b="1" sz="1600">
              <a:solidFill>
                <a:srgbClr val="FFFFFF"/>
              </a:solidFill>
            </a:endParaRPr>
          </a:p>
          <a:p>
            <a:pPr indent="-330200" lvl="0" marL="457200" rtl="0" algn="l">
              <a:lnSpc>
                <a:spcPct val="150000"/>
              </a:lnSpc>
              <a:spcBef>
                <a:spcPts val="0"/>
              </a:spcBef>
              <a:spcAft>
                <a:spcPts val="0"/>
              </a:spcAft>
              <a:buSzPts val="1600"/>
              <a:buChar char="●"/>
            </a:pPr>
            <a:r>
              <a:rPr lang="no" sz="1600">
                <a:solidFill>
                  <a:srgbClr val="FFFFFF"/>
                </a:solidFill>
                <a:latin typeface="Roboto Mono"/>
                <a:ea typeface="Roboto Mono"/>
                <a:cs typeface="Roboto Mono"/>
                <a:sym typeface="Roboto Mono"/>
              </a:rPr>
              <a:t>&gt;, &lt;, ==, &gt;=, &lt;=	</a:t>
            </a:r>
            <a:r>
              <a:rPr lang="no" sz="1600">
                <a:solidFill>
                  <a:srgbClr val="FFFFFF"/>
                </a:solidFill>
              </a:rPr>
              <a:t>Større enn, mindre enn, er</a:t>
            </a:r>
            <a:r>
              <a:rPr lang="no" sz="1600">
                <a:solidFill>
                  <a:srgbClr val="FFFFFF"/>
                </a:solidFill>
              </a:rPr>
              <a:t> </a:t>
            </a:r>
            <a:r>
              <a:rPr lang="no" sz="1600">
                <a:solidFill>
                  <a:srgbClr val="FFFFFF"/>
                </a:solidFill>
              </a:rPr>
              <a:t>lik</a:t>
            </a:r>
            <a:endParaRPr sz="1600">
              <a:solidFill>
                <a:srgbClr val="FFFFFF"/>
              </a:solidFill>
            </a:endParaRPr>
          </a:p>
          <a:p>
            <a:pPr indent="-330200" lvl="0" marL="457200" rtl="0" algn="l">
              <a:lnSpc>
                <a:spcPct val="150000"/>
              </a:lnSpc>
              <a:spcBef>
                <a:spcPts val="0"/>
              </a:spcBef>
              <a:spcAft>
                <a:spcPts val="0"/>
              </a:spcAft>
              <a:buSzPts val="1600"/>
              <a:buChar char="●"/>
            </a:pPr>
            <a:r>
              <a:rPr lang="no" sz="1600">
                <a:solidFill>
                  <a:srgbClr val="4DD0E1"/>
                </a:solidFill>
                <a:latin typeface="Roboto Mono"/>
                <a:ea typeface="Roboto Mono"/>
                <a:cs typeface="Roboto Mono"/>
                <a:sym typeface="Roboto Mono"/>
              </a:rPr>
              <a:t>not</a:t>
            </a:r>
            <a:endParaRPr sz="1600">
              <a:solidFill>
                <a:srgbClr val="FFFFFF"/>
              </a:solidFill>
            </a:endParaRPr>
          </a:p>
          <a:p>
            <a:pPr indent="-330200" lvl="1" marL="914400" rtl="0" algn="l">
              <a:lnSpc>
                <a:spcPct val="150000"/>
              </a:lnSpc>
              <a:spcBef>
                <a:spcPts val="0"/>
              </a:spcBef>
              <a:spcAft>
                <a:spcPts val="0"/>
              </a:spcAft>
              <a:buSzPts val="1600"/>
              <a:buChar char="○"/>
            </a:pPr>
            <a:r>
              <a:rPr lang="no" sz="1600">
                <a:solidFill>
                  <a:srgbClr val="FFFFFF"/>
                </a:solidFill>
              </a:rPr>
              <a:t>inverterer</a:t>
            </a:r>
            <a:endParaRPr sz="1600">
              <a:solidFill>
                <a:srgbClr val="FFFFFF"/>
              </a:solidFill>
            </a:endParaRPr>
          </a:p>
          <a:p>
            <a:pPr indent="-330200" lvl="0" marL="457200" rtl="0" algn="l">
              <a:lnSpc>
                <a:spcPct val="150000"/>
              </a:lnSpc>
              <a:spcBef>
                <a:spcPts val="0"/>
              </a:spcBef>
              <a:spcAft>
                <a:spcPts val="0"/>
              </a:spcAft>
              <a:buSzPts val="1600"/>
              <a:buChar char="●"/>
            </a:pPr>
            <a:r>
              <a:rPr lang="no" sz="1600">
                <a:solidFill>
                  <a:srgbClr val="4DD0E1"/>
                </a:solidFill>
                <a:latin typeface="Roboto Mono"/>
                <a:ea typeface="Roboto Mono"/>
                <a:cs typeface="Roboto Mono"/>
                <a:sym typeface="Roboto Mono"/>
              </a:rPr>
              <a:t>or</a:t>
            </a:r>
            <a:endParaRPr sz="1600">
              <a:solidFill>
                <a:srgbClr val="FFFFFF"/>
              </a:solidFill>
            </a:endParaRPr>
          </a:p>
          <a:p>
            <a:pPr indent="-330200" lvl="1" marL="914400" rtl="0" algn="l">
              <a:lnSpc>
                <a:spcPct val="150000"/>
              </a:lnSpc>
              <a:spcBef>
                <a:spcPts val="0"/>
              </a:spcBef>
              <a:spcAft>
                <a:spcPts val="0"/>
              </a:spcAft>
              <a:buSzPts val="1600"/>
              <a:buChar char="○"/>
            </a:pPr>
            <a:r>
              <a:rPr lang="no" sz="1600">
                <a:solidFill>
                  <a:srgbClr val="FFFFFF"/>
                </a:solidFill>
              </a:rPr>
              <a:t>en eller begge</a:t>
            </a:r>
            <a:endParaRPr sz="1600">
              <a:solidFill>
                <a:srgbClr val="FFFFFF"/>
              </a:solidFill>
            </a:endParaRPr>
          </a:p>
          <a:p>
            <a:pPr indent="-330200" lvl="0" marL="457200" rtl="0" algn="l">
              <a:lnSpc>
                <a:spcPct val="150000"/>
              </a:lnSpc>
              <a:spcBef>
                <a:spcPts val="0"/>
              </a:spcBef>
              <a:spcAft>
                <a:spcPts val="0"/>
              </a:spcAft>
              <a:buClr>
                <a:srgbClr val="FFFFFF"/>
              </a:buClr>
              <a:buSzPts val="1600"/>
              <a:buChar char="●"/>
            </a:pPr>
            <a:r>
              <a:rPr lang="no" sz="1600">
                <a:solidFill>
                  <a:srgbClr val="4DD0E1"/>
                </a:solidFill>
                <a:latin typeface="Roboto Mono"/>
                <a:ea typeface="Roboto Mono"/>
                <a:cs typeface="Roboto Mono"/>
                <a:sym typeface="Roboto Mono"/>
              </a:rPr>
              <a:t>and</a:t>
            </a:r>
            <a:endParaRPr sz="1600">
              <a:solidFill>
                <a:srgbClr val="FFFFFF"/>
              </a:solidFill>
            </a:endParaRPr>
          </a:p>
          <a:p>
            <a:pPr indent="-330200" lvl="1" marL="914400" rtl="0" algn="l">
              <a:lnSpc>
                <a:spcPct val="150000"/>
              </a:lnSpc>
              <a:spcBef>
                <a:spcPts val="0"/>
              </a:spcBef>
              <a:spcAft>
                <a:spcPts val="0"/>
              </a:spcAft>
              <a:buSzPts val="1600"/>
              <a:buChar char="○"/>
            </a:pPr>
            <a:r>
              <a:rPr lang="no" sz="1600">
                <a:solidFill>
                  <a:srgbClr val="FFFFFF"/>
                </a:solidFill>
              </a:rPr>
              <a:t>begge</a:t>
            </a:r>
            <a:endParaRPr sz="16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5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no">
                <a:solidFill>
                  <a:srgbClr val="4DD0E1"/>
                </a:solidFill>
                <a:latin typeface="Roboto Mono"/>
                <a:ea typeface="Roboto Mono"/>
                <a:cs typeface="Roboto Mono"/>
                <a:sym typeface="Roboto Mono"/>
              </a:rPr>
              <a:t>if</a:t>
            </a:r>
            <a:r>
              <a:rPr lang="no">
                <a:solidFill>
                  <a:srgbClr val="ECEFF1"/>
                </a:solidFill>
                <a:latin typeface="Roboto Mono"/>
                <a:ea typeface="Roboto Mono"/>
                <a:cs typeface="Roboto Mono"/>
                <a:sym typeface="Roboto Mono"/>
              </a:rPr>
              <a:t> </a:t>
            </a:r>
            <a:r>
              <a:rPr lang="no">
                <a:solidFill>
                  <a:srgbClr val="FBC02D"/>
                </a:solidFill>
                <a:latin typeface="Roboto Mono"/>
                <a:ea typeface="Roboto Mono"/>
                <a:cs typeface="Roboto Mono"/>
                <a:sym typeface="Roboto Mono"/>
              </a:rPr>
              <a:t>&lt;</a:t>
            </a:r>
            <a:r>
              <a:rPr lang="no">
                <a:solidFill>
                  <a:srgbClr val="ECEFF1"/>
                </a:solidFill>
                <a:latin typeface="Roboto Mono"/>
                <a:ea typeface="Roboto Mono"/>
                <a:cs typeface="Roboto Mono"/>
                <a:sym typeface="Roboto Mono"/>
              </a:rPr>
              <a:t>betingelse</a:t>
            </a:r>
            <a:r>
              <a:rPr lang="no">
                <a:solidFill>
                  <a:srgbClr val="FBC02D"/>
                </a:solidFill>
                <a:latin typeface="Roboto Mono"/>
                <a:ea typeface="Roboto Mono"/>
                <a:cs typeface="Roboto Mono"/>
                <a:sym typeface="Roboto Mono"/>
              </a:rPr>
              <a:t>&gt;:</a:t>
            </a:r>
            <a:endParaRPr>
              <a:solidFill>
                <a:srgbClr val="FBC02D"/>
              </a:solidFill>
              <a:latin typeface="Roboto Mono"/>
              <a:ea typeface="Roboto Mono"/>
              <a:cs typeface="Roboto Mono"/>
              <a:sym typeface="Roboto Mono"/>
            </a:endParaRPr>
          </a:p>
          <a:p>
            <a:pPr indent="0" lvl="0" marL="0" rtl="0" algn="l">
              <a:spcBef>
                <a:spcPts val="0"/>
              </a:spcBef>
              <a:spcAft>
                <a:spcPts val="0"/>
              </a:spcAft>
              <a:buNone/>
            </a:pPr>
            <a:r>
              <a:t/>
            </a:r>
            <a:endParaRPr/>
          </a:p>
        </p:txBody>
      </p:sp>
      <p:sp>
        <p:nvSpPr>
          <p:cNvPr id="398" name="Google Shape;398;p51"/>
          <p:cNvSpPr txBox="1"/>
          <p:nvPr>
            <p:ph idx="1" type="body"/>
          </p:nvPr>
        </p:nvSpPr>
        <p:spPr>
          <a:xfrm>
            <a:off x="1297500" y="1567550"/>
            <a:ext cx="7328700" cy="33054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no" sz="1600"/>
              <a:t>Det første vi tester. Hvis betingelsen er sant kjøres kun dette og ingenting annet i samme struktur, altså kode i ELIF- og ELSE-statements, vil bli kjørt. </a:t>
            </a:r>
            <a:endParaRPr sz="1600"/>
          </a:p>
          <a:p>
            <a:pPr indent="-330200" lvl="0" marL="457200" rtl="0" algn="l">
              <a:lnSpc>
                <a:spcPct val="200000"/>
              </a:lnSpc>
              <a:spcBef>
                <a:spcPts val="0"/>
              </a:spcBef>
              <a:spcAft>
                <a:spcPts val="0"/>
              </a:spcAft>
              <a:buSzPts val="1600"/>
              <a:buChar char="●"/>
            </a:pPr>
            <a:r>
              <a:rPr lang="no" sz="1600"/>
              <a:t>Koden vil heller ikke evaluere videre ELIF-betingelser hvis IF er sann</a:t>
            </a:r>
            <a:endParaRPr sz="1600"/>
          </a:p>
          <a:p>
            <a:pPr indent="-330200" lvl="0" marL="457200" rtl="0" algn="l">
              <a:lnSpc>
                <a:spcPct val="200000"/>
              </a:lnSpc>
              <a:spcBef>
                <a:spcPts val="0"/>
              </a:spcBef>
              <a:spcAft>
                <a:spcPts val="0"/>
              </a:spcAft>
              <a:buSzPts val="1600"/>
              <a:buChar char="●"/>
            </a:pPr>
            <a:r>
              <a:rPr lang="no" sz="1600"/>
              <a:t>Det er helt unødvendig å skrive </a:t>
            </a:r>
            <a:r>
              <a:rPr lang="no" sz="1500">
                <a:solidFill>
                  <a:srgbClr val="4DD0E1"/>
                </a:solidFill>
                <a:highlight>
                  <a:srgbClr val="434343"/>
                </a:highlight>
                <a:latin typeface="Roboto Mono"/>
                <a:ea typeface="Roboto Mono"/>
                <a:cs typeface="Roboto Mono"/>
                <a:sym typeface="Roboto Mono"/>
              </a:rPr>
              <a:t>if</a:t>
            </a:r>
            <a:r>
              <a:rPr lang="no" sz="1500">
                <a:solidFill>
                  <a:srgbClr val="FBC02D"/>
                </a:solidFill>
                <a:highlight>
                  <a:srgbClr val="434343"/>
                </a:highlight>
                <a:latin typeface="Roboto Mono"/>
                <a:ea typeface="Roboto Mono"/>
                <a:cs typeface="Roboto Mono"/>
                <a:sym typeface="Roboto Mono"/>
              </a:rPr>
              <a:t> &lt;</a:t>
            </a:r>
            <a:r>
              <a:rPr lang="no" sz="1500">
                <a:solidFill>
                  <a:srgbClr val="ECEFF1"/>
                </a:solidFill>
                <a:highlight>
                  <a:srgbClr val="434343"/>
                </a:highlight>
                <a:latin typeface="Roboto Mono"/>
                <a:ea typeface="Roboto Mono"/>
                <a:cs typeface="Roboto Mono"/>
                <a:sym typeface="Roboto Mono"/>
              </a:rPr>
              <a:t>betingelse</a:t>
            </a:r>
            <a:r>
              <a:rPr lang="no" sz="1500">
                <a:solidFill>
                  <a:srgbClr val="FBC02D"/>
                </a:solidFill>
                <a:highlight>
                  <a:srgbClr val="434343"/>
                </a:highlight>
                <a:latin typeface="Roboto Mono"/>
                <a:ea typeface="Roboto Mono"/>
                <a:cs typeface="Roboto Mono"/>
                <a:sym typeface="Roboto Mono"/>
              </a:rPr>
              <a:t>&gt;</a:t>
            </a:r>
            <a:r>
              <a:rPr lang="no" sz="1500">
                <a:solidFill>
                  <a:srgbClr val="ECEFF1"/>
                </a:solidFill>
                <a:highlight>
                  <a:srgbClr val="434343"/>
                </a:highlight>
                <a:latin typeface="Roboto Mono"/>
                <a:ea typeface="Roboto Mono"/>
                <a:cs typeface="Roboto Mono"/>
                <a:sym typeface="Roboto Mono"/>
              </a:rPr>
              <a:t> </a:t>
            </a:r>
            <a:r>
              <a:rPr lang="no" sz="1500">
                <a:solidFill>
                  <a:srgbClr val="FBC02D"/>
                </a:solidFill>
                <a:highlight>
                  <a:srgbClr val="434343"/>
                </a:highlight>
                <a:latin typeface="Roboto Mono"/>
                <a:ea typeface="Roboto Mono"/>
                <a:cs typeface="Roboto Mono"/>
                <a:sym typeface="Roboto Mono"/>
              </a:rPr>
              <a:t>==</a:t>
            </a:r>
            <a:r>
              <a:rPr lang="no" sz="1500">
                <a:solidFill>
                  <a:srgbClr val="ECEFF1"/>
                </a:solidFill>
                <a:highlight>
                  <a:srgbClr val="434343"/>
                </a:highlight>
                <a:latin typeface="Roboto Mono"/>
                <a:ea typeface="Roboto Mono"/>
                <a:cs typeface="Roboto Mono"/>
                <a:sym typeface="Roboto Mono"/>
              </a:rPr>
              <a:t> </a:t>
            </a:r>
            <a:r>
              <a:rPr lang="no" sz="1500">
                <a:solidFill>
                  <a:srgbClr val="4DD0E1"/>
                </a:solidFill>
                <a:highlight>
                  <a:srgbClr val="434343"/>
                </a:highlight>
                <a:latin typeface="Roboto Mono"/>
                <a:ea typeface="Roboto Mono"/>
                <a:cs typeface="Roboto Mono"/>
                <a:sym typeface="Roboto Mono"/>
              </a:rPr>
              <a:t>True</a:t>
            </a:r>
            <a:r>
              <a:rPr lang="no" sz="1500">
                <a:solidFill>
                  <a:srgbClr val="FBC02D"/>
                </a:solidFill>
                <a:latin typeface="Roboto Mono"/>
                <a:ea typeface="Roboto Mono"/>
                <a:cs typeface="Roboto Mono"/>
                <a:sym typeface="Roboto Mono"/>
              </a:rPr>
              <a:t> </a:t>
            </a:r>
            <a:r>
              <a:rPr lang="no" sz="1500">
                <a:solidFill>
                  <a:srgbClr val="FFFFFF"/>
                </a:solidFill>
              </a:rPr>
              <a:t>!</a:t>
            </a:r>
            <a:endParaRPr sz="1500">
              <a:solidFill>
                <a:srgbClr val="FFFFFF"/>
              </a:solidFill>
            </a:endParaRPr>
          </a:p>
          <a:p>
            <a:pPr indent="-323850" lvl="1" marL="914400" rtl="0" algn="l">
              <a:lnSpc>
                <a:spcPct val="150000"/>
              </a:lnSpc>
              <a:spcBef>
                <a:spcPts val="0"/>
              </a:spcBef>
              <a:spcAft>
                <a:spcPts val="0"/>
              </a:spcAft>
              <a:buClr>
                <a:srgbClr val="FFFFFF"/>
              </a:buClr>
              <a:buSzPts val="1500"/>
              <a:buChar char="○"/>
            </a:pPr>
            <a:r>
              <a:rPr lang="no" sz="1500">
                <a:solidFill>
                  <a:srgbClr val="FFFFFF"/>
                </a:solidFill>
              </a:rPr>
              <a:t>Bare skriv </a:t>
            </a:r>
            <a:r>
              <a:rPr lang="no" sz="1500">
                <a:solidFill>
                  <a:srgbClr val="4DD0E1"/>
                </a:solidFill>
                <a:highlight>
                  <a:srgbClr val="434343"/>
                </a:highlight>
                <a:latin typeface="Roboto Mono"/>
                <a:ea typeface="Roboto Mono"/>
                <a:cs typeface="Roboto Mono"/>
                <a:sym typeface="Roboto Mono"/>
              </a:rPr>
              <a:t>if</a:t>
            </a:r>
            <a:r>
              <a:rPr lang="no" sz="1500">
                <a:solidFill>
                  <a:srgbClr val="FBC02D"/>
                </a:solidFill>
                <a:highlight>
                  <a:srgbClr val="434343"/>
                </a:highlight>
                <a:latin typeface="Roboto Mono"/>
                <a:ea typeface="Roboto Mono"/>
                <a:cs typeface="Roboto Mono"/>
                <a:sym typeface="Roboto Mono"/>
              </a:rPr>
              <a:t> &lt;</a:t>
            </a:r>
            <a:r>
              <a:rPr lang="no" sz="1500">
                <a:solidFill>
                  <a:srgbClr val="ECEFF1"/>
                </a:solidFill>
                <a:highlight>
                  <a:srgbClr val="434343"/>
                </a:highlight>
                <a:latin typeface="Roboto Mono"/>
                <a:ea typeface="Roboto Mono"/>
                <a:cs typeface="Roboto Mono"/>
                <a:sym typeface="Roboto Mono"/>
              </a:rPr>
              <a:t>betingelse</a:t>
            </a:r>
            <a:r>
              <a:rPr lang="no" sz="1500">
                <a:solidFill>
                  <a:srgbClr val="FBC02D"/>
                </a:solidFill>
                <a:highlight>
                  <a:srgbClr val="434343"/>
                </a:highlight>
                <a:latin typeface="Roboto Mono"/>
                <a:ea typeface="Roboto Mono"/>
                <a:cs typeface="Roboto Mono"/>
                <a:sym typeface="Roboto Mono"/>
              </a:rPr>
              <a:t>&gt;</a:t>
            </a:r>
            <a:r>
              <a:rPr lang="no" sz="1500">
                <a:solidFill>
                  <a:srgbClr val="FFFFFF"/>
                </a:solidFill>
              </a:rPr>
              <a:t>, betingelsen er i seg selv implisitt enten </a:t>
            </a:r>
            <a:r>
              <a:rPr b="1" lang="no" sz="1500">
                <a:solidFill>
                  <a:srgbClr val="FFFFFF"/>
                </a:solidFill>
              </a:rPr>
              <a:t>True </a:t>
            </a:r>
            <a:r>
              <a:rPr lang="no" sz="1500">
                <a:solidFill>
                  <a:srgbClr val="FFFFFF"/>
                </a:solidFill>
              </a:rPr>
              <a:t>eller </a:t>
            </a:r>
            <a:r>
              <a:rPr b="1" lang="no" sz="1500">
                <a:solidFill>
                  <a:srgbClr val="FFFFFF"/>
                </a:solidFill>
              </a:rPr>
              <a:t>False</a:t>
            </a:r>
            <a:endParaRPr b="1" sz="1500">
              <a:solidFill>
                <a:srgbClr val="FFFFFF"/>
              </a:solidFill>
            </a:endParaRPr>
          </a:p>
          <a:p>
            <a:pPr indent="-323850" lvl="0" marL="457200" rtl="0" algn="l">
              <a:lnSpc>
                <a:spcPct val="200000"/>
              </a:lnSpc>
              <a:spcBef>
                <a:spcPts val="0"/>
              </a:spcBef>
              <a:spcAft>
                <a:spcPts val="0"/>
              </a:spcAft>
              <a:buSzPts val="1500"/>
              <a:buChar char="●"/>
            </a:pPr>
            <a:r>
              <a:rPr lang="no" sz="1500">
                <a:solidFill>
                  <a:srgbClr val="4DD0E1"/>
                </a:solidFill>
                <a:highlight>
                  <a:srgbClr val="434343"/>
                </a:highlight>
                <a:latin typeface="Roboto Mono"/>
                <a:ea typeface="Roboto Mono"/>
                <a:cs typeface="Roboto Mono"/>
                <a:sym typeface="Roboto Mono"/>
              </a:rPr>
              <a:t>if</a:t>
            </a:r>
            <a:r>
              <a:rPr lang="no" sz="1500">
                <a:solidFill>
                  <a:srgbClr val="FBC02D"/>
                </a:solidFill>
                <a:highlight>
                  <a:srgbClr val="434343"/>
                </a:highlight>
                <a:latin typeface="Roboto Mono"/>
                <a:ea typeface="Roboto Mono"/>
                <a:cs typeface="Roboto Mono"/>
                <a:sym typeface="Roboto Mono"/>
              </a:rPr>
              <a:t> &lt;</a:t>
            </a:r>
            <a:r>
              <a:rPr lang="no" sz="1500">
                <a:solidFill>
                  <a:srgbClr val="ECEFF1"/>
                </a:solidFill>
                <a:highlight>
                  <a:srgbClr val="434343"/>
                </a:highlight>
                <a:latin typeface="Roboto Mono"/>
                <a:ea typeface="Roboto Mono"/>
                <a:cs typeface="Roboto Mono"/>
                <a:sym typeface="Roboto Mono"/>
              </a:rPr>
              <a:t>betingelse</a:t>
            </a:r>
            <a:r>
              <a:rPr lang="no" sz="1500">
                <a:solidFill>
                  <a:srgbClr val="FBC02D"/>
                </a:solidFill>
                <a:highlight>
                  <a:srgbClr val="434343"/>
                </a:highlight>
                <a:latin typeface="Roboto Mono"/>
                <a:ea typeface="Roboto Mono"/>
                <a:cs typeface="Roboto Mono"/>
                <a:sym typeface="Roboto Mono"/>
              </a:rPr>
              <a:t>&gt;</a:t>
            </a:r>
            <a:r>
              <a:rPr lang="no" sz="1500">
                <a:solidFill>
                  <a:srgbClr val="ECEFF1"/>
                </a:solidFill>
                <a:highlight>
                  <a:srgbClr val="434343"/>
                </a:highlight>
                <a:latin typeface="Roboto Mono"/>
                <a:ea typeface="Roboto Mono"/>
                <a:cs typeface="Roboto Mono"/>
                <a:sym typeface="Roboto Mono"/>
              </a:rPr>
              <a:t> </a:t>
            </a:r>
            <a:r>
              <a:rPr lang="no" sz="1500">
                <a:solidFill>
                  <a:srgbClr val="FBC02D"/>
                </a:solidFill>
                <a:highlight>
                  <a:srgbClr val="434343"/>
                </a:highlight>
                <a:latin typeface="Roboto Mono"/>
                <a:ea typeface="Roboto Mono"/>
                <a:cs typeface="Roboto Mono"/>
                <a:sym typeface="Roboto Mono"/>
              </a:rPr>
              <a:t>==</a:t>
            </a:r>
            <a:r>
              <a:rPr lang="no" sz="1500">
                <a:solidFill>
                  <a:srgbClr val="ECEFF1"/>
                </a:solidFill>
                <a:highlight>
                  <a:srgbClr val="434343"/>
                </a:highlight>
                <a:latin typeface="Roboto Mono"/>
                <a:ea typeface="Roboto Mono"/>
                <a:cs typeface="Roboto Mono"/>
                <a:sym typeface="Roboto Mono"/>
              </a:rPr>
              <a:t> </a:t>
            </a:r>
            <a:r>
              <a:rPr lang="no" sz="1500">
                <a:solidFill>
                  <a:srgbClr val="4DD0E1"/>
                </a:solidFill>
                <a:highlight>
                  <a:srgbClr val="434343"/>
                </a:highlight>
                <a:latin typeface="Roboto Mono"/>
                <a:ea typeface="Roboto Mono"/>
                <a:cs typeface="Roboto Mono"/>
                <a:sym typeface="Roboto Mono"/>
              </a:rPr>
              <a:t>False</a:t>
            </a:r>
            <a:r>
              <a:rPr lang="no" sz="1500">
                <a:solidFill>
                  <a:srgbClr val="FFFFFF"/>
                </a:solidFill>
              </a:rPr>
              <a:t> er ekvivalent med  </a:t>
            </a:r>
            <a:r>
              <a:rPr lang="no" sz="1500">
                <a:solidFill>
                  <a:srgbClr val="4DD0E1"/>
                </a:solidFill>
                <a:highlight>
                  <a:srgbClr val="434343"/>
                </a:highlight>
                <a:latin typeface="Roboto Mono"/>
                <a:ea typeface="Roboto Mono"/>
                <a:cs typeface="Roboto Mono"/>
                <a:sym typeface="Roboto Mono"/>
              </a:rPr>
              <a:t>if not</a:t>
            </a:r>
            <a:r>
              <a:rPr lang="no" sz="1500">
                <a:solidFill>
                  <a:srgbClr val="FBC02D"/>
                </a:solidFill>
                <a:highlight>
                  <a:srgbClr val="434343"/>
                </a:highlight>
                <a:latin typeface="Roboto Mono"/>
                <a:ea typeface="Roboto Mono"/>
                <a:cs typeface="Roboto Mono"/>
                <a:sym typeface="Roboto Mono"/>
              </a:rPr>
              <a:t> &lt;</a:t>
            </a:r>
            <a:r>
              <a:rPr lang="no" sz="1500">
                <a:solidFill>
                  <a:srgbClr val="ECEFF1"/>
                </a:solidFill>
                <a:highlight>
                  <a:srgbClr val="434343"/>
                </a:highlight>
                <a:latin typeface="Roboto Mono"/>
                <a:ea typeface="Roboto Mono"/>
                <a:cs typeface="Roboto Mono"/>
                <a:sym typeface="Roboto Mono"/>
              </a:rPr>
              <a:t>betingelse</a:t>
            </a:r>
            <a:r>
              <a:rPr lang="no" sz="1500">
                <a:solidFill>
                  <a:srgbClr val="FBC02D"/>
                </a:solidFill>
                <a:highlight>
                  <a:srgbClr val="434343"/>
                </a:highlight>
                <a:latin typeface="Roboto Mono"/>
                <a:ea typeface="Roboto Mono"/>
                <a:cs typeface="Roboto Mono"/>
                <a:sym typeface="Roboto Mono"/>
              </a:rPr>
              <a:t>&gt;</a:t>
            </a:r>
            <a:endParaRPr sz="15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Hva er deres forventninger til i dag?</a:t>
            </a:r>
            <a:endParaRPr/>
          </a:p>
        </p:txBody>
      </p:sp>
      <p:pic>
        <p:nvPicPr>
          <p:cNvPr id="156" name="Google Shape;156;p16"/>
          <p:cNvPicPr preferRelativeResize="0"/>
          <p:nvPr/>
        </p:nvPicPr>
        <p:blipFill>
          <a:blip r:embed="rId3">
            <a:alphaModFix/>
          </a:blip>
          <a:stretch>
            <a:fillRect/>
          </a:stretch>
        </p:blipFill>
        <p:spPr>
          <a:xfrm>
            <a:off x="1814500" y="1861450"/>
            <a:ext cx="5514975" cy="27432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5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no">
                <a:solidFill>
                  <a:srgbClr val="4DD0E1"/>
                </a:solidFill>
                <a:latin typeface="Roboto Mono"/>
                <a:ea typeface="Roboto Mono"/>
                <a:cs typeface="Roboto Mono"/>
                <a:sym typeface="Roboto Mono"/>
              </a:rPr>
              <a:t>elif</a:t>
            </a:r>
            <a:r>
              <a:rPr lang="no">
                <a:solidFill>
                  <a:srgbClr val="ECEFF1"/>
                </a:solidFill>
                <a:latin typeface="Roboto Mono"/>
                <a:ea typeface="Roboto Mono"/>
                <a:cs typeface="Roboto Mono"/>
                <a:sym typeface="Roboto Mono"/>
              </a:rPr>
              <a:t> </a:t>
            </a:r>
            <a:r>
              <a:rPr lang="no">
                <a:solidFill>
                  <a:srgbClr val="FBC02D"/>
                </a:solidFill>
                <a:latin typeface="Roboto Mono"/>
                <a:ea typeface="Roboto Mono"/>
                <a:cs typeface="Roboto Mono"/>
                <a:sym typeface="Roboto Mono"/>
              </a:rPr>
              <a:t>&lt;</a:t>
            </a:r>
            <a:r>
              <a:rPr lang="no">
                <a:solidFill>
                  <a:srgbClr val="ECEFF1"/>
                </a:solidFill>
                <a:latin typeface="Roboto Mono"/>
                <a:ea typeface="Roboto Mono"/>
                <a:cs typeface="Roboto Mono"/>
                <a:sym typeface="Roboto Mono"/>
              </a:rPr>
              <a:t>annen_betingelse</a:t>
            </a:r>
            <a:r>
              <a:rPr lang="no">
                <a:solidFill>
                  <a:srgbClr val="FBC02D"/>
                </a:solidFill>
                <a:latin typeface="Roboto Mono"/>
                <a:ea typeface="Roboto Mono"/>
                <a:cs typeface="Roboto Mono"/>
                <a:sym typeface="Roboto Mono"/>
              </a:rPr>
              <a:t>&gt;:</a:t>
            </a:r>
            <a:endParaRPr>
              <a:solidFill>
                <a:srgbClr val="FBC02D"/>
              </a:solidFill>
              <a:latin typeface="Roboto Mono"/>
              <a:ea typeface="Roboto Mono"/>
              <a:cs typeface="Roboto Mono"/>
              <a:sym typeface="Roboto Mono"/>
            </a:endParaRPr>
          </a:p>
          <a:p>
            <a:pPr indent="0" lvl="0" marL="0" rtl="0" algn="l">
              <a:spcBef>
                <a:spcPts val="0"/>
              </a:spcBef>
              <a:spcAft>
                <a:spcPts val="0"/>
              </a:spcAft>
              <a:buNone/>
            </a:pPr>
            <a:r>
              <a:t/>
            </a:r>
            <a:endParaRPr/>
          </a:p>
        </p:txBody>
      </p:sp>
      <p:sp>
        <p:nvSpPr>
          <p:cNvPr id="404" name="Google Shape;404;p52"/>
          <p:cNvSpPr txBox="1"/>
          <p:nvPr>
            <p:ph idx="1" type="body"/>
          </p:nvPr>
        </p:nvSpPr>
        <p:spPr>
          <a:xfrm>
            <a:off x="1297500" y="1567550"/>
            <a:ext cx="7215000" cy="29112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no" sz="1800"/>
              <a:t>Forkortelse for </a:t>
            </a:r>
            <a:r>
              <a:rPr b="1" lang="no" sz="1800"/>
              <a:t>“else if”</a:t>
            </a:r>
            <a:endParaRPr b="1" sz="1800"/>
          </a:p>
          <a:p>
            <a:pPr indent="-342900" lvl="0" marL="457200" rtl="0" algn="l">
              <a:lnSpc>
                <a:spcPct val="200000"/>
              </a:lnSpc>
              <a:spcBef>
                <a:spcPts val="0"/>
              </a:spcBef>
              <a:spcAft>
                <a:spcPts val="0"/>
              </a:spcAft>
              <a:buSzPts val="1800"/>
              <a:buChar char="●"/>
            </a:pPr>
            <a:r>
              <a:rPr lang="no" sz="1800"/>
              <a:t>Evalueres dersom </a:t>
            </a:r>
            <a:r>
              <a:rPr b="1" lang="no" sz="1800"/>
              <a:t>IF</a:t>
            </a:r>
            <a:r>
              <a:rPr lang="no" sz="1800"/>
              <a:t> er usann.</a:t>
            </a:r>
            <a:endParaRPr sz="1800"/>
          </a:p>
          <a:p>
            <a:pPr indent="-342900" lvl="0" marL="457200" rtl="0" algn="l">
              <a:lnSpc>
                <a:spcPct val="200000"/>
              </a:lnSpc>
              <a:spcBef>
                <a:spcPts val="0"/>
              </a:spcBef>
              <a:spcAft>
                <a:spcPts val="0"/>
              </a:spcAft>
              <a:buSzPts val="1800"/>
              <a:buChar char="●"/>
            </a:pPr>
            <a:r>
              <a:rPr lang="no" sz="1800"/>
              <a:t>Kan ha så mange </a:t>
            </a:r>
            <a:r>
              <a:rPr b="1" lang="no" sz="1800"/>
              <a:t>ELIF</a:t>
            </a:r>
            <a:r>
              <a:rPr lang="no" sz="1800"/>
              <a:t>-er som du bare vil. </a:t>
            </a:r>
            <a:endParaRPr sz="1800"/>
          </a:p>
          <a:p>
            <a:pPr indent="-342900" lvl="0" marL="457200" rtl="0" algn="l">
              <a:lnSpc>
                <a:spcPct val="200000"/>
              </a:lnSpc>
              <a:spcBef>
                <a:spcPts val="0"/>
              </a:spcBef>
              <a:spcAft>
                <a:spcPts val="0"/>
              </a:spcAft>
              <a:buSzPts val="1800"/>
              <a:buChar char="●"/>
            </a:pPr>
            <a:r>
              <a:rPr lang="no" sz="1800"/>
              <a:t>Flere ELIF-statements evalueres i kronologisk rekkefølge</a:t>
            </a:r>
            <a:endParaRPr sz="1800"/>
          </a:p>
          <a:p>
            <a:pPr indent="-342900" lvl="1" marL="914400" rtl="0" algn="l">
              <a:lnSpc>
                <a:spcPct val="200000"/>
              </a:lnSpc>
              <a:spcBef>
                <a:spcPts val="0"/>
              </a:spcBef>
              <a:spcAft>
                <a:spcPts val="0"/>
              </a:spcAft>
              <a:buSzPts val="1800"/>
              <a:buChar char="○"/>
            </a:pPr>
            <a:r>
              <a:rPr lang="no" sz="1800"/>
              <a:t>Fra topp til bunn.</a:t>
            </a:r>
            <a:endParaRPr sz="18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5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no">
                <a:solidFill>
                  <a:srgbClr val="4DD0E1"/>
                </a:solidFill>
                <a:latin typeface="Roboto Mono"/>
                <a:ea typeface="Roboto Mono"/>
                <a:cs typeface="Roboto Mono"/>
                <a:sym typeface="Roboto Mono"/>
              </a:rPr>
              <a:t>else</a:t>
            </a:r>
            <a:r>
              <a:rPr lang="no">
                <a:solidFill>
                  <a:srgbClr val="FBC02D"/>
                </a:solidFill>
                <a:latin typeface="Roboto Mono"/>
                <a:ea typeface="Roboto Mono"/>
                <a:cs typeface="Roboto Mono"/>
                <a:sym typeface="Roboto Mono"/>
              </a:rPr>
              <a:t>:</a:t>
            </a:r>
            <a:endParaRPr>
              <a:solidFill>
                <a:srgbClr val="FBC02D"/>
              </a:solidFill>
              <a:latin typeface="Roboto Mono"/>
              <a:ea typeface="Roboto Mono"/>
              <a:cs typeface="Roboto Mono"/>
              <a:sym typeface="Roboto Mono"/>
            </a:endParaRPr>
          </a:p>
          <a:p>
            <a:pPr indent="0" lvl="0" marL="0" rtl="0" algn="l">
              <a:spcBef>
                <a:spcPts val="0"/>
              </a:spcBef>
              <a:spcAft>
                <a:spcPts val="0"/>
              </a:spcAft>
              <a:buNone/>
            </a:pPr>
            <a:r>
              <a:t/>
            </a:r>
            <a:endParaRPr/>
          </a:p>
        </p:txBody>
      </p:sp>
      <p:sp>
        <p:nvSpPr>
          <p:cNvPr id="410" name="Google Shape;410;p5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no" sz="1800"/>
              <a:t>“If all else fails”</a:t>
            </a:r>
            <a:endParaRPr sz="1800"/>
          </a:p>
          <a:p>
            <a:pPr indent="0" lvl="0" marL="457200" rtl="0" algn="l">
              <a:spcBef>
                <a:spcPts val="1600"/>
              </a:spcBef>
              <a:spcAft>
                <a:spcPts val="0"/>
              </a:spcAft>
              <a:buNone/>
            </a:pPr>
            <a:r>
              <a:t/>
            </a:r>
            <a:endParaRPr sz="1800"/>
          </a:p>
          <a:p>
            <a:pPr indent="-342900" lvl="0" marL="457200" rtl="0" algn="l">
              <a:spcBef>
                <a:spcPts val="1600"/>
              </a:spcBef>
              <a:spcAft>
                <a:spcPts val="0"/>
              </a:spcAft>
              <a:buSzPts val="1800"/>
              <a:buChar char="●"/>
            </a:pPr>
            <a:r>
              <a:rPr lang="no" sz="1800"/>
              <a:t>Kjøres sist av alt, og kan fungere som en catch-all.</a:t>
            </a:r>
            <a:endParaRPr sz="1800"/>
          </a:p>
          <a:p>
            <a:pPr indent="0" lvl="0" marL="457200" rtl="0" algn="l">
              <a:spcBef>
                <a:spcPts val="1600"/>
              </a:spcBef>
              <a:spcAft>
                <a:spcPts val="0"/>
              </a:spcAft>
              <a:buNone/>
            </a:pPr>
            <a:r>
              <a:t/>
            </a:r>
            <a:endParaRPr sz="1800"/>
          </a:p>
          <a:p>
            <a:pPr indent="-342900" lvl="0" marL="457200" rtl="0" algn="l">
              <a:spcBef>
                <a:spcPts val="1600"/>
              </a:spcBef>
              <a:spcAft>
                <a:spcPts val="0"/>
              </a:spcAft>
              <a:buSzPts val="1800"/>
              <a:buChar char="●"/>
            </a:pPr>
            <a:r>
              <a:rPr lang="no" sz="1800"/>
              <a:t>Kan ikke inneholde en betingelse, bruk </a:t>
            </a:r>
            <a:r>
              <a:rPr b="1" lang="no" sz="1800"/>
              <a:t>ELIF </a:t>
            </a:r>
            <a:r>
              <a:rPr lang="no" sz="1800"/>
              <a:t>til dette</a:t>
            </a:r>
            <a:r>
              <a:rPr lang="no" sz="1800"/>
              <a:t>.</a:t>
            </a:r>
            <a:endParaRPr sz="18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5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Alternativ måte å skrive logiske uttrykk</a:t>
            </a:r>
            <a:endParaRPr/>
          </a:p>
        </p:txBody>
      </p:sp>
      <p:sp>
        <p:nvSpPr>
          <p:cNvPr id="416" name="Google Shape;416;p54"/>
          <p:cNvSpPr txBox="1"/>
          <p:nvPr/>
        </p:nvSpPr>
        <p:spPr>
          <a:xfrm>
            <a:off x="2831250" y="1399325"/>
            <a:ext cx="3481500" cy="1734600"/>
          </a:xfrm>
          <a:prstGeom prst="rect">
            <a:avLst/>
          </a:prstGeom>
          <a:solidFill>
            <a:srgbClr val="43434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no" sz="1700">
                <a:solidFill>
                  <a:srgbClr val="4DD0E1"/>
                </a:solidFill>
                <a:latin typeface="Roboto Mono"/>
                <a:ea typeface="Roboto Mono"/>
                <a:cs typeface="Roboto Mono"/>
                <a:sym typeface="Roboto Mono"/>
              </a:rPr>
              <a:t>if</a:t>
            </a:r>
            <a:r>
              <a:rPr lang="no" sz="1700">
                <a:solidFill>
                  <a:srgbClr val="ECEFF1"/>
                </a:solidFill>
                <a:latin typeface="Roboto Mono"/>
                <a:ea typeface="Roboto Mono"/>
                <a:cs typeface="Roboto Mono"/>
                <a:sym typeface="Roboto Mono"/>
              </a:rPr>
              <a:t> </a:t>
            </a:r>
            <a:r>
              <a:rPr lang="no" sz="1700">
                <a:solidFill>
                  <a:srgbClr val="FBC02D"/>
                </a:solidFill>
                <a:latin typeface="Roboto Mono"/>
                <a:ea typeface="Roboto Mono"/>
                <a:cs typeface="Roboto Mono"/>
                <a:sym typeface="Roboto Mono"/>
              </a:rPr>
              <a:t>6</a:t>
            </a:r>
            <a:r>
              <a:rPr lang="no" sz="1700">
                <a:solidFill>
                  <a:srgbClr val="ECEFF1"/>
                </a:solidFill>
                <a:latin typeface="Roboto Mono"/>
                <a:ea typeface="Roboto Mono"/>
                <a:cs typeface="Roboto Mono"/>
                <a:sym typeface="Roboto Mono"/>
              </a:rPr>
              <a:t> </a:t>
            </a:r>
            <a:r>
              <a:rPr lang="no" sz="1700">
                <a:solidFill>
                  <a:srgbClr val="FBC02D"/>
                </a:solidFill>
                <a:latin typeface="Roboto Mono"/>
                <a:ea typeface="Roboto Mono"/>
                <a:cs typeface="Roboto Mono"/>
                <a:sym typeface="Roboto Mono"/>
              </a:rPr>
              <a:t>&gt;</a:t>
            </a:r>
            <a:r>
              <a:rPr lang="no" sz="1700">
                <a:solidFill>
                  <a:srgbClr val="ECEFF1"/>
                </a:solidFill>
                <a:latin typeface="Roboto Mono"/>
                <a:ea typeface="Roboto Mono"/>
                <a:cs typeface="Roboto Mono"/>
                <a:sym typeface="Roboto Mono"/>
              </a:rPr>
              <a:t> </a:t>
            </a:r>
            <a:r>
              <a:rPr lang="no" sz="1700">
                <a:solidFill>
                  <a:srgbClr val="FBC02D"/>
                </a:solidFill>
                <a:latin typeface="Roboto Mono"/>
                <a:ea typeface="Roboto Mono"/>
                <a:cs typeface="Roboto Mono"/>
                <a:sym typeface="Roboto Mono"/>
              </a:rPr>
              <a:t>5:</a:t>
            </a:r>
            <a:br>
              <a:rPr lang="no" sz="1700">
                <a:solidFill>
                  <a:srgbClr val="ECEFF1"/>
                </a:solidFill>
                <a:latin typeface="Roboto Mono"/>
                <a:ea typeface="Roboto Mono"/>
                <a:cs typeface="Roboto Mono"/>
                <a:sym typeface="Roboto Mono"/>
              </a:rPr>
            </a:br>
            <a:r>
              <a:rPr lang="no" sz="1700">
                <a:solidFill>
                  <a:srgbClr val="ECEFF1"/>
                </a:solidFill>
                <a:latin typeface="Roboto Mono"/>
                <a:ea typeface="Roboto Mono"/>
                <a:cs typeface="Roboto Mono"/>
                <a:sym typeface="Roboto Mono"/>
              </a:rPr>
              <a:t>    variabel </a:t>
            </a:r>
            <a:r>
              <a:rPr lang="no" sz="1700">
                <a:solidFill>
                  <a:srgbClr val="FBC02D"/>
                </a:solidFill>
                <a:latin typeface="Roboto Mono"/>
                <a:ea typeface="Roboto Mono"/>
                <a:cs typeface="Roboto Mono"/>
                <a:sym typeface="Roboto Mono"/>
              </a:rPr>
              <a:t>=</a:t>
            </a:r>
            <a:r>
              <a:rPr lang="no" sz="1700">
                <a:solidFill>
                  <a:srgbClr val="ECEFF1"/>
                </a:solidFill>
                <a:latin typeface="Roboto Mono"/>
                <a:ea typeface="Roboto Mono"/>
                <a:cs typeface="Roboto Mono"/>
                <a:sym typeface="Roboto Mono"/>
              </a:rPr>
              <a:t> </a:t>
            </a:r>
            <a:r>
              <a:rPr lang="no" sz="1700">
                <a:solidFill>
                  <a:srgbClr val="9CCC65"/>
                </a:solidFill>
                <a:latin typeface="Roboto Mono"/>
                <a:ea typeface="Roboto Mono"/>
                <a:cs typeface="Roboto Mono"/>
                <a:sym typeface="Roboto Mono"/>
              </a:rPr>
              <a:t>"Sant"</a:t>
            </a:r>
            <a:br>
              <a:rPr lang="no" sz="1700">
                <a:solidFill>
                  <a:srgbClr val="ECEFF1"/>
                </a:solidFill>
                <a:latin typeface="Roboto Mono"/>
                <a:ea typeface="Roboto Mono"/>
                <a:cs typeface="Roboto Mono"/>
                <a:sym typeface="Roboto Mono"/>
              </a:rPr>
            </a:br>
            <a:r>
              <a:rPr lang="no" sz="1700">
                <a:solidFill>
                  <a:srgbClr val="4DD0E1"/>
                </a:solidFill>
                <a:latin typeface="Roboto Mono"/>
                <a:ea typeface="Roboto Mono"/>
                <a:cs typeface="Roboto Mono"/>
                <a:sym typeface="Roboto Mono"/>
              </a:rPr>
              <a:t>else</a:t>
            </a:r>
            <a:r>
              <a:rPr lang="no" sz="1700">
                <a:solidFill>
                  <a:srgbClr val="FBC02D"/>
                </a:solidFill>
                <a:latin typeface="Roboto Mono"/>
                <a:ea typeface="Roboto Mono"/>
                <a:cs typeface="Roboto Mono"/>
                <a:sym typeface="Roboto Mono"/>
              </a:rPr>
              <a:t>:</a:t>
            </a:r>
            <a:br>
              <a:rPr lang="no" sz="1700">
                <a:solidFill>
                  <a:srgbClr val="ECEFF1"/>
                </a:solidFill>
                <a:latin typeface="Roboto Mono"/>
                <a:ea typeface="Roboto Mono"/>
                <a:cs typeface="Roboto Mono"/>
                <a:sym typeface="Roboto Mono"/>
              </a:rPr>
            </a:br>
            <a:r>
              <a:rPr lang="no" sz="1700">
                <a:solidFill>
                  <a:srgbClr val="ECEFF1"/>
                </a:solidFill>
                <a:latin typeface="Roboto Mono"/>
                <a:ea typeface="Roboto Mono"/>
                <a:cs typeface="Roboto Mono"/>
                <a:sym typeface="Roboto Mono"/>
              </a:rPr>
              <a:t>    variabel </a:t>
            </a:r>
            <a:r>
              <a:rPr lang="no" sz="1700">
                <a:solidFill>
                  <a:srgbClr val="FBC02D"/>
                </a:solidFill>
                <a:latin typeface="Roboto Mono"/>
                <a:ea typeface="Roboto Mono"/>
                <a:cs typeface="Roboto Mono"/>
                <a:sym typeface="Roboto Mono"/>
              </a:rPr>
              <a:t>=</a:t>
            </a:r>
            <a:r>
              <a:rPr lang="no" sz="1700">
                <a:solidFill>
                  <a:srgbClr val="ECEFF1"/>
                </a:solidFill>
                <a:latin typeface="Roboto Mono"/>
                <a:ea typeface="Roboto Mono"/>
                <a:cs typeface="Roboto Mono"/>
                <a:sym typeface="Roboto Mono"/>
              </a:rPr>
              <a:t> </a:t>
            </a:r>
            <a:r>
              <a:rPr lang="no" sz="1700">
                <a:solidFill>
                  <a:srgbClr val="9CCC65"/>
                </a:solidFill>
                <a:latin typeface="Roboto Mono"/>
                <a:ea typeface="Roboto Mono"/>
                <a:cs typeface="Roboto Mono"/>
                <a:sym typeface="Roboto Mono"/>
              </a:rPr>
              <a:t>"Usant"</a:t>
            </a:r>
            <a:endParaRPr sz="1700"/>
          </a:p>
        </p:txBody>
      </p:sp>
      <p:sp>
        <p:nvSpPr>
          <p:cNvPr id="417" name="Google Shape;417;p54"/>
          <p:cNvSpPr txBox="1"/>
          <p:nvPr/>
        </p:nvSpPr>
        <p:spPr>
          <a:xfrm>
            <a:off x="1905300" y="4256249"/>
            <a:ext cx="5333400" cy="505800"/>
          </a:xfrm>
          <a:prstGeom prst="rect">
            <a:avLst/>
          </a:prstGeom>
          <a:solidFill>
            <a:srgbClr val="43434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no" sz="1700">
                <a:solidFill>
                  <a:srgbClr val="ECEFF1"/>
                </a:solidFill>
                <a:latin typeface="Roboto Mono"/>
                <a:ea typeface="Roboto Mono"/>
                <a:cs typeface="Roboto Mono"/>
                <a:sym typeface="Roboto Mono"/>
              </a:rPr>
              <a:t>variabel </a:t>
            </a:r>
            <a:r>
              <a:rPr lang="no" sz="1700">
                <a:solidFill>
                  <a:srgbClr val="FBC02D"/>
                </a:solidFill>
                <a:latin typeface="Roboto Mono"/>
                <a:ea typeface="Roboto Mono"/>
                <a:cs typeface="Roboto Mono"/>
                <a:sym typeface="Roboto Mono"/>
              </a:rPr>
              <a:t>=</a:t>
            </a:r>
            <a:r>
              <a:rPr lang="no" sz="1700">
                <a:solidFill>
                  <a:srgbClr val="ECEFF1"/>
                </a:solidFill>
                <a:latin typeface="Roboto Mono"/>
                <a:ea typeface="Roboto Mono"/>
                <a:cs typeface="Roboto Mono"/>
                <a:sym typeface="Roboto Mono"/>
              </a:rPr>
              <a:t> </a:t>
            </a:r>
            <a:r>
              <a:rPr lang="no" sz="1700">
                <a:solidFill>
                  <a:srgbClr val="9CCC65"/>
                </a:solidFill>
                <a:latin typeface="Roboto Mono"/>
                <a:ea typeface="Roboto Mono"/>
                <a:cs typeface="Roboto Mono"/>
                <a:sym typeface="Roboto Mono"/>
              </a:rPr>
              <a:t>"Sant"</a:t>
            </a:r>
            <a:r>
              <a:rPr lang="no" sz="1700">
                <a:solidFill>
                  <a:srgbClr val="ECEFF1"/>
                </a:solidFill>
                <a:latin typeface="Roboto Mono"/>
                <a:ea typeface="Roboto Mono"/>
                <a:cs typeface="Roboto Mono"/>
                <a:sym typeface="Roboto Mono"/>
              </a:rPr>
              <a:t> </a:t>
            </a:r>
            <a:r>
              <a:rPr lang="no" sz="1700">
                <a:solidFill>
                  <a:srgbClr val="4DD0E1"/>
                </a:solidFill>
                <a:latin typeface="Roboto Mono"/>
                <a:ea typeface="Roboto Mono"/>
                <a:cs typeface="Roboto Mono"/>
                <a:sym typeface="Roboto Mono"/>
              </a:rPr>
              <a:t>if</a:t>
            </a:r>
            <a:r>
              <a:rPr lang="no" sz="1700">
                <a:solidFill>
                  <a:srgbClr val="ECEFF1"/>
                </a:solidFill>
                <a:latin typeface="Roboto Mono"/>
                <a:ea typeface="Roboto Mono"/>
                <a:cs typeface="Roboto Mono"/>
                <a:sym typeface="Roboto Mono"/>
              </a:rPr>
              <a:t> </a:t>
            </a:r>
            <a:r>
              <a:rPr lang="no" sz="1700">
                <a:solidFill>
                  <a:srgbClr val="FBC02D"/>
                </a:solidFill>
                <a:latin typeface="Roboto Mono"/>
                <a:ea typeface="Roboto Mono"/>
                <a:cs typeface="Roboto Mono"/>
                <a:sym typeface="Roboto Mono"/>
              </a:rPr>
              <a:t>6</a:t>
            </a:r>
            <a:r>
              <a:rPr lang="no" sz="1700">
                <a:solidFill>
                  <a:srgbClr val="ECEFF1"/>
                </a:solidFill>
                <a:latin typeface="Roboto Mono"/>
                <a:ea typeface="Roboto Mono"/>
                <a:cs typeface="Roboto Mono"/>
                <a:sym typeface="Roboto Mono"/>
              </a:rPr>
              <a:t> </a:t>
            </a:r>
            <a:r>
              <a:rPr lang="no" sz="1700">
                <a:solidFill>
                  <a:srgbClr val="FBC02D"/>
                </a:solidFill>
                <a:latin typeface="Roboto Mono"/>
                <a:ea typeface="Roboto Mono"/>
                <a:cs typeface="Roboto Mono"/>
                <a:sym typeface="Roboto Mono"/>
              </a:rPr>
              <a:t>&gt;</a:t>
            </a:r>
            <a:r>
              <a:rPr lang="no" sz="1700">
                <a:solidFill>
                  <a:srgbClr val="ECEFF1"/>
                </a:solidFill>
                <a:latin typeface="Roboto Mono"/>
                <a:ea typeface="Roboto Mono"/>
                <a:cs typeface="Roboto Mono"/>
                <a:sym typeface="Roboto Mono"/>
              </a:rPr>
              <a:t> </a:t>
            </a:r>
            <a:r>
              <a:rPr lang="no" sz="1700">
                <a:solidFill>
                  <a:srgbClr val="FBC02D"/>
                </a:solidFill>
                <a:latin typeface="Roboto Mono"/>
                <a:ea typeface="Roboto Mono"/>
                <a:cs typeface="Roboto Mono"/>
                <a:sym typeface="Roboto Mono"/>
              </a:rPr>
              <a:t>5</a:t>
            </a:r>
            <a:r>
              <a:rPr lang="no" sz="1700">
                <a:solidFill>
                  <a:srgbClr val="ECEFF1"/>
                </a:solidFill>
                <a:latin typeface="Roboto Mono"/>
                <a:ea typeface="Roboto Mono"/>
                <a:cs typeface="Roboto Mono"/>
                <a:sym typeface="Roboto Mono"/>
              </a:rPr>
              <a:t> </a:t>
            </a:r>
            <a:r>
              <a:rPr lang="no" sz="1700">
                <a:solidFill>
                  <a:srgbClr val="4DD0E1"/>
                </a:solidFill>
                <a:latin typeface="Roboto Mono"/>
                <a:ea typeface="Roboto Mono"/>
                <a:cs typeface="Roboto Mono"/>
                <a:sym typeface="Roboto Mono"/>
              </a:rPr>
              <a:t>else</a:t>
            </a:r>
            <a:r>
              <a:rPr lang="no" sz="1700">
                <a:solidFill>
                  <a:srgbClr val="ECEFF1"/>
                </a:solidFill>
                <a:latin typeface="Roboto Mono"/>
                <a:ea typeface="Roboto Mono"/>
                <a:cs typeface="Roboto Mono"/>
                <a:sym typeface="Roboto Mono"/>
              </a:rPr>
              <a:t> </a:t>
            </a:r>
            <a:r>
              <a:rPr lang="no" sz="1700">
                <a:solidFill>
                  <a:srgbClr val="9CCC65"/>
                </a:solidFill>
                <a:latin typeface="Roboto Mono"/>
                <a:ea typeface="Roboto Mono"/>
                <a:cs typeface="Roboto Mono"/>
                <a:sym typeface="Roboto Mono"/>
              </a:rPr>
              <a:t>"Usant</a:t>
            </a:r>
            <a:r>
              <a:rPr lang="no" sz="1700">
                <a:solidFill>
                  <a:srgbClr val="9CCC65"/>
                </a:solidFill>
                <a:latin typeface="Roboto Mono"/>
                <a:ea typeface="Roboto Mono"/>
                <a:cs typeface="Roboto Mono"/>
                <a:sym typeface="Roboto Mono"/>
              </a:rPr>
              <a:t>"</a:t>
            </a:r>
            <a:endParaRPr sz="1700"/>
          </a:p>
        </p:txBody>
      </p:sp>
      <p:cxnSp>
        <p:nvCxnSpPr>
          <p:cNvPr id="418" name="Google Shape;418;p54"/>
          <p:cNvCxnSpPr/>
          <p:nvPr/>
        </p:nvCxnSpPr>
        <p:spPr>
          <a:xfrm>
            <a:off x="4572000" y="3383238"/>
            <a:ext cx="0" cy="623700"/>
          </a:xfrm>
          <a:prstGeom prst="straightConnector1">
            <a:avLst/>
          </a:prstGeom>
          <a:noFill/>
          <a:ln cap="flat" cmpd="sng" w="38100">
            <a:solidFill>
              <a:schemeClr val="dk2"/>
            </a:solidFill>
            <a:prstDash val="solid"/>
            <a:round/>
            <a:headEnd len="med" w="med" type="triangle"/>
            <a:tailEnd len="med" w="med" type="triangle"/>
          </a:ln>
        </p:spPr>
      </p:cxnSp>
      <p:pic>
        <p:nvPicPr>
          <p:cNvPr id="419" name="Google Shape;419;p54"/>
          <p:cNvPicPr preferRelativeResize="0"/>
          <p:nvPr/>
        </p:nvPicPr>
        <p:blipFill>
          <a:blip r:embed="rId3">
            <a:alphaModFix/>
          </a:blip>
          <a:stretch>
            <a:fillRect/>
          </a:stretch>
        </p:blipFill>
        <p:spPr>
          <a:xfrm>
            <a:off x="0" y="4099325"/>
            <a:ext cx="1518650" cy="10124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55"/>
          <p:cNvSpPr/>
          <p:nvPr/>
        </p:nvSpPr>
        <p:spPr>
          <a:xfrm>
            <a:off x="259325" y="3959925"/>
            <a:ext cx="3345600" cy="9141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sz="3000"/>
              <a:t>Kapittel 4:</a:t>
            </a:r>
            <a:endParaRPr sz="3000"/>
          </a:p>
          <a:p>
            <a:pPr indent="0" lvl="0" marL="0" rtl="0" algn="l">
              <a:spcBef>
                <a:spcPts val="0"/>
              </a:spcBef>
              <a:spcAft>
                <a:spcPts val="0"/>
              </a:spcAft>
              <a:buNone/>
            </a:pPr>
            <a:r>
              <a:rPr lang="no" sz="3000"/>
              <a:t>Løkker</a:t>
            </a:r>
            <a:endParaRPr sz="3000"/>
          </a:p>
        </p:txBody>
      </p:sp>
      <p:sp>
        <p:nvSpPr>
          <p:cNvPr id="426" name="Google Shape;426;p55"/>
          <p:cNvSpPr txBox="1"/>
          <p:nvPr>
            <p:ph idx="1" type="body"/>
          </p:nvPr>
        </p:nvSpPr>
        <p:spPr>
          <a:xfrm>
            <a:off x="323700" y="3959925"/>
            <a:ext cx="8743800" cy="914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no" sz="1800">
                <a:solidFill>
                  <a:srgbClr val="4DD0E1"/>
                </a:solidFill>
                <a:latin typeface="Roboto Mono"/>
                <a:ea typeface="Roboto Mono"/>
                <a:cs typeface="Roboto Mono"/>
                <a:sym typeface="Roboto Mono"/>
              </a:rPr>
              <a:t>while</a:t>
            </a:r>
            <a:r>
              <a:rPr lang="no" sz="1800">
                <a:solidFill>
                  <a:srgbClr val="ECEFF1"/>
                </a:solidFill>
                <a:latin typeface="Roboto Mono"/>
                <a:ea typeface="Roboto Mono"/>
                <a:cs typeface="Roboto Mono"/>
                <a:sym typeface="Roboto Mono"/>
              </a:rPr>
              <a:t> karakter </a:t>
            </a:r>
            <a:r>
              <a:rPr lang="no" sz="1800">
                <a:solidFill>
                  <a:srgbClr val="FBC02D"/>
                </a:solidFill>
                <a:latin typeface="Roboto Mono"/>
                <a:ea typeface="Roboto Mono"/>
                <a:cs typeface="Roboto Mono"/>
                <a:sym typeface="Roboto Mono"/>
              </a:rPr>
              <a:t>&lt;</a:t>
            </a:r>
            <a:r>
              <a:rPr lang="no" sz="1800">
                <a:solidFill>
                  <a:srgbClr val="ECEFF1"/>
                </a:solidFill>
                <a:latin typeface="Roboto Mono"/>
                <a:ea typeface="Roboto Mono"/>
                <a:cs typeface="Roboto Mono"/>
                <a:sym typeface="Roboto Mono"/>
              </a:rPr>
              <a:t> </a:t>
            </a:r>
            <a:r>
              <a:rPr lang="no" sz="1800">
                <a:solidFill>
                  <a:srgbClr val="9CCC65"/>
                </a:solidFill>
                <a:latin typeface="Roboto Mono"/>
                <a:ea typeface="Roboto Mono"/>
                <a:cs typeface="Roboto Mono"/>
                <a:sym typeface="Roboto Mono"/>
              </a:rPr>
              <a:t>'E</a:t>
            </a:r>
            <a:r>
              <a:rPr lang="no" sz="1800">
                <a:solidFill>
                  <a:srgbClr val="9CCC65"/>
                </a:solidFill>
                <a:latin typeface="Roboto Mono"/>
                <a:ea typeface="Roboto Mono"/>
                <a:cs typeface="Roboto Mono"/>
                <a:sym typeface="Roboto Mono"/>
              </a:rPr>
              <a:t>'</a:t>
            </a:r>
            <a:r>
              <a:rPr lang="no" sz="1800">
                <a:solidFill>
                  <a:srgbClr val="FBC02D"/>
                </a:solidFill>
                <a:latin typeface="Roboto Mono"/>
                <a:ea typeface="Roboto Mono"/>
                <a:cs typeface="Roboto Mono"/>
                <a:sym typeface="Roboto Mono"/>
              </a:rPr>
              <a:t>:</a:t>
            </a:r>
            <a:br>
              <a:rPr lang="no" sz="1800">
                <a:solidFill>
                  <a:srgbClr val="ECEFF1"/>
                </a:solidFill>
                <a:latin typeface="Roboto Mono"/>
                <a:ea typeface="Roboto Mono"/>
                <a:cs typeface="Roboto Mono"/>
                <a:sym typeface="Roboto Mono"/>
              </a:rPr>
            </a:br>
            <a:r>
              <a:rPr lang="no" sz="1800">
                <a:solidFill>
                  <a:srgbClr val="ECEFF1"/>
                </a:solidFill>
                <a:latin typeface="Roboto Mono"/>
                <a:ea typeface="Roboto Mono"/>
                <a:cs typeface="Roboto Mono"/>
                <a:sym typeface="Roboto Mono"/>
              </a:rPr>
              <a:t>    pugg_mer</a:t>
            </a:r>
            <a:r>
              <a:rPr lang="no" sz="1800">
                <a:solidFill>
                  <a:srgbClr val="FBC02D"/>
                </a:solidFill>
                <a:latin typeface="Roboto Mono"/>
                <a:ea typeface="Roboto Mono"/>
                <a:cs typeface="Roboto Mono"/>
                <a:sym typeface="Roboto Mono"/>
              </a:rPr>
              <a:t>()</a:t>
            </a:r>
            <a:endParaRPr sz="1800">
              <a:latin typeface="Playfair Display"/>
              <a:ea typeface="Playfair Display"/>
              <a:cs typeface="Playfair Display"/>
              <a:sym typeface="Playfair Display"/>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5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Løkker Q&amp;A</a:t>
            </a:r>
            <a:endParaRPr/>
          </a:p>
        </p:txBody>
      </p:sp>
      <p:sp>
        <p:nvSpPr>
          <p:cNvPr id="432" name="Google Shape;432;p56"/>
          <p:cNvSpPr txBox="1"/>
          <p:nvPr>
            <p:ph idx="1" type="body"/>
          </p:nvPr>
        </p:nvSpPr>
        <p:spPr>
          <a:xfrm>
            <a:off x="1297500" y="1423400"/>
            <a:ext cx="7038900" cy="2911200"/>
          </a:xfrm>
          <a:prstGeom prst="rect">
            <a:avLst/>
          </a:prstGeom>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SzPts val="1700"/>
              <a:buChar char="●"/>
            </a:pPr>
            <a:r>
              <a:rPr b="1" lang="no" sz="1700"/>
              <a:t>Hva </a:t>
            </a:r>
            <a:r>
              <a:rPr b="1" i="1" lang="no" sz="1700"/>
              <a:t>gjør </a:t>
            </a:r>
            <a:r>
              <a:rPr b="1" lang="no" sz="1700"/>
              <a:t>egentlig en løkke?</a:t>
            </a:r>
            <a:endParaRPr b="1" sz="1700"/>
          </a:p>
          <a:p>
            <a:pPr indent="-336550" lvl="1" marL="914400" rtl="0" algn="l">
              <a:lnSpc>
                <a:spcPct val="200000"/>
              </a:lnSpc>
              <a:spcBef>
                <a:spcPts val="0"/>
              </a:spcBef>
              <a:spcAft>
                <a:spcPts val="0"/>
              </a:spcAft>
              <a:buSzPts val="1700"/>
              <a:buChar char="○"/>
            </a:pPr>
            <a:r>
              <a:rPr lang="no" sz="1700"/>
              <a:t>Kjører samme kodesnutt flere ganger.</a:t>
            </a:r>
            <a:endParaRPr sz="1700"/>
          </a:p>
          <a:p>
            <a:pPr indent="-336550" lvl="0" marL="457200" rtl="0" algn="l">
              <a:lnSpc>
                <a:spcPct val="150000"/>
              </a:lnSpc>
              <a:spcBef>
                <a:spcPts val="0"/>
              </a:spcBef>
              <a:spcAft>
                <a:spcPts val="0"/>
              </a:spcAft>
              <a:buSzPts val="1700"/>
              <a:buChar char="●"/>
            </a:pPr>
            <a:r>
              <a:rPr b="1" lang="no" sz="1700"/>
              <a:t>Hva er en iterasjon?</a:t>
            </a:r>
            <a:endParaRPr b="1" sz="1700"/>
          </a:p>
          <a:p>
            <a:pPr indent="-336550" lvl="1" marL="914400" rtl="0" algn="l">
              <a:lnSpc>
                <a:spcPct val="150000"/>
              </a:lnSpc>
              <a:spcBef>
                <a:spcPts val="0"/>
              </a:spcBef>
              <a:spcAft>
                <a:spcPts val="0"/>
              </a:spcAft>
              <a:buSzPts val="1700"/>
              <a:buChar char="○"/>
            </a:pPr>
            <a:r>
              <a:rPr lang="no" sz="1700"/>
              <a:t>En iterasjon er når vi kjører koden én gang. Hvis vi for eksempel har en løkke som kjører koden ti ganger vil det si at løkken har ti iterasjoner.</a:t>
            </a:r>
            <a:endParaRPr sz="1700"/>
          </a:p>
          <a:p>
            <a:pPr indent="0" lvl="0" marL="457200" rtl="0" algn="l">
              <a:spcBef>
                <a:spcPts val="1600"/>
              </a:spcBef>
              <a:spcAft>
                <a:spcPts val="1600"/>
              </a:spcAft>
              <a:buNone/>
            </a:pPr>
            <a:r>
              <a:t/>
            </a:r>
            <a:endParaRPr/>
          </a:p>
        </p:txBody>
      </p:sp>
      <p:pic>
        <p:nvPicPr>
          <p:cNvPr id="433" name="Google Shape;433;p56"/>
          <p:cNvPicPr preferRelativeResize="0"/>
          <p:nvPr/>
        </p:nvPicPr>
        <p:blipFill>
          <a:blip r:embed="rId3">
            <a:alphaModFix/>
          </a:blip>
          <a:stretch>
            <a:fillRect/>
          </a:stretch>
        </p:blipFill>
        <p:spPr>
          <a:xfrm>
            <a:off x="8005300" y="3763250"/>
            <a:ext cx="1138700" cy="13802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57"/>
          <p:cNvSpPr/>
          <p:nvPr/>
        </p:nvSpPr>
        <p:spPr>
          <a:xfrm>
            <a:off x="2170250" y="2661750"/>
            <a:ext cx="2871000" cy="847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no"/>
              <a:t>FOR-løkker</a:t>
            </a:r>
            <a:endParaRPr/>
          </a:p>
          <a:p>
            <a:pPr indent="0" lvl="0" marL="0" rtl="0" algn="l">
              <a:lnSpc>
                <a:spcPct val="115000"/>
              </a:lnSpc>
              <a:spcBef>
                <a:spcPts val="0"/>
              </a:spcBef>
              <a:spcAft>
                <a:spcPts val="0"/>
              </a:spcAft>
              <a:buNone/>
            </a:pPr>
            <a:r>
              <a:rPr lang="no" sz="1200">
                <a:solidFill>
                  <a:srgbClr val="4DD0E1"/>
                </a:solidFill>
                <a:latin typeface="Roboto Mono"/>
                <a:ea typeface="Roboto Mono"/>
                <a:cs typeface="Roboto Mono"/>
                <a:sym typeface="Roboto Mono"/>
              </a:rPr>
              <a:t>for</a:t>
            </a:r>
            <a:r>
              <a:rPr lang="no" sz="1200">
                <a:solidFill>
                  <a:srgbClr val="ECEFF1"/>
                </a:solidFill>
                <a:latin typeface="Roboto Mono"/>
                <a:ea typeface="Roboto Mono"/>
                <a:cs typeface="Roboto Mono"/>
                <a:sym typeface="Roboto Mono"/>
              </a:rPr>
              <a:t> i </a:t>
            </a:r>
            <a:r>
              <a:rPr lang="no" sz="1200">
                <a:solidFill>
                  <a:srgbClr val="4DD0E1"/>
                </a:solidFill>
                <a:latin typeface="Roboto Mono"/>
                <a:ea typeface="Roboto Mono"/>
                <a:cs typeface="Roboto Mono"/>
                <a:sym typeface="Roboto Mono"/>
              </a:rPr>
              <a:t>in</a:t>
            </a:r>
            <a:r>
              <a:rPr lang="no" sz="1200">
                <a:solidFill>
                  <a:srgbClr val="ECEFF1"/>
                </a:solidFill>
                <a:latin typeface="Roboto Mono"/>
                <a:ea typeface="Roboto Mono"/>
                <a:cs typeface="Roboto Mono"/>
                <a:sym typeface="Roboto Mono"/>
              </a:rPr>
              <a:t> range</a:t>
            </a:r>
            <a:r>
              <a:rPr lang="no" sz="1200">
                <a:solidFill>
                  <a:srgbClr val="FBC02D"/>
                </a:solidFill>
                <a:latin typeface="Roboto Mono"/>
                <a:ea typeface="Roboto Mono"/>
                <a:cs typeface="Roboto Mono"/>
                <a:sym typeface="Roboto Mono"/>
              </a:rPr>
              <a:t>(</a:t>
            </a:r>
            <a:r>
              <a:rPr lang="no" sz="1200">
                <a:solidFill>
                  <a:srgbClr val="ECEFF1"/>
                </a:solidFill>
                <a:latin typeface="Roboto Mono"/>
                <a:ea typeface="Roboto Mono"/>
                <a:cs typeface="Roboto Mono"/>
                <a:sym typeface="Roboto Mono"/>
              </a:rPr>
              <a:t>n</a:t>
            </a:r>
            <a:r>
              <a:rPr lang="no" sz="1200">
                <a:solidFill>
                  <a:srgbClr val="FBC02D"/>
                </a:solidFill>
                <a:latin typeface="Roboto Mono"/>
                <a:ea typeface="Roboto Mono"/>
                <a:cs typeface="Roboto Mono"/>
                <a:sym typeface="Roboto Mono"/>
              </a:rPr>
              <a:t>):</a:t>
            </a:r>
            <a:endParaRPr sz="1200">
              <a:solidFill>
                <a:srgbClr val="FBC02D"/>
              </a:solidFill>
              <a:latin typeface="Roboto Mono"/>
              <a:ea typeface="Roboto Mono"/>
              <a:cs typeface="Roboto Mono"/>
              <a:sym typeface="Roboto Mono"/>
            </a:endParaRPr>
          </a:p>
          <a:p>
            <a:pPr indent="0" lvl="0" marL="0" rtl="0" algn="l">
              <a:spcBef>
                <a:spcPts val="0"/>
              </a:spcBef>
              <a:spcAft>
                <a:spcPts val="0"/>
              </a:spcAft>
              <a:buNone/>
            </a:pPr>
            <a:r>
              <a:t/>
            </a:r>
            <a:endParaRPr/>
          </a:p>
        </p:txBody>
      </p:sp>
      <p:sp>
        <p:nvSpPr>
          <p:cNvPr id="440" name="Google Shape;440;p57"/>
          <p:cNvSpPr txBox="1"/>
          <p:nvPr>
            <p:ph idx="1" type="body"/>
          </p:nvPr>
        </p:nvSpPr>
        <p:spPr>
          <a:xfrm>
            <a:off x="1297500" y="1607900"/>
            <a:ext cx="7038900" cy="3167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no" sz="1800"/>
              <a:t>Kjører et visst antall ganger (iterasjoner), som vi definerer på forhånd.</a:t>
            </a:r>
            <a:endParaRPr sz="1800"/>
          </a:p>
          <a:p>
            <a:pPr indent="0" lvl="0" marL="914400" rtl="0" algn="l">
              <a:lnSpc>
                <a:spcPct val="150000"/>
              </a:lnSpc>
              <a:spcBef>
                <a:spcPts val="1600"/>
              </a:spcBef>
              <a:spcAft>
                <a:spcPts val="0"/>
              </a:spcAft>
              <a:buNone/>
            </a:pPr>
            <a:r>
              <a:rPr lang="no" sz="1800">
                <a:solidFill>
                  <a:srgbClr val="4DD0E1"/>
                </a:solidFill>
                <a:latin typeface="Roboto Mono"/>
                <a:ea typeface="Roboto Mono"/>
                <a:cs typeface="Roboto Mono"/>
                <a:sym typeface="Roboto Mono"/>
              </a:rPr>
              <a:t>for</a:t>
            </a:r>
            <a:r>
              <a:rPr lang="no" sz="1800">
                <a:solidFill>
                  <a:srgbClr val="ECEFF1"/>
                </a:solidFill>
                <a:latin typeface="Roboto Mono"/>
                <a:ea typeface="Roboto Mono"/>
                <a:cs typeface="Roboto Mono"/>
                <a:sym typeface="Roboto Mono"/>
              </a:rPr>
              <a:t> i </a:t>
            </a:r>
            <a:r>
              <a:rPr lang="no" sz="1800">
                <a:solidFill>
                  <a:srgbClr val="4DD0E1"/>
                </a:solidFill>
                <a:latin typeface="Roboto Mono"/>
                <a:ea typeface="Roboto Mono"/>
                <a:cs typeface="Roboto Mono"/>
                <a:sym typeface="Roboto Mono"/>
              </a:rPr>
              <a:t>in</a:t>
            </a:r>
            <a:r>
              <a:rPr lang="no" sz="1800">
                <a:solidFill>
                  <a:srgbClr val="ECEFF1"/>
                </a:solidFill>
                <a:latin typeface="Roboto Mono"/>
                <a:ea typeface="Roboto Mono"/>
                <a:cs typeface="Roboto Mono"/>
                <a:sym typeface="Roboto Mono"/>
              </a:rPr>
              <a:t> range</a:t>
            </a:r>
            <a:r>
              <a:rPr lang="no" sz="1800">
                <a:solidFill>
                  <a:srgbClr val="FBC02D"/>
                </a:solidFill>
                <a:latin typeface="Roboto Mono"/>
                <a:ea typeface="Roboto Mono"/>
                <a:cs typeface="Roboto Mono"/>
                <a:sym typeface="Roboto Mono"/>
              </a:rPr>
              <a:t>(10):</a:t>
            </a:r>
            <a:br>
              <a:rPr lang="no" sz="1800">
                <a:solidFill>
                  <a:srgbClr val="ECEFF1"/>
                </a:solidFill>
                <a:latin typeface="Roboto Mono"/>
                <a:ea typeface="Roboto Mono"/>
                <a:cs typeface="Roboto Mono"/>
                <a:sym typeface="Roboto Mono"/>
              </a:rPr>
            </a:br>
            <a:r>
              <a:rPr lang="no" sz="1800">
                <a:solidFill>
                  <a:srgbClr val="ECEFF1"/>
                </a:solidFill>
                <a:latin typeface="Roboto Mono"/>
                <a:ea typeface="Roboto Mono"/>
                <a:cs typeface="Roboto Mono"/>
                <a:sym typeface="Roboto Mono"/>
              </a:rPr>
              <a:t>    </a:t>
            </a:r>
            <a:r>
              <a:rPr lang="no" sz="1800">
                <a:solidFill>
                  <a:srgbClr val="4DD0E1"/>
                </a:solidFill>
                <a:latin typeface="Roboto Mono"/>
                <a:ea typeface="Roboto Mono"/>
                <a:cs typeface="Roboto Mono"/>
                <a:sym typeface="Roboto Mono"/>
              </a:rPr>
              <a:t>print</a:t>
            </a:r>
            <a:r>
              <a:rPr lang="no" sz="1800">
                <a:solidFill>
                  <a:srgbClr val="FBC02D"/>
                </a:solidFill>
                <a:latin typeface="Roboto Mono"/>
                <a:ea typeface="Roboto Mono"/>
                <a:cs typeface="Roboto Mono"/>
                <a:sym typeface="Roboto Mono"/>
              </a:rPr>
              <a:t>(</a:t>
            </a:r>
            <a:r>
              <a:rPr lang="no" sz="1800">
                <a:solidFill>
                  <a:srgbClr val="ECEFF1"/>
                </a:solidFill>
                <a:latin typeface="Roboto Mono"/>
                <a:ea typeface="Roboto Mono"/>
                <a:cs typeface="Roboto Mono"/>
                <a:sym typeface="Roboto Mono"/>
              </a:rPr>
              <a:t>i</a:t>
            </a:r>
            <a:r>
              <a:rPr lang="no" sz="1800">
                <a:solidFill>
                  <a:srgbClr val="FBC02D"/>
                </a:solidFill>
                <a:latin typeface="Roboto Mono"/>
                <a:ea typeface="Roboto Mono"/>
                <a:cs typeface="Roboto Mono"/>
                <a:sym typeface="Roboto Mono"/>
              </a:rPr>
              <a:t>)</a:t>
            </a:r>
            <a:endParaRPr sz="1800">
              <a:solidFill>
                <a:srgbClr val="FBC02D"/>
              </a:solidFill>
              <a:latin typeface="Roboto Mono"/>
              <a:ea typeface="Roboto Mono"/>
              <a:cs typeface="Roboto Mono"/>
              <a:sym typeface="Roboto Mono"/>
            </a:endParaRPr>
          </a:p>
          <a:p>
            <a:pPr indent="0" lvl="0" marL="914400" rtl="0" algn="l">
              <a:lnSpc>
                <a:spcPct val="100000"/>
              </a:lnSpc>
              <a:spcBef>
                <a:spcPts val="0"/>
              </a:spcBef>
              <a:spcAft>
                <a:spcPts val="0"/>
              </a:spcAft>
              <a:buNone/>
            </a:pPr>
            <a:r>
              <a:t/>
            </a:r>
            <a:endParaRPr sz="1500">
              <a:solidFill>
                <a:srgbClr val="FBC02D"/>
              </a:solidFill>
              <a:latin typeface="Roboto Mono"/>
              <a:ea typeface="Roboto Mono"/>
              <a:cs typeface="Roboto Mono"/>
              <a:sym typeface="Roboto Mono"/>
            </a:endParaRPr>
          </a:p>
          <a:p>
            <a:pPr indent="-342900" lvl="0" marL="457200" rtl="0" algn="l">
              <a:lnSpc>
                <a:spcPct val="150000"/>
              </a:lnSpc>
              <a:spcBef>
                <a:spcPts val="0"/>
              </a:spcBef>
              <a:spcAft>
                <a:spcPts val="0"/>
              </a:spcAft>
              <a:buSzPts val="1800"/>
              <a:buChar char="●"/>
            </a:pPr>
            <a:r>
              <a:rPr lang="no" sz="1800"/>
              <a:t>Variabelen </a:t>
            </a:r>
            <a:r>
              <a:rPr b="1" lang="no" sz="1800"/>
              <a:t>i</a:t>
            </a:r>
            <a:r>
              <a:rPr lang="no" sz="1800"/>
              <a:t> er tellevariabelen. Denne økes med 1 (inkrementeres) for hver </a:t>
            </a:r>
            <a:r>
              <a:rPr b="1" lang="no" sz="1800"/>
              <a:t>iterasjon.</a:t>
            </a:r>
            <a:endParaRPr sz="18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p5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rgbClr val="000000"/>
              </a:buClr>
              <a:buSzPts val="1100"/>
              <a:buFont typeface="Arial"/>
              <a:buNone/>
            </a:pPr>
            <a:r>
              <a:rPr lang="no" sz="2500">
                <a:solidFill>
                  <a:srgbClr val="ECEFF1"/>
                </a:solidFill>
                <a:latin typeface="Roboto Mono"/>
                <a:ea typeface="Roboto Mono"/>
                <a:cs typeface="Roboto Mono"/>
                <a:sym typeface="Roboto Mono"/>
              </a:rPr>
              <a:t>range</a:t>
            </a:r>
            <a:r>
              <a:rPr lang="no" sz="2500">
                <a:solidFill>
                  <a:srgbClr val="FBC02D"/>
                </a:solidFill>
                <a:latin typeface="Roboto Mono"/>
                <a:ea typeface="Roboto Mono"/>
                <a:cs typeface="Roboto Mono"/>
                <a:sym typeface="Roboto Mono"/>
              </a:rPr>
              <a:t>(</a:t>
            </a:r>
            <a:r>
              <a:rPr lang="no" sz="2500">
                <a:solidFill>
                  <a:srgbClr val="FFFFFF"/>
                </a:solidFill>
                <a:latin typeface="Roboto Mono"/>
                <a:ea typeface="Roboto Mono"/>
                <a:cs typeface="Roboto Mono"/>
                <a:sym typeface="Roboto Mono"/>
              </a:rPr>
              <a:t>n</a:t>
            </a:r>
            <a:r>
              <a:rPr lang="no" sz="2500">
                <a:solidFill>
                  <a:srgbClr val="FBC02D"/>
                </a:solidFill>
                <a:latin typeface="Roboto Mono"/>
                <a:ea typeface="Roboto Mono"/>
                <a:cs typeface="Roboto Mono"/>
                <a:sym typeface="Roboto Mono"/>
              </a:rPr>
              <a:t>)</a:t>
            </a:r>
            <a:endParaRPr sz="2500"/>
          </a:p>
        </p:txBody>
      </p:sp>
      <p:sp>
        <p:nvSpPr>
          <p:cNvPr id="446" name="Google Shape;446;p58"/>
          <p:cNvSpPr txBox="1"/>
          <p:nvPr>
            <p:ph idx="1" type="body"/>
          </p:nvPr>
        </p:nvSpPr>
        <p:spPr>
          <a:xfrm>
            <a:off x="1297500" y="1307850"/>
            <a:ext cx="7038900" cy="29112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b="1" lang="no" sz="1800"/>
              <a:t>D</a:t>
            </a:r>
            <a:r>
              <a:rPr lang="no" sz="1800"/>
              <a:t>efinerer hvor mange iterasjoner vi ønsker.</a:t>
            </a:r>
            <a:endParaRPr sz="1800"/>
          </a:p>
          <a:p>
            <a:pPr indent="-342900" lvl="0" marL="457200" rtl="0" algn="l">
              <a:lnSpc>
                <a:spcPct val="150000"/>
              </a:lnSpc>
              <a:spcBef>
                <a:spcPts val="0"/>
              </a:spcBef>
              <a:spcAft>
                <a:spcPts val="0"/>
              </a:spcAft>
              <a:buSzPts val="1800"/>
              <a:buChar char="●"/>
            </a:pPr>
            <a:r>
              <a:rPr lang="no" sz="1800"/>
              <a:t>Kan ta inn ett parameter: </a:t>
            </a:r>
            <a:endParaRPr sz="1800"/>
          </a:p>
          <a:p>
            <a:pPr indent="-342900" lvl="1" marL="914400" rtl="0" algn="l">
              <a:lnSpc>
                <a:spcPct val="150000"/>
              </a:lnSpc>
              <a:spcBef>
                <a:spcPts val="0"/>
              </a:spcBef>
              <a:spcAft>
                <a:spcPts val="0"/>
              </a:spcAft>
              <a:buSzPts val="1800"/>
              <a:buChar char="○"/>
            </a:pPr>
            <a:r>
              <a:rPr b="1" lang="no" sz="1800"/>
              <a:t>range(10)</a:t>
            </a:r>
            <a:r>
              <a:rPr lang="no" sz="1800"/>
              <a:t>, FOR-løkken vil da alltid starte med </a:t>
            </a:r>
            <a:r>
              <a:rPr b="1" lang="no" sz="1800"/>
              <a:t>i = 0</a:t>
            </a:r>
            <a:r>
              <a:rPr lang="no" sz="1800"/>
              <a:t> og gå til (men ikke med) </a:t>
            </a:r>
            <a:r>
              <a:rPr b="1" lang="no" sz="1800"/>
              <a:t>i = 10</a:t>
            </a:r>
            <a:endParaRPr b="1" sz="1800"/>
          </a:p>
          <a:p>
            <a:pPr indent="-342900" lvl="0" marL="457200" rtl="0" algn="l">
              <a:lnSpc>
                <a:spcPct val="150000"/>
              </a:lnSpc>
              <a:spcBef>
                <a:spcPts val="0"/>
              </a:spcBef>
              <a:spcAft>
                <a:spcPts val="0"/>
              </a:spcAft>
              <a:buSzPts val="1800"/>
              <a:buChar char="●"/>
            </a:pPr>
            <a:r>
              <a:rPr lang="no" sz="1800"/>
              <a:t>Kan også ta inn to parametre: </a:t>
            </a:r>
            <a:endParaRPr sz="1800"/>
          </a:p>
          <a:p>
            <a:pPr indent="-342900" lvl="1" marL="914400" rtl="0" algn="l">
              <a:lnSpc>
                <a:spcPct val="150000"/>
              </a:lnSpc>
              <a:spcBef>
                <a:spcPts val="0"/>
              </a:spcBef>
              <a:spcAft>
                <a:spcPts val="0"/>
              </a:spcAft>
              <a:buSzPts val="1800"/>
              <a:buChar char="○"/>
            </a:pPr>
            <a:r>
              <a:rPr b="1" lang="no" sz="1800"/>
              <a:t>range(0, 10)</a:t>
            </a:r>
            <a:r>
              <a:rPr lang="no" sz="1800"/>
              <a:t>, første parameter definerer da startverdi, siste definerer sluttverdien</a:t>
            </a:r>
            <a:endParaRPr sz="1800"/>
          </a:p>
          <a:p>
            <a:pPr indent="0" lvl="0" marL="0" rtl="0" algn="l">
              <a:spcBef>
                <a:spcPts val="1600"/>
              </a:spcBef>
              <a:spcAft>
                <a:spcPts val="160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59"/>
          <p:cNvSpPr/>
          <p:nvPr/>
        </p:nvSpPr>
        <p:spPr>
          <a:xfrm>
            <a:off x="2136750" y="3271675"/>
            <a:ext cx="5360400" cy="14034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no"/>
              <a:t>Alternativ FOR-løkke</a:t>
            </a:r>
            <a:endParaRPr/>
          </a:p>
          <a:p>
            <a:pPr indent="0" lvl="0" marL="0" rtl="0" algn="l">
              <a:lnSpc>
                <a:spcPct val="115000"/>
              </a:lnSpc>
              <a:spcBef>
                <a:spcPts val="0"/>
              </a:spcBef>
              <a:spcAft>
                <a:spcPts val="0"/>
              </a:spcAft>
              <a:buNone/>
            </a:pPr>
            <a:r>
              <a:rPr lang="no" sz="1200"/>
              <a:t>(Foreach)</a:t>
            </a:r>
            <a:endParaRPr sz="1200"/>
          </a:p>
        </p:txBody>
      </p:sp>
      <p:sp>
        <p:nvSpPr>
          <p:cNvPr id="453" name="Google Shape;453;p59"/>
          <p:cNvSpPr txBox="1"/>
          <p:nvPr>
            <p:ph idx="1" type="body"/>
          </p:nvPr>
        </p:nvSpPr>
        <p:spPr>
          <a:xfrm>
            <a:off x="1297500" y="1549550"/>
            <a:ext cx="7038900" cy="3222900"/>
          </a:xfrm>
          <a:prstGeom prst="rect">
            <a:avLst/>
          </a:prstGeom>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SzPts val="1700"/>
              <a:buChar char="●"/>
            </a:pPr>
            <a:r>
              <a:rPr lang="no" sz="1700"/>
              <a:t>Kan iterere uten tellevariabel.</a:t>
            </a:r>
            <a:endParaRPr sz="1700"/>
          </a:p>
          <a:p>
            <a:pPr indent="-336550" lvl="0" marL="457200" rtl="0" algn="l">
              <a:lnSpc>
                <a:spcPct val="150000"/>
              </a:lnSpc>
              <a:spcBef>
                <a:spcPts val="0"/>
              </a:spcBef>
              <a:spcAft>
                <a:spcPts val="0"/>
              </a:spcAft>
              <a:buSzPts val="1700"/>
              <a:buChar char="●"/>
            </a:pPr>
            <a:r>
              <a:rPr lang="no" sz="1700"/>
              <a:t>Kan iterere over en liste, og trekke ut ett element av gangen fra denne. </a:t>
            </a:r>
            <a:endParaRPr sz="1700"/>
          </a:p>
          <a:p>
            <a:pPr indent="-336550" lvl="1" marL="914400" rtl="0" algn="l">
              <a:lnSpc>
                <a:spcPct val="150000"/>
              </a:lnSpc>
              <a:spcBef>
                <a:spcPts val="0"/>
              </a:spcBef>
              <a:spcAft>
                <a:spcPts val="0"/>
              </a:spcAft>
              <a:buSzPts val="1700"/>
              <a:buChar char="○"/>
            </a:pPr>
            <a:r>
              <a:rPr lang="no" sz="1700"/>
              <a:t>Løkken stopper når vi har nådd enden av listen.</a:t>
            </a:r>
            <a:endParaRPr sz="1700"/>
          </a:p>
          <a:p>
            <a:pPr indent="0" lvl="0" marL="914400" rtl="0" algn="l">
              <a:lnSpc>
                <a:spcPct val="150000"/>
              </a:lnSpc>
              <a:spcBef>
                <a:spcPts val="1600"/>
              </a:spcBef>
              <a:spcAft>
                <a:spcPts val="0"/>
              </a:spcAft>
              <a:buNone/>
            </a:pPr>
            <a:r>
              <a:rPr lang="no" sz="1800">
                <a:solidFill>
                  <a:srgbClr val="ECEFF1"/>
                </a:solidFill>
                <a:latin typeface="Roboto Mono"/>
                <a:ea typeface="Roboto Mono"/>
                <a:cs typeface="Roboto Mono"/>
                <a:sym typeface="Roboto Mono"/>
              </a:rPr>
              <a:t>liste </a:t>
            </a:r>
            <a:r>
              <a:rPr lang="no" sz="1800">
                <a:solidFill>
                  <a:srgbClr val="FBC02D"/>
                </a:solidFill>
                <a:latin typeface="Roboto Mono"/>
                <a:ea typeface="Roboto Mono"/>
                <a:cs typeface="Roboto Mono"/>
                <a:sym typeface="Roboto Mono"/>
              </a:rPr>
              <a:t>=</a:t>
            </a:r>
            <a:r>
              <a:rPr lang="no" sz="1800">
                <a:solidFill>
                  <a:srgbClr val="ECEFF1"/>
                </a:solidFill>
                <a:latin typeface="Roboto Mono"/>
                <a:ea typeface="Roboto Mono"/>
                <a:cs typeface="Roboto Mono"/>
                <a:sym typeface="Roboto Mono"/>
              </a:rPr>
              <a:t> </a:t>
            </a:r>
            <a:r>
              <a:rPr lang="no" sz="1800">
                <a:solidFill>
                  <a:srgbClr val="FBC02D"/>
                </a:solidFill>
                <a:latin typeface="Roboto Mono"/>
                <a:ea typeface="Roboto Mono"/>
                <a:cs typeface="Roboto Mono"/>
                <a:sym typeface="Roboto Mono"/>
              </a:rPr>
              <a:t>[</a:t>
            </a:r>
            <a:r>
              <a:rPr lang="no" sz="1800">
                <a:solidFill>
                  <a:srgbClr val="9CCC65"/>
                </a:solidFill>
                <a:latin typeface="Roboto Mono"/>
                <a:ea typeface="Roboto Mono"/>
                <a:cs typeface="Roboto Mono"/>
                <a:sym typeface="Roboto Mono"/>
              </a:rPr>
              <a:t>"Første"</a:t>
            </a:r>
            <a:r>
              <a:rPr lang="no" sz="1800">
                <a:solidFill>
                  <a:srgbClr val="FBC02D"/>
                </a:solidFill>
                <a:latin typeface="Roboto Mono"/>
                <a:ea typeface="Roboto Mono"/>
                <a:cs typeface="Roboto Mono"/>
                <a:sym typeface="Roboto Mono"/>
              </a:rPr>
              <a:t>,</a:t>
            </a:r>
            <a:r>
              <a:rPr lang="no" sz="1800">
                <a:solidFill>
                  <a:srgbClr val="ECEFF1"/>
                </a:solidFill>
                <a:latin typeface="Roboto Mono"/>
                <a:ea typeface="Roboto Mono"/>
                <a:cs typeface="Roboto Mono"/>
                <a:sym typeface="Roboto Mono"/>
              </a:rPr>
              <a:t> </a:t>
            </a:r>
            <a:r>
              <a:rPr lang="no" sz="1800">
                <a:solidFill>
                  <a:srgbClr val="9CCC65"/>
                </a:solidFill>
                <a:latin typeface="Roboto Mono"/>
                <a:ea typeface="Roboto Mono"/>
                <a:cs typeface="Roboto Mono"/>
                <a:sym typeface="Roboto Mono"/>
              </a:rPr>
              <a:t>"Andre"</a:t>
            </a:r>
            <a:r>
              <a:rPr lang="no" sz="1800">
                <a:solidFill>
                  <a:srgbClr val="FBC02D"/>
                </a:solidFill>
                <a:latin typeface="Roboto Mono"/>
                <a:ea typeface="Roboto Mono"/>
                <a:cs typeface="Roboto Mono"/>
                <a:sym typeface="Roboto Mono"/>
              </a:rPr>
              <a:t>,</a:t>
            </a:r>
            <a:r>
              <a:rPr lang="no" sz="1800">
                <a:solidFill>
                  <a:srgbClr val="ECEFF1"/>
                </a:solidFill>
                <a:latin typeface="Roboto Mono"/>
                <a:ea typeface="Roboto Mono"/>
                <a:cs typeface="Roboto Mono"/>
                <a:sym typeface="Roboto Mono"/>
              </a:rPr>
              <a:t> </a:t>
            </a:r>
            <a:r>
              <a:rPr lang="no" sz="1800">
                <a:solidFill>
                  <a:srgbClr val="9CCC65"/>
                </a:solidFill>
                <a:latin typeface="Roboto Mono"/>
                <a:ea typeface="Roboto Mono"/>
                <a:cs typeface="Roboto Mono"/>
                <a:sym typeface="Roboto Mono"/>
              </a:rPr>
              <a:t>"Tredje"</a:t>
            </a:r>
            <a:r>
              <a:rPr lang="no" sz="1800">
                <a:solidFill>
                  <a:srgbClr val="FBC02D"/>
                </a:solidFill>
                <a:latin typeface="Roboto Mono"/>
                <a:ea typeface="Roboto Mono"/>
                <a:cs typeface="Roboto Mono"/>
                <a:sym typeface="Roboto Mono"/>
              </a:rPr>
              <a:t>]</a:t>
            </a:r>
            <a:br>
              <a:rPr lang="no" sz="1800">
                <a:solidFill>
                  <a:srgbClr val="ECEFF1"/>
                </a:solidFill>
                <a:latin typeface="Roboto Mono"/>
                <a:ea typeface="Roboto Mono"/>
                <a:cs typeface="Roboto Mono"/>
                <a:sym typeface="Roboto Mono"/>
              </a:rPr>
            </a:br>
            <a:r>
              <a:rPr lang="no" sz="1800">
                <a:solidFill>
                  <a:srgbClr val="4DD0E1"/>
                </a:solidFill>
                <a:latin typeface="Roboto Mono"/>
                <a:ea typeface="Roboto Mono"/>
                <a:cs typeface="Roboto Mono"/>
                <a:sym typeface="Roboto Mono"/>
              </a:rPr>
              <a:t>for</a:t>
            </a:r>
            <a:r>
              <a:rPr lang="no" sz="1800">
                <a:solidFill>
                  <a:srgbClr val="ECEFF1"/>
                </a:solidFill>
                <a:latin typeface="Roboto Mono"/>
                <a:ea typeface="Roboto Mono"/>
                <a:cs typeface="Roboto Mono"/>
                <a:sym typeface="Roboto Mono"/>
              </a:rPr>
              <a:t> element </a:t>
            </a:r>
            <a:r>
              <a:rPr lang="no" sz="1800">
                <a:solidFill>
                  <a:srgbClr val="4DD0E1"/>
                </a:solidFill>
                <a:latin typeface="Roboto Mono"/>
                <a:ea typeface="Roboto Mono"/>
                <a:cs typeface="Roboto Mono"/>
                <a:sym typeface="Roboto Mono"/>
              </a:rPr>
              <a:t>in</a:t>
            </a:r>
            <a:r>
              <a:rPr lang="no" sz="1800">
                <a:solidFill>
                  <a:srgbClr val="ECEFF1"/>
                </a:solidFill>
                <a:latin typeface="Roboto Mono"/>
                <a:ea typeface="Roboto Mono"/>
                <a:cs typeface="Roboto Mono"/>
                <a:sym typeface="Roboto Mono"/>
              </a:rPr>
              <a:t> liste</a:t>
            </a:r>
            <a:r>
              <a:rPr lang="no" sz="1800">
                <a:solidFill>
                  <a:srgbClr val="FBC02D"/>
                </a:solidFill>
                <a:latin typeface="Roboto Mono"/>
                <a:ea typeface="Roboto Mono"/>
                <a:cs typeface="Roboto Mono"/>
                <a:sym typeface="Roboto Mono"/>
              </a:rPr>
              <a:t>:</a:t>
            </a:r>
            <a:br>
              <a:rPr lang="no" sz="1800">
                <a:solidFill>
                  <a:srgbClr val="ECEFF1"/>
                </a:solidFill>
                <a:latin typeface="Roboto Mono"/>
                <a:ea typeface="Roboto Mono"/>
                <a:cs typeface="Roboto Mono"/>
                <a:sym typeface="Roboto Mono"/>
              </a:rPr>
            </a:br>
            <a:r>
              <a:rPr lang="no" sz="1800">
                <a:solidFill>
                  <a:srgbClr val="ECEFF1"/>
                </a:solidFill>
                <a:latin typeface="Roboto Mono"/>
                <a:ea typeface="Roboto Mono"/>
                <a:cs typeface="Roboto Mono"/>
                <a:sym typeface="Roboto Mono"/>
              </a:rPr>
              <a:t>    </a:t>
            </a:r>
            <a:r>
              <a:rPr lang="no" sz="1800">
                <a:solidFill>
                  <a:srgbClr val="4DD0E1"/>
                </a:solidFill>
                <a:latin typeface="Roboto Mono"/>
                <a:ea typeface="Roboto Mono"/>
                <a:cs typeface="Roboto Mono"/>
                <a:sym typeface="Roboto Mono"/>
              </a:rPr>
              <a:t>print</a:t>
            </a:r>
            <a:r>
              <a:rPr lang="no" sz="1800">
                <a:solidFill>
                  <a:srgbClr val="ECEFF1"/>
                </a:solidFill>
                <a:latin typeface="Roboto Mono"/>
                <a:ea typeface="Roboto Mono"/>
                <a:cs typeface="Roboto Mono"/>
                <a:sym typeface="Roboto Mono"/>
              </a:rPr>
              <a:t> element</a:t>
            </a:r>
            <a:endParaRPr sz="18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60"/>
          <p:cNvSpPr/>
          <p:nvPr/>
        </p:nvSpPr>
        <p:spPr>
          <a:xfrm>
            <a:off x="2134200" y="2436025"/>
            <a:ext cx="4565400" cy="7779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6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no"/>
              <a:t>WHILE-løkker</a:t>
            </a:r>
            <a:endParaRPr/>
          </a:p>
          <a:p>
            <a:pPr indent="0" lvl="0" marL="0" rtl="0" algn="l">
              <a:lnSpc>
                <a:spcPct val="115000"/>
              </a:lnSpc>
              <a:spcBef>
                <a:spcPts val="0"/>
              </a:spcBef>
              <a:spcAft>
                <a:spcPts val="0"/>
              </a:spcAft>
              <a:buNone/>
            </a:pPr>
            <a:r>
              <a:rPr lang="no" sz="1200">
                <a:solidFill>
                  <a:srgbClr val="4DD0E1"/>
                </a:solidFill>
                <a:latin typeface="Roboto Mono"/>
                <a:ea typeface="Roboto Mono"/>
                <a:cs typeface="Roboto Mono"/>
                <a:sym typeface="Roboto Mono"/>
              </a:rPr>
              <a:t>while</a:t>
            </a:r>
            <a:r>
              <a:rPr lang="no" sz="1200">
                <a:solidFill>
                  <a:srgbClr val="ECEFF1"/>
                </a:solidFill>
                <a:latin typeface="Roboto Mono"/>
                <a:ea typeface="Roboto Mono"/>
                <a:cs typeface="Roboto Mono"/>
                <a:sym typeface="Roboto Mono"/>
              </a:rPr>
              <a:t> </a:t>
            </a:r>
            <a:r>
              <a:rPr lang="no" sz="1200">
                <a:solidFill>
                  <a:srgbClr val="FBC02D"/>
                </a:solidFill>
                <a:latin typeface="Roboto Mono"/>
                <a:ea typeface="Roboto Mono"/>
                <a:cs typeface="Roboto Mono"/>
                <a:sym typeface="Roboto Mono"/>
              </a:rPr>
              <a:t>&lt;</a:t>
            </a:r>
            <a:r>
              <a:rPr lang="no" sz="1200">
                <a:solidFill>
                  <a:srgbClr val="ECEFF1"/>
                </a:solidFill>
                <a:latin typeface="Roboto Mono"/>
                <a:ea typeface="Roboto Mono"/>
                <a:cs typeface="Roboto Mono"/>
                <a:sym typeface="Roboto Mono"/>
              </a:rPr>
              <a:t>betingelse</a:t>
            </a:r>
            <a:r>
              <a:rPr lang="no" sz="1200">
                <a:solidFill>
                  <a:srgbClr val="FBC02D"/>
                </a:solidFill>
                <a:latin typeface="Roboto Mono"/>
                <a:ea typeface="Roboto Mono"/>
                <a:cs typeface="Roboto Mono"/>
                <a:sym typeface="Roboto Mono"/>
              </a:rPr>
              <a:t>&gt;:</a:t>
            </a:r>
            <a:endParaRPr sz="1200">
              <a:solidFill>
                <a:srgbClr val="FBC02D"/>
              </a:solidFill>
              <a:latin typeface="Roboto Mono"/>
              <a:ea typeface="Roboto Mono"/>
              <a:cs typeface="Roboto Mono"/>
              <a:sym typeface="Roboto Mono"/>
            </a:endParaRPr>
          </a:p>
          <a:p>
            <a:pPr indent="0" lvl="0" marL="0" rtl="0" algn="l">
              <a:spcBef>
                <a:spcPts val="0"/>
              </a:spcBef>
              <a:spcAft>
                <a:spcPts val="0"/>
              </a:spcAft>
              <a:buNone/>
            </a:pPr>
            <a:r>
              <a:t/>
            </a:r>
            <a:endParaRPr/>
          </a:p>
        </p:txBody>
      </p:sp>
      <p:sp>
        <p:nvSpPr>
          <p:cNvPr id="460" name="Google Shape;460;p60"/>
          <p:cNvSpPr txBox="1"/>
          <p:nvPr>
            <p:ph idx="1" type="body"/>
          </p:nvPr>
        </p:nvSpPr>
        <p:spPr>
          <a:xfrm>
            <a:off x="1297500" y="1540525"/>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no" sz="1800"/>
              <a:t>Kjører i utgangspunktet ikke et gitt antall ganger, men slutter å kjøre når en </a:t>
            </a:r>
            <a:r>
              <a:rPr b="1" lang="no" sz="1800"/>
              <a:t>betingelse</a:t>
            </a:r>
            <a:r>
              <a:rPr lang="no" sz="1800"/>
              <a:t> er nådd:</a:t>
            </a:r>
            <a:endParaRPr sz="1800"/>
          </a:p>
          <a:p>
            <a:pPr indent="0" lvl="0" marL="914400" rtl="0" algn="l">
              <a:lnSpc>
                <a:spcPct val="150000"/>
              </a:lnSpc>
              <a:spcBef>
                <a:spcPts val="1600"/>
              </a:spcBef>
              <a:spcAft>
                <a:spcPts val="0"/>
              </a:spcAft>
              <a:buNone/>
            </a:pPr>
            <a:r>
              <a:rPr lang="no" sz="1800">
                <a:solidFill>
                  <a:srgbClr val="4DD0E1"/>
                </a:solidFill>
                <a:latin typeface="Roboto Mono"/>
                <a:ea typeface="Roboto Mono"/>
                <a:cs typeface="Roboto Mono"/>
                <a:sym typeface="Roboto Mono"/>
              </a:rPr>
              <a:t>while</a:t>
            </a:r>
            <a:r>
              <a:rPr lang="no" sz="1800">
                <a:solidFill>
                  <a:srgbClr val="ECEFF1"/>
                </a:solidFill>
                <a:latin typeface="Roboto Mono"/>
                <a:ea typeface="Roboto Mono"/>
                <a:cs typeface="Roboto Mono"/>
                <a:sym typeface="Roboto Mono"/>
              </a:rPr>
              <a:t> </a:t>
            </a:r>
            <a:r>
              <a:rPr lang="no" sz="1800">
                <a:solidFill>
                  <a:srgbClr val="4DD0E1"/>
                </a:solidFill>
                <a:latin typeface="Roboto Mono"/>
                <a:ea typeface="Roboto Mono"/>
                <a:cs typeface="Roboto Mono"/>
                <a:sym typeface="Roboto Mono"/>
              </a:rPr>
              <a:t>not</a:t>
            </a:r>
            <a:r>
              <a:rPr lang="no" sz="1800">
                <a:solidFill>
                  <a:srgbClr val="ECEFF1"/>
                </a:solidFill>
                <a:latin typeface="Roboto Mono"/>
                <a:ea typeface="Roboto Mono"/>
                <a:cs typeface="Roboto Mono"/>
                <a:sym typeface="Roboto Mono"/>
              </a:rPr>
              <a:t> randomNum </a:t>
            </a:r>
            <a:r>
              <a:rPr lang="no" sz="1800">
                <a:solidFill>
                  <a:srgbClr val="FBC02D"/>
                </a:solidFill>
                <a:latin typeface="Roboto Mono"/>
                <a:ea typeface="Roboto Mono"/>
                <a:cs typeface="Roboto Mono"/>
                <a:sym typeface="Roboto Mono"/>
              </a:rPr>
              <a:t>==</a:t>
            </a:r>
            <a:r>
              <a:rPr lang="no" sz="1800">
                <a:solidFill>
                  <a:srgbClr val="ECEFF1"/>
                </a:solidFill>
                <a:latin typeface="Roboto Mono"/>
                <a:ea typeface="Roboto Mono"/>
                <a:cs typeface="Roboto Mono"/>
                <a:sym typeface="Roboto Mono"/>
              </a:rPr>
              <a:t> </a:t>
            </a:r>
            <a:r>
              <a:rPr lang="no" sz="1800">
                <a:solidFill>
                  <a:srgbClr val="FBC02D"/>
                </a:solidFill>
                <a:latin typeface="Roboto Mono"/>
                <a:ea typeface="Roboto Mono"/>
                <a:cs typeface="Roboto Mono"/>
                <a:sym typeface="Roboto Mono"/>
              </a:rPr>
              <a:t>3:</a:t>
            </a:r>
            <a:br>
              <a:rPr lang="no" sz="1800">
                <a:solidFill>
                  <a:srgbClr val="ECEFF1"/>
                </a:solidFill>
                <a:latin typeface="Roboto Mono"/>
                <a:ea typeface="Roboto Mono"/>
                <a:cs typeface="Roboto Mono"/>
                <a:sym typeface="Roboto Mono"/>
              </a:rPr>
            </a:br>
            <a:r>
              <a:rPr lang="no" sz="1800">
                <a:solidFill>
                  <a:srgbClr val="ECEFF1"/>
                </a:solidFill>
                <a:latin typeface="Roboto Mono"/>
                <a:ea typeface="Roboto Mono"/>
                <a:cs typeface="Roboto Mono"/>
                <a:sym typeface="Roboto Mono"/>
              </a:rPr>
              <a:t>    randomNum </a:t>
            </a:r>
            <a:r>
              <a:rPr lang="no" sz="1800">
                <a:solidFill>
                  <a:srgbClr val="FBC02D"/>
                </a:solidFill>
                <a:latin typeface="Roboto Mono"/>
                <a:ea typeface="Roboto Mono"/>
                <a:cs typeface="Roboto Mono"/>
                <a:sym typeface="Roboto Mono"/>
              </a:rPr>
              <a:t>=</a:t>
            </a:r>
            <a:r>
              <a:rPr lang="no" sz="1800">
                <a:solidFill>
                  <a:srgbClr val="ECEFF1"/>
                </a:solidFill>
                <a:latin typeface="Roboto Mono"/>
                <a:ea typeface="Roboto Mono"/>
                <a:cs typeface="Roboto Mono"/>
                <a:sym typeface="Roboto Mono"/>
              </a:rPr>
              <a:t> randInt</a:t>
            </a:r>
            <a:r>
              <a:rPr lang="no" sz="1800">
                <a:solidFill>
                  <a:srgbClr val="FBC02D"/>
                </a:solidFill>
                <a:latin typeface="Roboto Mono"/>
                <a:ea typeface="Roboto Mono"/>
                <a:cs typeface="Roboto Mono"/>
                <a:sym typeface="Roboto Mono"/>
              </a:rPr>
              <a:t>(1,</a:t>
            </a:r>
            <a:r>
              <a:rPr lang="no" sz="1800">
                <a:solidFill>
                  <a:srgbClr val="ECEFF1"/>
                </a:solidFill>
                <a:latin typeface="Roboto Mono"/>
                <a:ea typeface="Roboto Mono"/>
                <a:cs typeface="Roboto Mono"/>
                <a:sym typeface="Roboto Mono"/>
              </a:rPr>
              <a:t> </a:t>
            </a:r>
            <a:r>
              <a:rPr lang="no" sz="1800">
                <a:solidFill>
                  <a:srgbClr val="FBC02D"/>
                </a:solidFill>
                <a:latin typeface="Roboto Mono"/>
                <a:ea typeface="Roboto Mono"/>
                <a:cs typeface="Roboto Mono"/>
                <a:sym typeface="Roboto Mono"/>
              </a:rPr>
              <a:t>5)</a:t>
            </a:r>
            <a:endParaRPr sz="1800">
              <a:solidFill>
                <a:srgbClr val="FBC02D"/>
              </a:solidFill>
              <a:latin typeface="Roboto Mono"/>
              <a:ea typeface="Roboto Mono"/>
              <a:cs typeface="Roboto Mono"/>
              <a:sym typeface="Roboto Mono"/>
            </a:endParaRPr>
          </a:p>
          <a:p>
            <a:pPr indent="0" lvl="0" marL="914400" rtl="0" algn="l">
              <a:lnSpc>
                <a:spcPct val="100000"/>
              </a:lnSpc>
              <a:spcBef>
                <a:spcPts val="0"/>
              </a:spcBef>
              <a:spcAft>
                <a:spcPts val="0"/>
              </a:spcAft>
              <a:buNone/>
            </a:pPr>
            <a:r>
              <a:t/>
            </a:r>
            <a:endParaRPr sz="1800">
              <a:solidFill>
                <a:srgbClr val="FBC02D"/>
              </a:solidFill>
              <a:latin typeface="Roboto Mono"/>
              <a:ea typeface="Roboto Mono"/>
              <a:cs typeface="Roboto Mono"/>
              <a:sym typeface="Roboto Mono"/>
            </a:endParaRPr>
          </a:p>
          <a:p>
            <a:pPr indent="-342900" lvl="0" marL="457200" rtl="0" algn="l">
              <a:spcBef>
                <a:spcPts val="0"/>
              </a:spcBef>
              <a:spcAft>
                <a:spcPts val="0"/>
              </a:spcAft>
              <a:buSzPts val="1800"/>
              <a:buChar char="●"/>
            </a:pPr>
            <a:r>
              <a:rPr lang="no" sz="1800"/>
              <a:t>Løkken kjører så lenge </a:t>
            </a:r>
            <a:r>
              <a:rPr b="1" lang="no" sz="1800"/>
              <a:t>randomNum</a:t>
            </a:r>
            <a:r>
              <a:rPr lang="no" sz="1800"/>
              <a:t> ikke er lik </a:t>
            </a:r>
            <a:r>
              <a:rPr b="1" lang="no" sz="1800"/>
              <a:t>3</a:t>
            </a:r>
            <a:r>
              <a:rPr lang="no" sz="1800"/>
              <a:t>.</a:t>
            </a:r>
            <a:endParaRPr sz="18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6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FOR vs. WHILE</a:t>
            </a:r>
            <a:endParaRPr/>
          </a:p>
        </p:txBody>
      </p:sp>
      <p:sp>
        <p:nvSpPr>
          <p:cNvPr id="466" name="Google Shape;466;p61"/>
          <p:cNvSpPr txBox="1"/>
          <p:nvPr>
            <p:ph idx="1" type="body"/>
          </p:nvPr>
        </p:nvSpPr>
        <p:spPr>
          <a:xfrm>
            <a:off x="1297500" y="1377725"/>
            <a:ext cx="7038900" cy="854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no" sz="1800"/>
              <a:t>WHILE-løkker er egentlig bare en enklere form for FOR-løkker, vi kan skrive en tilsvarende FOR-løkke ved å bruke WHILE:</a:t>
            </a:r>
            <a:endParaRPr sz="1800"/>
          </a:p>
        </p:txBody>
      </p:sp>
      <p:sp>
        <p:nvSpPr>
          <p:cNvPr id="467" name="Google Shape;467;p61"/>
          <p:cNvSpPr txBox="1"/>
          <p:nvPr/>
        </p:nvSpPr>
        <p:spPr>
          <a:xfrm>
            <a:off x="5491100" y="2738300"/>
            <a:ext cx="2522100" cy="1544700"/>
          </a:xfrm>
          <a:prstGeom prst="rect">
            <a:avLst/>
          </a:prstGeom>
          <a:solidFill>
            <a:srgbClr val="43434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no" sz="1600">
                <a:solidFill>
                  <a:srgbClr val="4DD0E1"/>
                </a:solidFill>
                <a:latin typeface="Roboto Mono"/>
                <a:ea typeface="Roboto Mono"/>
                <a:cs typeface="Roboto Mono"/>
                <a:sym typeface="Roboto Mono"/>
              </a:rPr>
              <a:t>for</a:t>
            </a:r>
            <a:r>
              <a:rPr lang="no" sz="1600">
                <a:solidFill>
                  <a:srgbClr val="ECEFF1"/>
                </a:solidFill>
                <a:latin typeface="Roboto Mono"/>
                <a:ea typeface="Roboto Mono"/>
                <a:cs typeface="Roboto Mono"/>
                <a:sym typeface="Roboto Mono"/>
              </a:rPr>
              <a:t> i </a:t>
            </a:r>
            <a:r>
              <a:rPr lang="no" sz="1600">
                <a:solidFill>
                  <a:srgbClr val="4DD0E1"/>
                </a:solidFill>
                <a:latin typeface="Roboto Mono"/>
                <a:ea typeface="Roboto Mono"/>
                <a:cs typeface="Roboto Mono"/>
                <a:sym typeface="Roboto Mono"/>
              </a:rPr>
              <a:t>in</a:t>
            </a:r>
            <a:r>
              <a:rPr lang="no" sz="1600">
                <a:solidFill>
                  <a:srgbClr val="ECEFF1"/>
                </a:solidFill>
                <a:latin typeface="Roboto Mono"/>
                <a:ea typeface="Roboto Mono"/>
                <a:cs typeface="Roboto Mono"/>
                <a:sym typeface="Roboto Mono"/>
              </a:rPr>
              <a:t> range</a:t>
            </a:r>
            <a:r>
              <a:rPr lang="no" sz="1600">
                <a:solidFill>
                  <a:srgbClr val="FBC02D"/>
                </a:solidFill>
                <a:latin typeface="Roboto Mono"/>
                <a:ea typeface="Roboto Mono"/>
                <a:cs typeface="Roboto Mono"/>
                <a:sym typeface="Roboto Mono"/>
              </a:rPr>
              <a:t>(10):</a:t>
            </a:r>
            <a:br>
              <a:rPr lang="no" sz="1600">
                <a:solidFill>
                  <a:srgbClr val="ECEFF1"/>
                </a:solidFill>
                <a:latin typeface="Roboto Mono"/>
                <a:ea typeface="Roboto Mono"/>
                <a:cs typeface="Roboto Mono"/>
                <a:sym typeface="Roboto Mono"/>
              </a:rPr>
            </a:br>
            <a:r>
              <a:rPr lang="no" sz="1600">
                <a:solidFill>
                  <a:srgbClr val="ECEFF1"/>
                </a:solidFill>
                <a:latin typeface="Roboto Mono"/>
                <a:ea typeface="Roboto Mono"/>
                <a:cs typeface="Roboto Mono"/>
                <a:sym typeface="Roboto Mono"/>
              </a:rPr>
              <a:t>    </a:t>
            </a:r>
            <a:r>
              <a:rPr lang="no" sz="1600">
                <a:solidFill>
                  <a:srgbClr val="4DD0E1"/>
                </a:solidFill>
                <a:latin typeface="Roboto Mono"/>
                <a:ea typeface="Roboto Mono"/>
                <a:cs typeface="Roboto Mono"/>
                <a:sym typeface="Roboto Mono"/>
              </a:rPr>
              <a:t>print</a:t>
            </a:r>
            <a:r>
              <a:rPr lang="no" sz="1600">
                <a:solidFill>
                  <a:srgbClr val="FBC02D"/>
                </a:solidFill>
                <a:latin typeface="Roboto Mono"/>
                <a:ea typeface="Roboto Mono"/>
                <a:cs typeface="Roboto Mono"/>
                <a:sym typeface="Roboto Mono"/>
              </a:rPr>
              <a:t>(</a:t>
            </a:r>
            <a:r>
              <a:rPr lang="no" sz="1600">
                <a:solidFill>
                  <a:srgbClr val="ECEFF1"/>
                </a:solidFill>
                <a:latin typeface="Roboto Mono"/>
                <a:ea typeface="Roboto Mono"/>
                <a:cs typeface="Roboto Mono"/>
                <a:sym typeface="Roboto Mono"/>
              </a:rPr>
              <a:t>i</a:t>
            </a:r>
            <a:r>
              <a:rPr lang="no" sz="1600">
                <a:solidFill>
                  <a:srgbClr val="FBC02D"/>
                </a:solidFill>
                <a:latin typeface="Roboto Mono"/>
                <a:ea typeface="Roboto Mono"/>
                <a:cs typeface="Roboto Mono"/>
                <a:sym typeface="Roboto Mono"/>
              </a:rPr>
              <a:t>)</a:t>
            </a:r>
            <a:endParaRPr sz="1600"/>
          </a:p>
        </p:txBody>
      </p:sp>
      <p:sp>
        <p:nvSpPr>
          <p:cNvPr id="468" name="Google Shape;468;p61"/>
          <p:cNvSpPr txBox="1"/>
          <p:nvPr/>
        </p:nvSpPr>
        <p:spPr>
          <a:xfrm>
            <a:off x="1297500" y="2738300"/>
            <a:ext cx="2522100" cy="1544700"/>
          </a:xfrm>
          <a:prstGeom prst="rect">
            <a:avLst/>
          </a:prstGeom>
          <a:solidFill>
            <a:srgbClr val="43434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no" sz="1600">
                <a:solidFill>
                  <a:srgbClr val="ECEFF1"/>
                </a:solidFill>
                <a:latin typeface="Roboto Mono"/>
                <a:ea typeface="Roboto Mono"/>
                <a:cs typeface="Roboto Mono"/>
                <a:sym typeface="Roboto Mono"/>
              </a:rPr>
              <a:t>i </a:t>
            </a:r>
            <a:r>
              <a:rPr lang="no" sz="1600">
                <a:solidFill>
                  <a:srgbClr val="FBC02D"/>
                </a:solidFill>
                <a:latin typeface="Roboto Mono"/>
                <a:ea typeface="Roboto Mono"/>
                <a:cs typeface="Roboto Mono"/>
                <a:sym typeface="Roboto Mono"/>
              </a:rPr>
              <a:t>=</a:t>
            </a:r>
            <a:r>
              <a:rPr lang="no" sz="1600">
                <a:solidFill>
                  <a:srgbClr val="ECEFF1"/>
                </a:solidFill>
                <a:latin typeface="Roboto Mono"/>
                <a:ea typeface="Roboto Mono"/>
                <a:cs typeface="Roboto Mono"/>
                <a:sym typeface="Roboto Mono"/>
              </a:rPr>
              <a:t> </a:t>
            </a:r>
            <a:r>
              <a:rPr lang="no" sz="1600">
                <a:solidFill>
                  <a:srgbClr val="FBC02D"/>
                </a:solidFill>
                <a:latin typeface="Roboto Mono"/>
                <a:ea typeface="Roboto Mono"/>
                <a:cs typeface="Roboto Mono"/>
                <a:sym typeface="Roboto Mono"/>
              </a:rPr>
              <a:t>0</a:t>
            </a:r>
            <a:endParaRPr sz="1600">
              <a:solidFill>
                <a:srgbClr val="4DD0E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no" sz="1600">
                <a:solidFill>
                  <a:srgbClr val="4DD0E1"/>
                </a:solidFill>
                <a:latin typeface="Roboto Mono"/>
                <a:ea typeface="Roboto Mono"/>
                <a:cs typeface="Roboto Mono"/>
                <a:sym typeface="Roboto Mono"/>
              </a:rPr>
              <a:t>while</a:t>
            </a:r>
            <a:r>
              <a:rPr lang="no" sz="1600">
                <a:solidFill>
                  <a:srgbClr val="ECEFF1"/>
                </a:solidFill>
                <a:latin typeface="Roboto Mono"/>
                <a:ea typeface="Roboto Mono"/>
                <a:cs typeface="Roboto Mono"/>
                <a:sym typeface="Roboto Mono"/>
              </a:rPr>
              <a:t> i </a:t>
            </a:r>
            <a:r>
              <a:rPr lang="no" sz="1600">
                <a:solidFill>
                  <a:srgbClr val="FBC02D"/>
                </a:solidFill>
                <a:latin typeface="Roboto Mono"/>
                <a:ea typeface="Roboto Mono"/>
                <a:cs typeface="Roboto Mono"/>
                <a:sym typeface="Roboto Mono"/>
              </a:rPr>
              <a:t>&lt;</a:t>
            </a:r>
            <a:r>
              <a:rPr lang="no" sz="1600">
                <a:solidFill>
                  <a:srgbClr val="ECEFF1"/>
                </a:solidFill>
                <a:latin typeface="Roboto Mono"/>
                <a:ea typeface="Roboto Mono"/>
                <a:cs typeface="Roboto Mono"/>
                <a:sym typeface="Roboto Mono"/>
              </a:rPr>
              <a:t> </a:t>
            </a:r>
            <a:r>
              <a:rPr lang="no" sz="1600">
                <a:solidFill>
                  <a:srgbClr val="FBC02D"/>
                </a:solidFill>
                <a:latin typeface="Roboto Mono"/>
                <a:ea typeface="Roboto Mono"/>
                <a:cs typeface="Roboto Mono"/>
                <a:sym typeface="Roboto Mono"/>
              </a:rPr>
              <a:t>10:</a:t>
            </a:r>
            <a:br>
              <a:rPr lang="no" sz="1600">
                <a:solidFill>
                  <a:srgbClr val="ECEFF1"/>
                </a:solidFill>
                <a:latin typeface="Roboto Mono"/>
                <a:ea typeface="Roboto Mono"/>
                <a:cs typeface="Roboto Mono"/>
                <a:sym typeface="Roboto Mono"/>
              </a:rPr>
            </a:br>
            <a:r>
              <a:rPr lang="no" sz="1600">
                <a:solidFill>
                  <a:srgbClr val="ECEFF1"/>
                </a:solidFill>
                <a:latin typeface="Roboto Mono"/>
                <a:ea typeface="Roboto Mono"/>
                <a:cs typeface="Roboto Mono"/>
                <a:sym typeface="Roboto Mono"/>
              </a:rPr>
              <a:t>    </a:t>
            </a:r>
            <a:r>
              <a:rPr lang="no" sz="1600">
                <a:solidFill>
                  <a:srgbClr val="4DD0E1"/>
                </a:solidFill>
                <a:latin typeface="Roboto Mono"/>
                <a:ea typeface="Roboto Mono"/>
                <a:cs typeface="Roboto Mono"/>
                <a:sym typeface="Roboto Mono"/>
              </a:rPr>
              <a:t>print</a:t>
            </a:r>
            <a:r>
              <a:rPr lang="no" sz="1600">
                <a:solidFill>
                  <a:srgbClr val="FBC02D"/>
                </a:solidFill>
                <a:latin typeface="Roboto Mono"/>
                <a:ea typeface="Roboto Mono"/>
                <a:cs typeface="Roboto Mono"/>
                <a:sym typeface="Roboto Mono"/>
              </a:rPr>
              <a:t>(</a:t>
            </a:r>
            <a:r>
              <a:rPr lang="no" sz="1600">
                <a:solidFill>
                  <a:srgbClr val="ECEFF1"/>
                </a:solidFill>
                <a:latin typeface="Roboto Mono"/>
                <a:ea typeface="Roboto Mono"/>
                <a:cs typeface="Roboto Mono"/>
                <a:sym typeface="Roboto Mono"/>
              </a:rPr>
              <a:t>i</a:t>
            </a:r>
            <a:r>
              <a:rPr lang="no" sz="1600">
                <a:solidFill>
                  <a:srgbClr val="FBC02D"/>
                </a:solidFill>
                <a:latin typeface="Roboto Mono"/>
                <a:ea typeface="Roboto Mono"/>
                <a:cs typeface="Roboto Mono"/>
                <a:sym typeface="Roboto Mono"/>
              </a:rPr>
              <a:t>)</a:t>
            </a:r>
            <a:br>
              <a:rPr lang="no" sz="1600">
                <a:solidFill>
                  <a:srgbClr val="ECEFF1"/>
                </a:solidFill>
                <a:latin typeface="Roboto Mono"/>
                <a:ea typeface="Roboto Mono"/>
                <a:cs typeface="Roboto Mono"/>
                <a:sym typeface="Roboto Mono"/>
              </a:rPr>
            </a:br>
            <a:r>
              <a:rPr lang="no" sz="1600">
                <a:solidFill>
                  <a:srgbClr val="ECEFF1"/>
                </a:solidFill>
                <a:latin typeface="Roboto Mono"/>
                <a:ea typeface="Roboto Mono"/>
                <a:cs typeface="Roboto Mono"/>
                <a:sym typeface="Roboto Mono"/>
              </a:rPr>
              <a:t>    i </a:t>
            </a:r>
            <a:r>
              <a:rPr lang="no" sz="1600">
                <a:solidFill>
                  <a:srgbClr val="FBC02D"/>
                </a:solidFill>
                <a:latin typeface="Roboto Mono"/>
                <a:ea typeface="Roboto Mono"/>
                <a:cs typeface="Roboto Mono"/>
                <a:sym typeface="Roboto Mono"/>
              </a:rPr>
              <a:t>+=</a:t>
            </a:r>
            <a:r>
              <a:rPr lang="no" sz="1600">
                <a:solidFill>
                  <a:srgbClr val="ECEFF1"/>
                </a:solidFill>
                <a:latin typeface="Roboto Mono"/>
                <a:ea typeface="Roboto Mono"/>
                <a:cs typeface="Roboto Mono"/>
                <a:sym typeface="Roboto Mono"/>
              </a:rPr>
              <a:t> </a:t>
            </a:r>
            <a:r>
              <a:rPr lang="no" sz="1600">
                <a:solidFill>
                  <a:srgbClr val="FBC02D"/>
                </a:solidFill>
                <a:latin typeface="Roboto Mono"/>
                <a:ea typeface="Roboto Mono"/>
                <a:cs typeface="Roboto Mono"/>
                <a:sym typeface="Roboto Mono"/>
              </a:rPr>
              <a:t>1</a:t>
            </a:r>
            <a:endParaRPr sz="1600">
              <a:solidFill>
                <a:srgbClr val="FBC02D"/>
              </a:solidFill>
              <a:latin typeface="Roboto Mono"/>
              <a:ea typeface="Roboto Mono"/>
              <a:cs typeface="Roboto Mono"/>
              <a:sym typeface="Roboto Mono"/>
            </a:endParaRPr>
          </a:p>
        </p:txBody>
      </p:sp>
      <p:sp>
        <p:nvSpPr>
          <p:cNvPr id="469" name="Google Shape;469;p61"/>
          <p:cNvSpPr txBox="1"/>
          <p:nvPr/>
        </p:nvSpPr>
        <p:spPr>
          <a:xfrm>
            <a:off x="4004500" y="3194600"/>
            <a:ext cx="1301700" cy="63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no" sz="4800">
                <a:solidFill>
                  <a:schemeClr val="lt1"/>
                </a:solidFill>
                <a:latin typeface="Roboto Mono"/>
                <a:ea typeface="Roboto Mono"/>
                <a:cs typeface="Roboto Mono"/>
                <a:sym typeface="Roboto Mono"/>
              </a:rPr>
              <a:t>&lt;=&gt;</a:t>
            </a:r>
            <a:endParaRPr b="1" sz="4800">
              <a:solidFill>
                <a:schemeClr val="lt1"/>
              </a:solidFill>
              <a:latin typeface="Roboto Mono"/>
              <a:ea typeface="Roboto Mono"/>
              <a:cs typeface="Roboto Mono"/>
              <a:sym typeface="Roboto Mon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Hva skal vi lære i dag? </a:t>
            </a:r>
            <a:endParaRPr/>
          </a:p>
        </p:txBody>
      </p:sp>
      <p:sp>
        <p:nvSpPr>
          <p:cNvPr id="162" name="Google Shape;162;p17"/>
          <p:cNvSpPr txBox="1"/>
          <p:nvPr>
            <p:ph idx="1" type="body"/>
          </p:nvPr>
        </p:nvSpPr>
        <p:spPr>
          <a:xfrm>
            <a:off x="1100700" y="1006075"/>
            <a:ext cx="4032600" cy="42177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no" sz="1400"/>
              <a:t>Generelle tips til programmering og eksamen</a:t>
            </a:r>
            <a:endParaRPr sz="1400"/>
          </a:p>
          <a:p>
            <a:pPr indent="-317500" lvl="0" marL="457200" rtl="0" algn="l">
              <a:lnSpc>
                <a:spcPct val="150000"/>
              </a:lnSpc>
              <a:spcBef>
                <a:spcPts val="0"/>
              </a:spcBef>
              <a:spcAft>
                <a:spcPts val="0"/>
              </a:spcAft>
              <a:buSzPts val="1400"/>
              <a:buChar char="●"/>
            </a:pPr>
            <a:r>
              <a:rPr lang="no" sz="1400"/>
              <a:t>Litt essensiell teori</a:t>
            </a:r>
            <a:endParaRPr sz="1400"/>
          </a:p>
          <a:p>
            <a:pPr indent="-317500" lvl="1" marL="914400" rtl="0" algn="l">
              <a:lnSpc>
                <a:spcPct val="150000"/>
              </a:lnSpc>
              <a:spcBef>
                <a:spcPts val="0"/>
              </a:spcBef>
              <a:spcAft>
                <a:spcPts val="0"/>
              </a:spcAft>
              <a:buSzPts val="1400"/>
              <a:buChar char="○"/>
            </a:pPr>
            <a:r>
              <a:rPr lang="no" sz="1400"/>
              <a:t>Omregning mellom tallsystemer, toerkomplement</a:t>
            </a:r>
            <a:endParaRPr sz="1400"/>
          </a:p>
          <a:p>
            <a:pPr indent="-317500" lvl="0" marL="457200" rtl="0" algn="l">
              <a:lnSpc>
                <a:spcPct val="150000"/>
              </a:lnSpc>
              <a:spcBef>
                <a:spcPts val="0"/>
              </a:spcBef>
              <a:spcAft>
                <a:spcPts val="0"/>
              </a:spcAft>
              <a:buSzPts val="1400"/>
              <a:buChar char="●"/>
            </a:pPr>
            <a:r>
              <a:rPr lang="no" sz="1400"/>
              <a:t>Variabler og datatyper</a:t>
            </a:r>
            <a:endParaRPr sz="1400"/>
          </a:p>
          <a:p>
            <a:pPr indent="-317500" lvl="1" marL="914400" rtl="0" algn="l">
              <a:lnSpc>
                <a:spcPct val="150000"/>
              </a:lnSpc>
              <a:spcBef>
                <a:spcPts val="0"/>
              </a:spcBef>
              <a:spcAft>
                <a:spcPts val="0"/>
              </a:spcAft>
              <a:buSzPts val="1400"/>
              <a:buChar char="○"/>
            </a:pPr>
            <a:r>
              <a:rPr lang="no" sz="1400"/>
              <a:t>Variabler, Heltall, flyttall, strenger og operatorer</a:t>
            </a:r>
            <a:endParaRPr sz="1400"/>
          </a:p>
          <a:p>
            <a:pPr indent="-317500" lvl="0" marL="457200" rtl="0" algn="l">
              <a:lnSpc>
                <a:spcPct val="150000"/>
              </a:lnSpc>
              <a:spcBef>
                <a:spcPts val="0"/>
              </a:spcBef>
              <a:spcAft>
                <a:spcPts val="0"/>
              </a:spcAft>
              <a:buSzPts val="1400"/>
              <a:buChar char="●"/>
            </a:pPr>
            <a:r>
              <a:rPr lang="no" sz="1400"/>
              <a:t>Betingelser og logiske uttrykk</a:t>
            </a:r>
            <a:endParaRPr sz="1400"/>
          </a:p>
          <a:p>
            <a:pPr indent="-317500" lvl="1" marL="914400" rtl="0" algn="l">
              <a:lnSpc>
                <a:spcPct val="150000"/>
              </a:lnSpc>
              <a:spcBef>
                <a:spcPts val="0"/>
              </a:spcBef>
              <a:spcAft>
                <a:spcPts val="0"/>
              </a:spcAft>
              <a:buSzPts val="1400"/>
              <a:buChar char="○"/>
            </a:pPr>
            <a:r>
              <a:rPr lang="no" sz="1400"/>
              <a:t>If, elif, else</a:t>
            </a:r>
            <a:endParaRPr sz="1400"/>
          </a:p>
          <a:p>
            <a:pPr indent="-317500" lvl="0" marL="457200" rtl="0" algn="l">
              <a:lnSpc>
                <a:spcPct val="150000"/>
              </a:lnSpc>
              <a:spcBef>
                <a:spcPts val="0"/>
              </a:spcBef>
              <a:spcAft>
                <a:spcPts val="0"/>
              </a:spcAft>
              <a:buSzPts val="1400"/>
              <a:buChar char="●"/>
            </a:pPr>
            <a:r>
              <a:rPr lang="no" sz="1400"/>
              <a:t>Løkker</a:t>
            </a:r>
            <a:endParaRPr sz="1400"/>
          </a:p>
          <a:p>
            <a:pPr indent="-317500" lvl="1" marL="914400" rtl="0" algn="l">
              <a:lnSpc>
                <a:spcPct val="150000"/>
              </a:lnSpc>
              <a:spcBef>
                <a:spcPts val="0"/>
              </a:spcBef>
              <a:spcAft>
                <a:spcPts val="0"/>
              </a:spcAft>
              <a:buSzPts val="1400"/>
              <a:buChar char="○"/>
            </a:pPr>
            <a:r>
              <a:rPr lang="no" sz="1400"/>
              <a:t>While, For, Foreach, nøstede løkker</a:t>
            </a:r>
            <a:endParaRPr sz="1400"/>
          </a:p>
        </p:txBody>
      </p:sp>
      <p:sp>
        <p:nvSpPr>
          <p:cNvPr id="163" name="Google Shape;163;p17"/>
          <p:cNvSpPr txBox="1"/>
          <p:nvPr/>
        </p:nvSpPr>
        <p:spPr>
          <a:xfrm>
            <a:off x="5229825" y="1006075"/>
            <a:ext cx="3415200" cy="42177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lt1"/>
              </a:buClr>
              <a:buSzPts val="1400"/>
              <a:buFont typeface="Lato"/>
              <a:buChar char="●"/>
            </a:pPr>
            <a:r>
              <a:rPr lang="no">
                <a:solidFill>
                  <a:schemeClr val="lt1"/>
                </a:solidFill>
                <a:latin typeface="Lato"/>
                <a:ea typeface="Lato"/>
                <a:cs typeface="Lato"/>
                <a:sym typeface="Lato"/>
              </a:rPr>
              <a:t>Lister, mengder, Tupler og Dictionaries</a:t>
            </a:r>
            <a:endParaRPr>
              <a:solidFill>
                <a:schemeClr val="lt1"/>
              </a:solidFill>
              <a:latin typeface="Lato"/>
              <a:ea typeface="Lato"/>
              <a:cs typeface="Lato"/>
              <a:sym typeface="Lato"/>
            </a:endParaRPr>
          </a:p>
          <a:p>
            <a:pPr indent="-317500" lvl="1" marL="914400" rtl="0" algn="l">
              <a:lnSpc>
                <a:spcPct val="150000"/>
              </a:lnSpc>
              <a:spcBef>
                <a:spcPts val="0"/>
              </a:spcBef>
              <a:spcAft>
                <a:spcPts val="0"/>
              </a:spcAft>
              <a:buClr>
                <a:schemeClr val="lt1"/>
              </a:buClr>
              <a:buSzPts val="1400"/>
              <a:buFont typeface="Lato"/>
              <a:buChar char="○"/>
            </a:pPr>
            <a:r>
              <a:rPr lang="no">
                <a:solidFill>
                  <a:schemeClr val="lt1"/>
                </a:solidFill>
                <a:latin typeface="Lato"/>
                <a:ea typeface="Lato"/>
                <a:cs typeface="Lato"/>
                <a:sym typeface="Lato"/>
              </a:rPr>
              <a:t>+ 2D-lister, iterering og tips&amp;tricks</a:t>
            </a:r>
            <a:endParaRPr>
              <a:solidFill>
                <a:schemeClr val="lt1"/>
              </a:solidFill>
              <a:latin typeface="Lato"/>
              <a:ea typeface="Lato"/>
              <a:cs typeface="Lato"/>
              <a:sym typeface="Lato"/>
            </a:endParaRPr>
          </a:p>
          <a:p>
            <a:pPr indent="-317500" lvl="0" marL="457200" rtl="0" algn="l">
              <a:lnSpc>
                <a:spcPct val="150000"/>
              </a:lnSpc>
              <a:spcBef>
                <a:spcPts val="0"/>
              </a:spcBef>
              <a:spcAft>
                <a:spcPts val="0"/>
              </a:spcAft>
              <a:buClr>
                <a:schemeClr val="lt1"/>
              </a:buClr>
              <a:buSzPts val="1400"/>
              <a:buFont typeface="Lato"/>
              <a:buChar char="●"/>
            </a:pPr>
            <a:r>
              <a:rPr lang="no">
                <a:solidFill>
                  <a:schemeClr val="lt1"/>
                </a:solidFill>
                <a:latin typeface="Lato"/>
                <a:ea typeface="Lato"/>
                <a:cs typeface="Lato"/>
                <a:sym typeface="Lato"/>
              </a:rPr>
              <a:t>Strenger, slicing og formatering</a:t>
            </a:r>
            <a:endParaRPr>
              <a:solidFill>
                <a:schemeClr val="lt1"/>
              </a:solidFill>
              <a:latin typeface="Lato"/>
              <a:ea typeface="Lato"/>
              <a:cs typeface="Lato"/>
              <a:sym typeface="Lato"/>
            </a:endParaRPr>
          </a:p>
          <a:p>
            <a:pPr indent="-317500" lvl="0" marL="457200" rtl="0" algn="l">
              <a:lnSpc>
                <a:spcPct val="150000"/>
              </a:lnSpc>
              <a:spcBef>
                <a:spcPts val="0"/>
              </a:spcBef>
              <a:spcAft>
                <a:spcPts val="0"/>
              </a:spcAft>
              <a:buClr>
                <a:schemeClr val="lt1"/>
              </a:buClr>
              <a:buSzPts val="1400"/>
              <a:buFont typeface="Lato"/>
              <a:buChar char="●"/>
            </a:pPr>
            <a:r>
              <a:rPr lang="no">
                <a:solidFill>
                  <a:schemeClr val="lt1"/>
                </a:solidFill>
                <a:latin typeface="Lato"/>
                <a:ea typeface="Lato"/>
                <a:cs typeface="Lato"/>
                <a:sym typeface="Lato"/>
              </a:rPr>
              <a:t>Funksjoner</a:t>
            </a:r>
            <a:endParaRPr>
              <a:solidFill>
                <a:schemeClr val="lt1"/>
              </a:solidFill>
              <a:latin typeface="Lato"/>
              <a:ea typeface="Lato"/>
              <a:cs typeface="Lato"/>
              <a:sym typeface="Lato"/>
            </a:endParaRPr>
          </a:p>
          <a:p>
            <a:pPr indent="-317500" lvl="1" marL="914400" rtl="0" algn="l">
              <a:lnSpc>
                <a:spcPct val="150000"/>
              </a:lnSpc>
              <a:spcBef>
                <a:spcPts val="0"/>
              </a:spcBef>
              <a:spcAft>
                <a:spcPts val="0"/>
              </a:spcAft>
              <a:buClr>
                <a:schemeClr val="lt1"/>
              </a:buClr>
              <a:buSzPts val="1400"/>
              <a:buFont typeface="Lato"/>
              <a:buChar char="○"/>
            </a:pPr>
            <a:r>
              <a:rPr lang="no">
                <a:solidFill>
                  <a:schemeClr val="lt1"/>
                </a:solidFill>
                <a:latin typeface="Lato"/>
                <a:ea typeface="Lato"/>
                <a:cs typeface="Lato"/>
                <a:sym typeface="Lato"/>
              </a:rPr>
              <a:t>+ Random og innebygde funksjoner</a:t>
            </a:r>
            <a:endParaRPr>
              <a:solidFill>
                <a:schemeClr val="lt1"/>
              </a:solidFill>
              <a:latin typeface="Lato"/>
              <a:ea typeface="Lato"/>
              <a:cs typeface="Lato"/>
              <a:sym typeface="Lato"/>
            </a:endParaRPr>
          </a:p>
          <a:p>
            <a:pPr indent="-317500" lvl="0" marL="457200" rtl="0" algn="l">
              <a:lnSpc>
                <a:spcPct val="150000"/>
              </a:lnSpc>
              <a:spcBef>
                <a:spcPts val="0"/>
              </a:spcBef>
              <a:spcAft>
                <a:spcPts val="0"/>
              </a:spcAft>
              <a:buClr>
                <a:schemeClr val="lt1"/>
              </a:buClr>
              <a:buSzPts val="1400"/>
              <a:buFont typeface="Lato"/>
              <a:buChar char="●"/>
            </a:pPr>
            <a:r>
              <a:rPr lang="no">
                <a:solidFill>
                  <a:schemeClr val="lt1"/>
                </a:solidFill>
                <a:latin typeface="Lato"/>
                <a:ea typeface="Lato"/>
                <a:cs typeface="Lato"/>
                <a:sym typeface="Lato"/>
              </a:rPr>
              <a:t>Filbehandling og unntakshåndtering</a:t>
            </a:r>
            <a:endParaRPr>
              <a:solidFill>
                <a:schemeClr val="lt1"/>
              </a:solidFill>
              <a:latin typeface="Lato"/>
              <a:ea typeface="Lato"/>
              <a:cs typeface="Lato"/>
              <a:sym typeface="Lato"/>
            </a:endParaRPr>
          </a:p>
          <a:p>
            <a:pPr indent="-317500" lvl="0" marL="457200" rtl="0" algn="l">
              <a:lnSpc>
                <a:spcPct val="150000"/>
              </a:lnSpc>
              <a:spcBef>
                <a:spcPts val="0"/>
              </a:spcBef>
              <a:spcAft>
                <a:spcPts val="0"/>
              </a:spcAft>
              <a:buClr>
                <a:schemeClr val="lt1"/>
              </a:buClr>
              <a:buSzPts val="1400"/>
              <a:buFont typeface="Lato"/>
              <a:buChar char="●"/>
            </a:pPr>
            <a:r>
              <a:rPr lang="no">
                <a:solidFill>
                  <a:schemeClr val="lt1"/>
                </a:solidFill>
                <a:latin typeface="Lato"/>
                <a:ea typeface="Lato"/>
                <a:cs typeface="Lato"/>
                <a:sym typeface="Lato"/>
              </a:rPr>
              <a:t>Rekursjon</a:t>
            </a:r>
            <a:endParaRPr>
              <a:solidFill>
                <a:schemeClr val="lt1"/>
              </a:solidFill>
              <a:latin typeface="Lato"/>
              <a:ea typeface="Lato"/>
              <a:cs typeface="Lato"/>
              <a:sym typeface="Lato"/>
            </a:endParaRPr>
          </a:p>
          <a:p>
            <a:pPr indent="-317500" lvl="0" marL="457200" rtl="0" algn="l">
              <a:lnSpc>
                <a:spcPct val="150000"/>
              </a:lnSpc>
              <a:spcBef>
                <a:spcPts val="0"/>
              </a:spcBef>
              <a:spcAft>
                <a:spcPts val="0"/>
              </a:spcAft>
              <a:buClr>
                <a:schemeClr val="lt1"/>
              </a:buClr>
              <a:buSzPts val="1400"/>
              <a:buFont typeface="Lato"/>
              <a:buChar char="●"/>
            </a:pPr>
            <a:r>
              <a:rPr lang="no">
                <a:solidFill>
                  <a:schemeClr val="lt1"/>
                </a:solidFill>
                <a:latin typeface="Lato"/>
                <a:ea typeface="Lato"/>
                <a:cs typeface="Lato"/>
                <a:sym typeface="Lato"/>
              </a:rPr>
              <a:t>Algoritmer og kjøretid</a:t>
            </a:r>
            <a:endParaRPr>
              <a:solidFill>
                <a:schemeClr val="lt1"/>
              </a:solidFill>
              <a:latin typeface="Lato"/>
              <a:ea typeface="Lato"/>
              <a:cs typeface="Lato"/>
              <a:sym typeface="La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6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continue, break og return</a:t>
            </a:r>
            <a:endParaRPr/>
          </a:p>
        </p:txBody>
      </p:sp>
      <p:sp>
        <p:nvSpPr>
          <p:cNvPr id="475" name="Google Shape;475;p62"/>
          <p:cNvSpPr txBox="1"/>
          <p:nvPr>
            <p:ph idx="1" type="body"/>
          </p:nvPr>
        </p:nvSpPr>
        <p:spPr>
          <a:xfrm>
            <a:off x="1297500" y="1262825"/>
            <a:ext cx="7038900" cy="30705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no" sz="1800">
                <a:solidFill>
                  <a:srgbClr val="4DD0E1"/>
                </a:solidFill>
                <a:latin typeface="Roboto Mono"/>
                <a:ea typeface="Roboto Mono"/>
                <a:cs typeface="Roboto Mono"/>
                <a:sym typeface="Roboto Mono"/>
              </a:rPr>
              <a:t>continue</a:t>
            </a:r>
            <a:endParaRPr sz="1800">
              <a:solidFill>
                <a:srgbClr val="4DD0E1"/>
              </a:solidFill>
              <a:latin typeface="Roboto Mono"/>
              <a:ea typeface="Roboto Mono"/>
              <a:cs typeface="Roboto Mono"/>
              <a:sym typeface="Roboto Mono"/>
            </a:endParaRPr>
          </a:p>
          <a:p>
            <a:pPr indent="-330200" lvl="1" marL="914400" rtl="0" algn="l">
              <a:lnSpc>
                <a:spcPct val="150000"/>
              </a:lnSpc>
              <a:spcBef>
                <a:spcPts val="0"/>
              </a:spcBef>
              <a:spcAft>
                <a:spcPts val="0"/>
              </a:spcAft>
              <a:buClr>
                <a:srgbClr val="FFFFFF"/>
              </a:buClr>
              <a:buSzPts val="1600"/>
              <a:buChar char="○"/>
            </a:pPr>
            <a:r>
              <a:rPr lang="no" sz="1600">
                <a:solidFill>
                  <a:srgbClr val="FFFFFF"/>
                </a:solidFill>
              </a:rPr>
              <a:t>Hopper til neste iterasjon i løkken.</a:t>
            </a:r>
            <a:endParaRPr sz="1600">
              <a:solidFill>
                <a:srgbClr val="FFFFFF"/>
              </a:solidFill>
            </a:endParaRPr>
          </a:p>
          <a:p>
            <a:pPr indent="0" lvl="0" marL="914400" rtl="0" algn="l">
              <a:lnSpc>
                <a:spcPct val="150000"/>
              </a:lnSpc>
              <a:spcBef>
                <a:spcPts val="0"/>
              </a:spcBef>
              <a:spcAft>
                <a:spcPts val="0"/>
              </a:spcAft>
              <a:buNone/>
            </a:pPr>
            <a:r>
              <a:t/>
            </a:r>
            <a:endParaRPr sz="1500">
              <a:solidFill>
                <a:srgbClr val="FFFFFF"/>
              </a:solidFill>
            </a:endParaRPr>
          </a:p>
          <a:p>
            <a:pPr indent="-342900" lvl="0" marL="457200" rtl="0" algn="l">
              <a:lnSpc>
                <a:spcPct val="150000"/>
              </a:lnSpc>
              <a:spcBef>
                <a:spcPts val="0"/>
              </a:spcBef>
              <a:spcAft>
                <a:spcPts val="0"/>
              </a:spcAft>
              <a:buClr>
                <a:srgbClr val="FFFFFF"/>
              </a:buClr>
              <a:buSzPts val="1800"/>
              <a:buChar char="●"/>
            </a:pPr>
            <a:r>
              <a:rPr lang="no" sz="1800">
                <a:solidFill>
                  <a:srgbClr val="4DD0E1"/>
                </a:solidFill>
                <a:latin typeface="Roboto Mono"/>
                <a:ea typeface="Roboto Mono"/>
                <a:cs typeface="Roboto Mono"/>
                <a:sym typeface="Roboto Mono"/>
              </a:rPr>
              <a:t>break</a:t>
            </a:r>
            <a:endParaRPr sz="1800">
              <a:solidFill>
                <a:srgbClr val="4DD0E1"/>
              </a:solidFill>
              <a:latin typeface="Roboto Mono"/>
              <a:ea typeface="Roboto Mono"/>
              <a:cs typeface="Roboto Mono"/>
              <a:sym typeface="Roboto Mono"/>
            </a:endParaRPr>
          </a:p>
          <a:p>
            <a:pPr indent="-330200" lvl="1" marL="914400" rtl="0" algn="l">
              <a:lnSpc>
                <a:spcPct val="150000"/>
              </a:lnSpc>
              <a:spcBef>
                <a:spcPts val="0"/>
              </a:spcBef>
              <a:spcAft>
                <a:spcPts val="0"/>
              </a:spcAft>
              <a:buClr>
                <a:srgbClr val="FFFFFF"/>
              </a:buClr>
              <a:buSzPts val="1600"/>
              <a:buChar char="○"/>
            </a:pPr>
            <a:r>
              <a:rPr lang="no" sz="1600">
                <a:solidFill>
                  <a:srgbClr val="FFFFFF"/>
                </a:solidFill>
              </a:rPr>
              <a:t>Stopper hele løkken.</a:t>
            </a:r>
            <a:endParaRPr sz="1600">
              <a:solidFill>
                <a:srgbClr val="FFFFFF"/>
              </a:solidFill>
            </a:endParaRPr>
          </a:p>
          <a:p>
            <a:pPr indent="0" lvl="0" marL="914400" rtl="0" algn="l">
              <a:lnSpc>
                <a:spcPct val="150000"/>
              </a:lnSpc>
              <a:spcBef>
                <a:spcPts val="0"/>
              </a:spcBef>
              <a:spcAft>
                <a:spcPts val="0"/>
              </a:spcAft>
              <a:buNone/>
            </a:pPr>
            <a:r>
              <a:t/>
            </a:r>
            <a:endParaRPr sz="1500">
              <a:solidFill>
                <a:srgbClr val="FFFFFF"/>
              </a:solidFill>
            </a:endParaRPr>
          </a:p>
          <a:p>
            <a:pPr indent="-342900" lvl="0" marL="457200" rtl="0" algn="l">
              <a:lnSpc>
                <a:spcPct val="150000"/>
              </a:lnSpc>
              <a:spcBef>
                <a:spcPts val="0"/>
              </a:spcBef>
              <a:spcAft>
                <a:spcPts val="0"/>
              </a:spcAft>
              <a:buClr>
                <a:srgbClr val="FFFFFF"/>
              </a:buClr>
              <a:buSzPts val="1800"/>
              <a:buChar char="●"/>
            </a:pPr>
            <a:r>
              <a:rPr lang="no" sz="1800">
                <a:solidFill>
                  <a:srgbClr val="4DD0E1"/>
                </a:solidFill>
                <a:latin typeface="Roboto Mono"/>
                <a:ea typeface="Roboto Mono"/>
                <a:cs typeface="Roboto Mono"/>
                <a:sym typeface="Roboto Mono"/>
              </a:rPr>
              <a:t>return</a:t>
            </a:r>
            <a:endParaRPr sz="1800">
              <a:solidFill>
                <a:srgbClr val="4DD0E1"/>
              </a:solidFill>
              <a:latin typeface="Roboto Mono"/>
              <a:ea typeface="Roboto Mono"/>
              <a:cs typeface="Roboto Mono"/>
              <a:sym typeface="Roboto Mono"/>
            </a:endParaRPr>
          </a:p>
          <a:p>
            <a:pPr indent="-330200" lvl="1" marL="914400" rtl="0" algn="l">
              <a:lnSpc>
                <a:spcPct val="150000"/>
              </a:lnSpc>
              <a:spcBef>
                <a:spcPts val="0"/>
              </a:spcBef>
              <a:spcAft>
                <a:spcPts val="0"/>
              </a:spcAft>
              <a:buClr>
                <a:srgbClr val="FFFFFF"/>
              </a:buClr>
              <a:buSzPts val="1600"/>
              <a:buChar char="○"/>
            </a:pPr>
            <a:r>
              <a:rPr lang="no" sz="1600">
                <a:solidFill>
                  <a:srgbClr val="FFFFFF"/>
                </a:solidFill>
              </a:rPr>
              <a:t>Hopper ut av løkken, og hopper også ut av funksjonen dersom løkken ligger i en funksjon</a:t>
            </a:r>
            <a:endParaRPr sz="1600">
              <a:solidFill>
                <a:srgbClr val="FFFFFF"/>
              </a:solidFill>
            </a:endParaRPr>
          </a:p>
          <a:p>
            <a:pPr indent="0" lvl="0" marL="457200" rtl="0" algn="l">
              <a:spcBef>
                <a:spcPts val="0"/>
              </a:spcBef>
              <a:spcAft>
                <a:spcPts val="160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63"/>
          <p:cNvSpPr/>
          <p:nvPr/>
        </p:nvSpPr>
        <p:spPr>
          <a:xfrm>
            <a:off x="1754850" y="2055675"/>
            <a:ext cx="6500700" cy="11757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6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Nøstede løkker</a:t>
            </a:r>
            <a:endParaRPr/>
          </a:p>
        </p:txBody>
      </p:sp>
      <p:sp>
        <p:nvSpPr>
          <p:cNvPr id="482" name="Google Shape;482;p6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no" sz="1600"/>
              <a:t>Løkker som ligger i andre løkker:</a:t>
            </a:r>
            <a:endParaRPr sz="1600"/>
          </a:p>
          <a:p>
            <a:pPr indent="0" lvl="0" marL="457200" rtl="0" algn="l">
              <a:lnSpc>
                <a:spcPct val="150000"/>
              </a:lnSpc>
              <a:spcBef>
                <a:spcPts val="1600"/>
              </a:spcBef>
              <a:spcAft>
                <a:spcPts val="0"/>
              </a:spcAft>
              <a:buNone/>
            </a:pPr>
            <a:r>
              <a:rPr lang="no" sz="1500">
                <a:solidFill>
                  <a:srgbClr val="4DD0E1"/>
                </a:solidFill>
                <a:latin typeface="Roboto Mono"/>
                <a:ea typeface="Roboto Mono"/>
                <a:cs typeface="Roboto Mono"/>
                <a:sym typeface="Roboto Mono"/>
              </a:rPr>
              <a:t>for</a:t>
            </a:r>
            <a:r>
              <a:rPr lang="no" sz="1500">
                <a:solidFill>
                  <a:srgbClr val="ECEFF1"/>
                </a:solidFill>
                <a:latin typeface="Roboto Mono"/>
                <a:ea typeface="Roboto Mono"/>
                <a:cs typeface="Roboto Mono"/>
                <a:sym typeface="Roboto Mono"/>
              </a:rPr>
              <a:t> i </a:t>
            </a:r>
            <a:r>
              <a:rPr lang="no" sz="1500">
                <a:solidFill>
                  <a:srgbClr val="4DD0E1"/>
                </a:solidFill>
                <a:latin typeface="Roboto Mono"/>
                <a:ea typeface="Roboto Mono"/>
                <a:cs typeface="Roboto Mono"/>
                <a:sym typeface="Roboto Mono"/>
              </a:rPr>
              <a:t>in</a:t>
            </a:r>
            <a:r>
              <a:rPr lang="no" sz="1500">
                <a:solidFill>
                  <a:srgbClr val="ECEFF1"/>
                </a:solidFill>
                <a:latin typeface="Roboto Mono"/>
                <a:ea typeface="Roboto Mono"/>
                <a:cs typeface="Roboto Mono"/>
                <a:sym typeface="Roboto Mono"/>
              </a:rPr>
              <a:t> range</a:t>
            </a:r>
            <a:r>
              <a:rPr lang="no" sz="1500">
                <a:solidFill>
                  <a:srgbClr val="FBC02D"/>
                </a:solidFill>
                <a:latin typeface="Roboto Mono"/>
                <a:ea typeface="Roboto Mono"/>
                <a:cs typeface="Roboto Mono"/>
                <a:sym typeface="Roboto Mono"/>
              </a:rPr>
              <a:t>(100):</a:t>
            </a:r>
            <a:br>
              <a:rPr lang="no" sz="1500">
                <a:solidFill>
                  <a:srgbClr val="ECEFF1"/>
                </a:solidFill>
                <a:latin typeface="Roboto Mono"/>
                <a:ea typeface="Roboto Mono"/>
                <a:cs typeface="Roboto Mono"/>
                <a:sym typeface="Roboto Mono"/>
              </a:rPr>
            </a:br>
            <a:r>
              <a:rPr lang="no" sz="1500">
                <a:solidFill>
                  <a:srgbClr val="ECEFF1"/>
                </a:solidFill>
                <a:latin typeface="Roboto Mono"/>
                <a:ea typeface="Roboto Mono"/>
                <a:cs typeface="Roboto Mono"/>
                <a:sym typeface="Roboto Mono"/>
              </a:rPr>
              <a:t>    </a:t>
            </a:r>
            <a:r>
              <a:rPr lang="no" sz="1500">
                <a:solidFill>
                  <a:srgbClr val="4DD0E1"/>
                </a:solidFill>
                <a:latin typeface="Roboto Mono"/>
                <a:ea typeface="Roboto Mono"/>
                <a:cs typeface="Roboto Mono"/>
                <a:sym typeface="Roboto Mono"/>
              </a:rPr>
              <a:t>for</a:t>
            </a:r>
            <a:r>
              <a:rPr lang="no" sz="1500">
                <a:solidFill>
                  <a:srgbClr val="ECEFF1"/>
                </a:solidFill>
                <a:latin typeface="Roboto Mono"/>
                <a:ea typeface="Roboto Mono"/>
                <a:cs typeface="Roboto Mono"/>
                <a:sym typeface="Roboto Mono"/>
              </a:rPr>
              <a:t> j </a:t>
            </a:r>
            <a:r>
              <a:rPr lang="no" sz="1500">
                <a:solidFill>
                  <a:srgbClr val="4DD0E1"/>
                </a:solidFill>
                <a:latin typeface="Roboto Mono"/>
                <a:ea typeface="Roboto Mono"/>
                <a:cs typeface="Roboto Mono"/>
                <a:sym typeface="Roboto Mono"/>
              </a:rPr>
              <a:t>in</a:t>
            </a:r>
            <a:r>
              <a:rPr lang="no" sz="1500">
                <a:solidFill>
                  <a:srgbClr val="ECEFF1"/>
                </a:solidFill>
                <a:latin typeface="Roboto Mono"/>
                <a:ea typeface="Roboto Mono"/>
                <a:cs typeface="Roboto Mono"/>
                <a:sym typeface="Roboto Mono"/>
              </a:rPr>
              <a:t> range</a:t>
            </a:r>
            <a:r>
              <a:rPr lang="no" sz="1500">
                <a:solidFill>
                  <a:srgbClr val="FBC02D"/>
                </a:solidFill>
                <a:latin typeface="Roboto Mono"/>
                <a:ea typeface="Roboto Mono"/>
                <a:cs typeface="Roboto Mono"/>
                <a:sym typeface="Roboto Mono"/>
              </a:rPr>
              <a:t>(100):</a:t>
            </a:r>
            <a:br>
              <a:rPr lang="no" sz="1500">
                <a:solidFill>
                  <a:srgbClr val="ECEFF1"/>
                </a:solidFill>
                <a:latin typeface="Roboto Mono"/>
                <a:ea typeface="Roboto Mono"/>
                <a:cs typeface="Roboto Mono"/>
                <a:sym typeface="Roboto Mono"/>
              </a:rPr>
            </a:br>
            <a:r>
              <a:rPr lang="no" sz="1500">
                <a:solidFill>
                  <a:srgbClr val="ECEFF1"/>
                </a:solidFill>
                <a:latin typeface="Roboto Mono"/>
                <a:ea typeface="Roboto Mono"/>
                <a:cs typeface="Roboto Mono"/>
                <a:sym typeface="Roboto Mono"/>
              </a:rPr>
              <a:t>        </a:t>
            </a:r>
            <a:r>
              <a:rPr lang="no" sz="1500">
                <a:solidFill>
                  <a:srgbClr val="4DD0E1"/>
                </a:solidFill>
                <a:latin typeface="Roboto Mono"/>
                <a:ea typeface="Roboto Mono"/>
                <a:cs typeface="Roboto Mono"/>
                <a:sym typeface="Roboto Mono"/>
              </a:rPr>
              <a:t>print</a:t>
            </a:r>
            <a:r>
              <a:rPr lang="no" sz="1500">
                <a:solidFill>
                  <a:srgbClr val="FBC02D"/>
                </a:solidFill>
                <a:latin typeface="Roboto Mono"/>
                <a:ea typeface="Roboto Mono"/>
                <a:cs typeface="Roboto Mono"/>
                <a:sym typeface="Roboto Mono"/>
              </a:rPr>
              <a:t>(</a:t>
            </a:r>
            <a:r>
              <a:rPr lang="no" sz="1500">
                <a:solidFill>
                  <a:srgbClr val="9CCC65"/>
                </a:solidFill>
                <a:latin typeface="Roboto Mono"/>
                <a:ea typeface="Roboto Mono"/>
                <a:cs typeface="Roboto Mono"/>
                <a:sym typeface="Roboto Mono"/>
              </a:rPr>
              <a:t>"indre: "</a:t>
            </a:r>
            <a:r>
              <a:rPr lang="no" sz="1500">
                <a:solidFill>
                  <a:srgbClr val="ECEFF1"/>
                </a:solidFill>
                <a:latin typeface="Roboto Mono"/>
                <a:ea typeface="Roboto Mono"/>
                <a:cs typeface="Roboto Mono"/>
                <a:sym typeface="Roboto Mono"/>
              </a:rPr>
              <a:t> </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 str</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j</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 </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 </a:t>
            </a:r>
            <a:r>
              <a:rPr lang="no" sz="1500">
                <a:solidFill>
                  <a:srgbClr val="9CCC65"/>
                </a:solidFill>
                <a:latin typeface="Roboto Mono"/>
                <a:ea typeface="Roboto Mono"/>
                <a:cs typeface="Roboto Mono"/>
                <a:sym typeface="Roboto Mono"/>
              </a:rPr>
              <a:t>", ytre: "</a:t>
            </a:r>
            <a:r>
              <a:rPr lang="no" sz="1500">
                <a:solidFill>
                  <a:srgbClr val="ECEFF1"/>
                </a:solidFill>
                <a:latin typeface="Roboto Mono"/>
                <a:ea typeface="Roboto Mono"/>
                <a:cs typeface="Roboto Mono"/>
                <a:sym typeface="Roboto Mono"/>
              </a:rPr>
              <a:t> </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 str</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i</a:t>
            </a:r>
            <a:r>
              <a:rPr lang="no" sz="1500">
                <a:solidFill>
                  <a:srgbClr val="FBC02D"/>
                </a:solidFill>
                <a:latin typeface="Roboto Mono"/>
                <a:ea typeface="Roboto Mono"/>
                <a:cs typeface="Roboto Mono"/>
                <a:sym typeface="Roboto Mono"/>
              </a:rPr>
              <a:t>))</a:t>
            </a:r>
            <a:endParaRPr sz="1500">
              <a:solidFill>
                <a:srgbClr val="4DD0E1"/>
              </a:solidFill>
              <a:latin typeface="Roboto Mono"/>
              <a:ea typeface="Roboto Mono"/>
              <a:cs typeface="Roboto Mono"/>
              <a:sym typeface="Roboto Mono"/>
            </a:endParaRPr>
          </a:p>
          <a:p>
            <a:pPr indent="0" lvl="0" marL="914400" rtl="0" algn="l">
              <a:lnSpc>
                <a:spcPct val="150000"/>
              </a:lnSpc>
              <a:spcBef>
                <a:spcPts val="0"/>
              </a:spcBef>
              <a:spcAft>
                <a:spcPts val="0"/>
              </a:spcAft>
              <a:buNone/>
            </a:pPr>
            <a:r>
              <a:t/>
            </a:r>
            <a:endParaRPr sz="900">
              <a:solidFill>
                <a:srgbClr val="FBC02D"/>
              </a:solidFill>
              <a:latin typeface="Roboto Mono"/>
              <a:ea typeface="Roboto Mono"/>
              <a:cs typeface="Roboto Mono"/>
              <a:sym typeface="Roboto Mono"/>
            </a:endParaRPr>
          </a:p>
          <a:p>
            <a:pPr indent="-330200" lvl="0" marL="457200" rtl="0" algn="l">
              <a:lnSpc>
                <a:spcPct val="150000"/>
              </a:lnSpc>
              <a:spcBef>
                <a:spcPts val="0"/>
              </a:spcBef>
              <a:spcAft>
                <a:spcPts val="0"/>
              </a:spcAft>
              <a:buSzPts val="1600"/>
              <a:buChar char="●"/>
            </a:pPr>
            <a:r>
              <a:rPr lang="no" sz="1600"/>
              <a:t>Løkken på innsiden kjører 100 iterasjoner før den ytre løkken går over på neste iterasjon</a:t>
            </a:r>
            <a:endParaRPr sz="1600"/>
          </a:p>
          <a:p>
            <a:pPr indent="-330200" lvl="0" marL="457200" rtl="0" algn="l">
              <a:lnSpc>
                <a:spcPct val="150000"/>
              </a:lnSpc>
              <a:spcBef>
                <a:spcPts val="0"/>
              </a:spcBef>
              <a:spcAft>
                <a:spcPts val="0"/>
              </a:spcAft>
              <a:buSzPts val="1600"/>
              <a:buChar char="●"/>
            </a:pPr>
            <a:r>
              <a:rPr lang="no" sz="1600"/>
              <a:t>Hvor mange linjer har vi printet etter iterasjonen </a:t>
            </a:r>
            <a:r>
              <a:rPr b="1" lang="no" sz="1600"/>
              <a:t>i = 5 </a:t>
            </a:r>
            <a:r>
              <a:rPr lang="no" sz="1600"/>
              <a:t>og </a:t>
            </a:r>
            <a:r>
              <a:rPr b="1" lang="no" sz="1600"/>
              <a:t>j = 20</a:t>
            </a:r>
            <a:r>
              <a:rPr lang="no" sz="1600"/>
              <a:t>?</a:t>
            </a:r>
            <a:endParaRPr sz="16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Google Shape;487;p6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sz="3000"/>
              <a:t>Kapittel 7 &amp; 9:</a:t>
            </a:r>
            <a:endParaRPr sz="3000"/>
          </a:p>
          <a:p>
            <a:pPr indent="0" lvl="0" marL="0" rtl="0" algn="l">
              <a:spcBef>
                <a:spcPts val="0"/>
              </a:spcBef>
              <a:spcAft>
                <a:spcPts val="0"/>
              </a:spcAft>
              <a:buNone/>
            </a:pPr>
            <a:r>
              <a:rPr lang="no" sz="3000"/>
              <a:t>Lister, Mengder, Tupler og Dictionaries</a:t>
            </a:r>
            <a:endParaRPr sz="3000"/>
          </a:p>
        </p:txBody>
      </p:sp>
      <p:sp>
        <p:nvSpPr>
          <p:cNvPr id="488" name="Google Shape;488;p64"/>
          <p:cNvSpPr txBox="1"/>
          <p:nvPr>
            <p:ph idx="1" type="body"/>
          </p:nvPr>
        </p:nvSpPr>
        <p:spPr>
          <a:xfrm>
            <a:off x="245025" y="3760200"/>
            <a:ext cx="8743800" cy="121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sz="2200">
                <a:latin typeface="Playfair Display"/>
                <a:ea typeface="Playfair Display"/>
                <a:cs typeface="Playfair Display"/>
                <a:sym typeface="Playfair Display"/>
              </a:rPr>
              <a:t>“Why did the programmer quit his job?</a:t>
            </a:r>
            <a:endParaRPr sz="2200">
              <a:latin typeface="Playfair Display"/>
              <a:ea typeface="Playfair Display"/>
              <a:cs typeface="Playfair Display"/>
              <a:sym typeface="Playfair Display"/>
            </a:endParaRPr>
          </a:p>
          <a:p>
            <a:pPr indent="-368300" lvl="0" marL="914400" rtl="0" algn="l">
              <a:spcBef>
                <a:spcPts val="1600"/>
              </a:spcBef>
              <a:spcAft>
                <a:spcPts val="0"/>
              </a:spcAft>
              <a:buSzPts val="2200"/>
              <a:buFont typeface="Playfair Display"/>
              <a:buChar char="-"/>
            </a:pPr>
            <a:r>
              <a:rPr lang="no" sz="2200">
                <a:latin typeface="Playfair Display"/>
                <a:ea typeface="Playfair Display"/>
                <a:cs typeface="Playfair Display"/>
                <a:sym typeface="Playfair Display"/>
              </a:rPr>
              <a:t>Because he didn’t get arrays”</a:t>
            </a:r>
            <a:endParaRPr sz="2200">
              <a:latin typeface="Playfair Display"/>
              <a:ea typeface="Playfair Display"/>
              <a:cs typeface="Playfair Display"/>
              <a:sym typeface="Playfair Display"/>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6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Lister Q&amp;A</a:t>
            </a:r>
            <a:endParaRPr/>
          </a:p>
        </p:txBody>
      </p:sp>
      <p:sp>
        <p:nvSpPr>
          <p:cNvPr id="494" name="Google Shape;494;p65"/>
          <p:cNvSpPr txBox="1"/>
          <p:nvPr>
            <p:ph idx="1" type="body"/>
          </p:nvPr>
        </p:nvSpPr>
        <p:spPr>
          <a:xfrm>
            <a:off x="1297500" y="1165575"/>
            <a:ext cx="7243200" cy="36357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Char char="●"/>
            </a:pPr>
            <a:r>
              <a:rPr b="1" lang="no" sz="1500"/>
              <a:t>Hva bruker vi de til?</a:t>
            </a:r>
            <a:endParaRPr b="1" sz="1500"/>
          </a:p>
          <a:p>
            <a:pPr indent="-323850" lvl="1" marL="914400" rtl="0" algn="l">
              <a:lnSpc>
                <a:spcPct val="200000"/>
              </a:lnSpc>
              <a:spcBef>
                <a:spcPts val="0"/>
              </a:spcBef>
              <a:spcAft>
                <a:spcPts val="0"/>
              </a:spcAft>
              <a:buSzPts val="1500"/>
              <a:buChar char="○"/>
            </a:pPr>
            <a:r>
              <a:rPr lang="no" sz="1500"/>
              <a:t>Lar oss for eksempel lagre flere forskjellige data/variabler i én variabel</a:t>
            </a:r>
            <a:endParaRPr sz="1500"/>
          </a:p>
          <a:p>
            <a:pPr indent="-323850" lvl="0" marL="457200" rtl="0" algn="l">
              <a:lnSpc>
                <a:spcPct val="150000"/>
              </a:lnSpc>
              <a:spcBef>
                <a:spcPts val="0"/>
              </a:spcBef>
              <a:spcAft>
                <a:spcPts val="0"/>
              </a:spcAft>
              <a:buSzPts val="1500"/>
              <a:buChar char="●"/>
            </a:pPr>
            <a:r>
              <a:rPr b="1" lang="no" sz="1500"/>
              <a:t>Hvorfor ikke bare bruke flere variabler?</a:t>
            </a:r>
            <a:endParaRPr b="1" sz="1500"/>
          </a:p>
          <a:p>
            <a:pPr indent="-323850" lvl="1" marL="914400" rtl="0" algn="l">
              <a:lnSpc>
                <a:spcPct val="150000"/>
              </a:lnSpc>
              <a:spcBef>
                <a:spcPts val="0"/>
              </a:spcBef>
              <a:spcAft>
                <a:spcPts val="0"/>
              </a:spcAft>
              <a:buSzPts val="1500"/>
              <a:buChar char="○"/>
            </a:pPr>
            <a:r>
              <a:rPr lang="no" sz="1500"/>
              <a:t>Hvis man har verdier som “hører sammen” er det tungvint å manuelt gi de egne navn. </a:t>
            </a:r>
            <a:endParaRPr sz="1500"/>
          </a:p>
          <a:p>
            <a:pPr indent="-323850" lvl="1" marL="914400" rtl="0" algn="l">
              <a:lnSpc>
                <a:spcPct val="150000"/>
              </a:lnSpc>
              <a:spcBef>
                <a:spcPts val="0"/>
              </a:spcBef>
              <a:spcAft>
                <a:spcPts val="0"/>
              </a:spcAft>
              <a:buSzPts val="1500"/>
              <a:buChar char="○"/>
            </a:pPr>
            <a:r>
              <a:rPr lang="no" sz="1500"/>
              <a:t>Eks: Vi har en liste med målinger som skal brukes til i en graf. Hvis vi skulle gjort det manuelt måtte vi gitt hver enkelt verdi navn som “value_1”, “value_2”, etc.</a:t>
            </a:r>
            <a:endParaRPr sz="1500"/>
          </a:p>
          <a:p>
            <a:pPr indent="-323850" lvl="1" marL="914400" rtl="0" algn="l">
              <a:lnSpc>
                <a:spcPct val="150000"/>
              </a:lnSpc>
              <a:spcBef>
                <a:spcPts val="0"/>
              </a:spcBef>
              <a:spcAft>
                <a:spcPts val="0"/>
              </a:spcAft>
              <a:buSzPts val="1500"/>
              <a:buChar char="○"/>
            </a:pPr>
            <a:r>
              <a:rPr lang="no" sz="1500"/>
              <a:t>Løsning: Legge alle målingene i variabelen “value”, og hente ut verdier vha. </a:t>
            </a:r>
            <a:r>
              <a:rPr b="1" lang="no" sz="1500"/>
              <a:t>indeksering</a:t>
            </a:r>
            <a:r>
              <a:rPr lang="no" sz="1500"/>
              <a:t>:</a:t>
            </a:r>
            <a:r>
              <a:rPr lang="no" sz="1500">
                <a:latin typeface="Roboto Mono"/>
                <a:ea typeface="Roboto Mono"/>
                <a:cs typeface="Roboto Mono"/>
                <a:sym typeface="Roboto Mono"/>
              </a:rPr>
              <a:t> </a:t>
            </a:r>
            <a:r>
              <a:rPr lang="no" sz="1500">
                <a:solidFill>
                  <a:srgbClr val="ECEFF1"/>
                </a:solidFill>
                <a:highlight>
                  <a:srgbClr val="434343"/>
                </a:highlight>
                <a:latin typeface="Roboto Mono"/>
                <a:ea typeface="Roboto Mono"/>
                <a:cs typeface="Roboto Mono"/>
                <a:sym typeface="Roboto Mono"/>
              </a:rPr>
              <a:t>value</a:t>
            </a:r>
            <a:r>
              <a:rPr lang="no" sz="1500">
                <a:solidFill>
                  <a:srgbClr val="FBC02D"/>
                </a:solidFill>
                <a:highlight>
                  <a:srgbClr val="434343"/>
                </a:highlight>
                <a:latin typeface="Roboto Mono"/>
                <a:ea typeface="Roboto Mono"/>
                <a:cs typeface="Roboto Mono"/>
                <a:sym typeface="Roboto Mono"/>
              </a:rPr>
              <a:t>[1]</a:t>
            </a:r>
            <a:r>
              <a:rPr lang="no" sz="1500">
                <a:solidFill>
                  <a:srgbClr val="ECEFF1"/>
                </a:solidFill>
                <a:highlight>
                  <a:srgbClr val="434343"/>
                </a:highlight>
                <a:latin typeface="Roboto Mono"/>
                <a:ea typeface="Roboto Mono"/>
                <a:cs typeface="Roboto Mono"/>
                <a:sym typeface="Roboto Mono"/>
              </a:rPr>
              <a:t> </a:t>
            </a:r>
            <a:r>
              <a:rPr lang="no" sz="1500">
                <a:solidFill>
                  <a:srgbClr val="FBC02D"/>
                </a:solidFill>
                <a:highlight>
                  <a:srgbClr val="434343"/>
                </a:highlight>
                <a:latin typeface="Roboto Mono"/>
                <a:ea typeface="Roboto Mono"/>
                <a:cs typeface="Roboto Mono"/>
                <a:sym typeface="Roboto Mono"/>
              </a:rPr>
              <a:t>=</a:t>
            </a:r>
            <a:r>
              <a:rPr lang="no" sz="1500">
                <a:solidFill>
                  <a:srgbClr val="ECEFF1"/>
                </a:solidFill>
                <a:highlight>
                  <a:srgbClr val="434343"/>
                </a:highlight>
                <a:latin typeface="Roboto Mono"/>
                <a:ea typeface="Roboto Mono"/>
                <a:cs typeface="Roboto Mono"/>
                <a:sym typeface="Roboto Mono"/>
              </a:rPr>
              <a:t> </a:t>
            </a:r>
            <a:r>
              <a:rPr lang="no" sz="1500">
                <a:solidFill>
                  <a:srgbClr val="FBC02D"/>
                </a:solidFill>
                <a:highlight>
                  <a:srgbClr val="434343"/>
                </a:highlight>
                <a:latin typeface="Roboto Mono"/>
                <a:ea typeface="Roboto Mono"/>
                <a:cs typeface="Roboto Mono"/>
                <a:sym typeface="Roboto Mono"/>
              </a:rPr>
              <a:t>&lt;</a:t>
            </a:r>
            <a:r>
              <a:rPr lang="no" sz="1500">
                <a:solidFill>
                  <a:srgbClr val="ECEFF1"/>
                </a:solidFill>
                <a:highlight>
                  <a:srgbClr val="434343"/>
                </a:highlight>
                <a:latin typeface="Roboto Mono"/>
                <a:ea typeface="Roboto Mono"/>
                <a:cs typeface="Roboto Mono"/>
                <a:sym typeface="Roboto Mono"/>
              </a:rPr>
              <a:t>verdi</a:t>
            </a:r>
            <a:r>
              <a:rPr lang="no" sz="1500">
                <a:solidFill>
                  <a:srgbClr val="FBC02D"/>
                </a:solidFill>
                <a:highlight>
                  <a:srgbClr val="434343"/>
                </a:highlight>
                <a:latin typeface="Roboto Mono"/>
                <a:ea typeface="Roboto Mono"/>
                <a:cs typeface="Roboto Mono"/>
                <a:sym typeface="Roboto Mono"/>
              </a:rPr>
              <a:t>&gt;</a:t>
            </a:r>
            <a:endParaRPr sz="1500">
              <a:highlight>
                <a:srgbClr val="434343"/>
              </a:highlight>
            </a:endParaRPr>
          </a:p>
        </p:txBody>
      </p:sp>
      <p:pic>
        <p:nvPicPr>
          <p:cNvPr id="495" name="Google Shape;495;p65"/>
          <p:cNvPicPr preferRelativeResize="0"/>
          <p:nvPr/>
        </p:nvPicPr>
        <p:blipFill>
          <a:blip r:embed="rId3">
            <a:alphaModFix/>
          </a:blip>
          <a:stretch>
            <a:fillRect/>
          </a:stretch>
        </p:blipFill>
        <p:spPr>
          <a:xfrm>
            <a:off x="-81550" y="3810350"/>
            <a:ext cx="1679525" cy="14052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Google Shape;500;p6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Liste / Array</a:t>
            </a:r>
            <a:endParaRPr/>
          </a:p>
        </p:txBody>
      </p:sp>
      <p:sp>
        <p:nvSpPr>
          <p:cNvPr id="501" name="Google Shape;501;p66"/>
          <p:cNvSpPr txBox="1"/>
          <p:nvPr>
            <p:ph idx="1" type="body"/>
          </p:nvPr>
        </p:nvSpPr>
        <p:spPr>
          <a:xfrm>
            <a:off x="1297500" y="1567550"/>
            <a:ext cx="7281900" cy="2911200"/>
          </a:xfrm>
          <a:prstGeom prst="rect">
            <a:avLst/>
          </a:prstGeom>
        </p:spPr>
        <p:txBody>
          <a:bodyPr anchorCtr="0" anchor="t" bIns="91425" lIns="91425" spcFirstLastPara="1" rIns="91425" wrap="square" tIns="91425">
            <a:noAutofit/>
          </a:bodyPr>
          <a:lstStyle/>
          <a:p>
            <a:pPr indent="-330200" lvl="0" marL="457200" rtl="0" algn="l">
              <a:lnSpc>
                <a:spcPct val="200000"/>
              </a:lnSpc>
              <a:spcBef>
                <a:spcPts val="0"/>
              </a:spcBef>
              <a:spcAft>
                <a:spcPts val="0"/>
              </a:spcAft>
              <a:buSzPts val="1600"/>
              <a:buChar char="●"/>
            </a:pPr>
            <a:r>
              <a:rPr lang="no" sz="1600"/>
              <a:t>Kan endre innhold og størrelse (mutable)</a:t>
            </a:r>
            <a:endParaRPr sz="1600"/>
          </a:p>
          <a:p>
            <a:pPr indent="-330200" lvl="0" marL="457200" rtl="0" algn="l">
              <a:lnSpc>
                <a:spcPct val="200000"/>
              </a:lnSpc>
              <a:spcBef>
                <a:spcPts val="0"/>
              </a:spcBef>
              <a:spcAft>
                <a:spcPts val="0"/>
              </a:spcAft>
              <a:buSzPts val="1600"/>
              <a:buChar char="●"/>
            </a:pPr>
            <a:r>
              <a:rPr lang="no" sz="1600"/>
              <a:t>Én liste kan inneholde elementer av forskjellig type, f.eks. tekst, tall og tegn.</a:t>
            </a:r>
            <a:endParaRPr sz="1600"/>
          </a:p>
          <a:p>
            <a:pPr indent="-342900" lvl="1" marL="914400" rtl="0" algn="l">
              <a:lnSpc>
                <a:spcPct val="200000"/>
              </a:lnSpc>
              <a:spcBef>
                <a:spcPts val="0"/>
              </a:spcBef>
              <a:spcAft>
                <a:spcPts val="0"/>
              </a:spcAft>
              <a:buSzPts val="1800"/>
              <a:buFont typeface="Roboto Mono"/>
              <a:buChar char="○"/>
            </a:pPr>
            <a:r>
              <a:rPr lang="no" sz="1800">
                <a:solidFill>
                  <a:srgbClr val="ECEFF1"/>
                </a:solidFill>
                <a:highlight>
                  <a:srgbClr val="434343"/>
                </a:highlight>
                <a:latin typeface="Roboto Mono"/>
                <a:ea typeface="Roboto Mono"/>
                <a:cs typeface="Roboto Mono"/>
                <a:sym typeface="Roboto Mono"/>
              </a:rPr>
              <a:t>min_liste </a:t>
            </a:r>
            <a:r>
              <a:rPr lang="no" sz="1800">
                <a:solidFill>
                  <a:srgbClr val="FBC02D"/>
                </a:solidFill>
                <a:highlight>
                  <a:srgbClr val="434343"/>
                </a:highlight>
                <a:latin typeface="Roboto Mono"/>
                <a:ea typeface="Roboto Mono"/>
                <a:cs typeface="Roboto Mono"/>
                <a:sym typeface="Roboto Mono"/>
              </a:rPr>
              <a:t>=</a:t>
            </a:r>
            <a:r>
              <a:rPr lang="no" sz="1800">
                <a:solidFill>
                  <a:srgbClr val="ECEFF1"/>
                </a:solidFill>
                <a:highlight>
                  <a:srgbClr val="434343"/>
                </a:highlight>
                <a:latin typeface="Roboto Mono"/>
                <a:ea typeface="Roboto Mono"/>
                <a:cs typeface="Roboto Mono"/>
                <a:sym typeface="Roboto Mono"/>
              </a:rPr>
              <a:t> </a:t>
            </a:r>
            <a:r>
              <a:rPr lang="no" sz="1800">
                <a:solidFill>
                  <a:srgbClr val="FBC02D"/>
                </a:solidFill>
                <a:highlight>
                  <a:srgbClr val="434343"/>
                </a:highlight>
                <a:latin typeface="Roboto Mono"/>
                <a:ea typeface="Roboto Mono"/>
                <a:cs typeface="Roboto Mono"/>
                <a:sym typeface="Roboto Mono"/>
              </a:rPr>
              <a:t>[</a:t>
            </a:r>
            <a:r>
              <a:rPr lang="no" sz="1800">
                <a:solidFill>
                  <a:srgbClr val="9CCC65"/>
                </a:solidFill>
                <a:highlight>
                  <a:srgbClr val="434343"/>
                </a:highlight>
                <a:latin typeface="Roboto Mono"/>
                <a:ea typeface="Roboto Mono"/>
                <a:cs typeface="Roboto Mono"/>
                <a:sym typeface="Roboto Mono"/>
              </a:rPr>
              <a:t>"Første"</a:t>
            </a:r>
            <a:r>
              <a:rPr lang="no" sz="1800">
                <a:solidFill>
                  <a:srgbClr val="FBC02D"/>
                </a:solidFill>
                <a:highlight>
                  <a:srgbClr val="434343"/>
                </a:highlight>
                <a:latin typeface="Roboto Mono"/>
                <a:ea typeface="Roboto Mono"/>
                <a:cs typeface="Roboto Mono"/>
                <a:sym typeface="Roboto Mono"/>
              </a:rPr>
              <a:t>,</a:t>
            </a:r>
            <a:r>
              <a:rPr lang="no" sz="1800">
                <a:solidFill>
                  <a:srgbClr val="ECEFF1"/>
                </a:solidFill>
                <a:highlight>
                  <a:srgbClr val="434343"/>
                </a:highlight>
                <a:latin typeface="Roboto Mono"/>
                <a:ea typeface="Roboto Mono"/>
                <a:cs typeface="Roboto Mono"/>
                <a:sym typeface="Roboto Mono"/>
              </a:rPr>
              <a:t> </a:t>
            </a:r>
            <a:r>
              <a:rPr lang="no" sz="1800">
                <a:solidFill>
                  <a:srgbClr val="FBC02D"/>
                </a:solidFill>
                <a:highlight>
                  <a:srgbClr val="434343"/>
                </a:highlight>
                <a:latin typeface="Roboto Mono"/>
                <a:ea typeface="Roboto Mono"/>
                <a:cs typeface="Roboto Mono"/>
                <a:sym typeface="Roboto Mono"/>
              </a:rPr>
              <a:t>2,</a:t>
            </a:r>
            <a:r>
              <a:rPr lang="no" sz="1800">
                <a:solidFill>
                  <a:srgbClr val="ECEFF1"/>
                </a:solidFill>
                <a:highlight>
                  <a:srgbClr val="434343"/>
                </a:highlight>
                <a:latin typeface="Roboto Mono"/>
                <a:ea typeface="Roboto Mono"/>
                <a:cs typeface="Roboto Mono"/>
                <a:sym typeface="Roboto Mono"/>
              </a:rPr>
              <a:t> </a:t>
            </a:r>
            <a:r>
              <a:rPr lang="no" sz="1800">
                <a:solidFill>
                  <a:srgbClr val="9CCC65"/>
                </a:solidFill>
                <a:highlight>
                  <a:srgbClr val="434343"/>
                </a:highlight>
                <a:latin typeface="Roboto Mono"/>
                <a:ea typeface="Roboto Mono"/>
                <a:cs typeface="Roboto Mono"/>
                <a:sym typeface="Roboto Mono"/>
              </a:rPr>
              <a:t>"Tredje"</a:t>
            </a:r>
            <a:r>
              <a:rPr lang="no" sz="1800">
                <a:solidFill>
                  <a:srgbClr val="FBC02D"/>
                </a:solidFill>
                <a:highlight>
                  <a:srgbClr val="434343"/>
                </a:highlight>
                <a:latin typeface="Roboto Mono"/>
                <a:ea typeface="Roboto Mono"/>
                <a:cs typeface="Roboto Mono"/>
                <a:sym typeface="Roboto Mono"/>
              </a:rPr>
              <a:t>,</a:t>
            </a:r>
            <a:r>
              <a:rPr lang="no" sz="1800">
                <a:solidFill>
                  <a:srgbClr val="ECEFF1"/>
                </a:solidFill>
                <a:highlight>
                  <a:srgbClr val="434343"/>
                </a:highlight>
                <a:latin typeface="Roboto Mono"/>
                <a:ea typeface="Roboto Mono"/>
                <a:cs typeface="Roboto Mono"/>
                <a:sym typeface="Roboto Mono"/>
              </a:rPr>
              <a:t> </a:t>
            </a:r>
            <a:r>
              <a:rPr lang="no" sz="1800">
                <a:solidFill>
                  <a:srgbClr val="9CCC65"/>
                </a:solidFill>
                <a:highlight>
                  <a:srgbClr val="434343"/>
                </a:highlight>
                <a:latin typeface="Roboto Mono"/>
                <a:ea typeface="Roboto Mono"/>
                <a:cs typeface="Roboto Mono"/>
                <a:sym typeface="Roboto Mono"/>
              </a:rPr>
              <a:t>'4'</a:t>
            </a:r>
            <a:r>
              <a:rPr lang="no" sz="1800">
                <a:solidFill>
                  <a:srgbClr val="FBC02D"/>
                </a:solidFill>
                <a:highlight>
                  <a:srgbClr val="434343"/>
                </a:highlight>
                <a:latin typeface="Roboto Mono"/>
                <a:ea typeface="Roboto Mono"/>
                <a:cs typeface="Roboto Mono"/>
                <a:sym typeface="Roboto Mono"/>
              </a:rPr>
              <a:t>]</a:t>
            </a:r>
            <a:endParaRPr sz="1800">
              <a:solidFill>
                <a:srgbClr val="FBC02D"/>
              </a:solidFill>
              <a:latin typeface="Roboto Mono"/>
              <a:ea typeface="Roboto Mono"/>
              <a:cs typeface="Roboto Mono"/>
              <a:sym typeface="Roboto Mono"/>
            </a:endParaRPr>
          </a:p>
          <a:p>
            <a:pPr indent="-330200" lvl="0" marL="457200" rtl="0" algn="l">
              <a:lnSpc>
                <a:spcPct val="200000"/>
              </a:lnSpc>
              <a:spcBef>
                <a:spcPts val="0"/>
              </a:spcBef>
              <a:spcAft>
                <a:spcPts val="0"/>
              </a:spcAft>
              <a:buSzPts val="1600"/>
              <a:buFont typeface="Roboto Mono"/>
              <a:buChar char="●"/>
            </a:pPr>
            <a:r>
              <a:rPr lang="no" sz="1600"/>
              <a:t>Henter ut verdier ved å bruke indeks:</a:t>
            </a:r>
            <a:endParaRPr sz="1600"/>
          </a:p>
          <a:p>
            <a:pPr indent="-342900" lvl="1" marL="914400" rtl="0" algn="l">
              <a:lnSpc>
                <a:spcPct val="200000"/>
              </a:lnSpc>
              <a:spcBef>
                <a:spcPts val="0"/>
              </a:spcBef>
              <a:spcAft>
                <a:spcPts val="0"/>
              </a:spcAft>
              <a:buSzPts val="1800"/>
              <a:buChar char="○"/>
            </a:pPr>
            <a:r>
              <a:rPr lang="no" sz="1800">
                <a:solidFill>
                  <a:srgbClr val="4DD0E1"/>
                </a:solidFill>
                <a:highlight>
                  <a:srgbClr val="434343"/>
                </a:highlight>
                <a:latin typeface="Roboto Mono"/>
                <a:ea typeface="Roboto Mono"/>
                <a:cs typeface="Roboto Mono"/>
                <a:sym typeface="Roboto Mono"/>
              </a:rPr>
              <a:t>print</a:t>
            </a:r>
            <a:r>
              <a:rPr lang="no" sz="1800">
                <a:solidFill>
                  <a:srgbClr val="FBC02D"/>
                </a:solidFill>
                <a:highlight>
                  <a:srgbClr val="434343"/>
                </a:highlight>
                <a:latin typeface="Roboto Mono"/>
                <a:ea typeface="Roboto Mono"/>
                <a:cs typeface="Roboto Mono"/>
                <a:sym typeface="Roboto Mono"/>
              </a:rPr>
              <a:t>(</a:t>
            </a:r>
            <a:r>
              <a:rPr lang="no" sz="1800">
                <a:solidFill>
                  <a:srgbClr val="ECEFF1"/>
                </a:solidFill>
                <a:highlight>
                  <a:srgbClr val="434343"/>
                </a:highlight>
                <a:latin typeface="Roboto Mono"/>
                <a:ea typeface="Roboto Mono"/>
                <a:cs typeface="Roboto Mono"/>
                <a:sym typeface="Roboto Mono"/>
              </a:rPr>
              <a:t>min_liste</a:t>
            </a:r>
            <a:r>
              <a:rPr lang="no" sz="1800">
                <a:solidFill>
                  <a:srgbClr val="FBC02D"/>
                </a:solidFill>
                <a:highlight>
                  <a:srgbClr val="434343"/>
                </a:highlight>
                <a:latin typeface="Roboto Mono"/>
                <a:ea typeface="Roboto Mono"/>
                <a:cs typeface="Roboto Mono"/>
                <a:sym typeface="Roboto Mono"/>
              </a:rPr>
              <a:t>[0])</a:t>
            </a:r>
            <a:r>
              <a:rPr lang="no" sz="1800">
                <a:solidFill>
                  <a:srgbClr val="ECEFF1"/>
                </a:solidFill>
                <a:latin typeface="Roboto Mono"/>
                <a:ea typeface="Roboto Mono"/>
                <a:cs typeface="Roboto Mono"/>
                <a:sym typeface="Roboto Mono"/>
              </a:rPr>
              <a:t> </a:t>
            </a:r>
            <a:r>
              <a:rPr lang="no" sz="1800">
                <a:solidFill>
                  <a:srgbClr val="FFFFFF"/>
                </a:solidFill>
              </a:rPr>
              <a:t>skriver ut</a:t>
            </a:r>
            <a:r>
              <a:rPr lang="no" sz="1800">
                <a:solidFill>
                  <a:srgbClr val="FFFFFF"/>
                </a:solidFill>
                <a:latin typeface="Roboto Mono"/>
                <a:ea typeface="Roboto Mono"/>
                <a:cs typeface="Roboto Mono"/>
                <a:sym typeface="Roboto Mono"/>
              </a:rPr>
              <a:t> </a:t>
            </a:r>
            <a:r>
              <a:rPr lang="no" sz="1800">
                <a:solidFill>
                  <a:srgbClr val="9CCC65"/>
                </a:solidFill>
                <a:highlight>
                  <a:srgbClr val="434343"/>
                </a:highlight>
                <a:latin typeface="Roboto Mono"/>
                <a:ea typeface="Roboto Mono"/>
                <a:cs typeface="Roboto Mono"/>
                <a:sym typeface="Roboto Mono"/>
              </a:rPr>
              <a:t>"Første"</a:t>
            </a:r>
            <a:endParaRPr sz="1800">
              <a:solidFill>
                <a:srgbClr val="FFFFFF"/>
              </a:solidFill>
              <a:highlight>
                <a:srgbClr val="434343"/>
              </a:highlight>
            </a:endParaRPr>
          </a:p>
          <a:p>
            <a:pPr indent="457200" lvl="0" marL="457200" rtl="0" algn="l">
              <a:spcBef>
                <a:spcPts val="0"/>
              </a:spcBef>
              <a:spcAft>
                <a:spcPts val="0"/>
              </a:spcAft>
              <a:buNone/>
            </a:pPr>
            <a:r>
              <a:t/>
            </a:r>
            <a:endParaRPr sz="1500">
              <a:solidFill>
                <a:srgbClr val="ECEFF1"/>
              </a:solidFill>
              <a:latin typeface="Roboto Mono"/>
              <a:ea typeface="Roboto Mono"/>
              <a:cs typeface="Roboto Mono"/>
              <a:sym typeface="Roboto Mono"/>
            </a:endParaRPr>
          </a:p>
          <a:p>
            <a:pPr indent="457200" lvl="0" marL="457200" rtl="0" algn="l">
              <a:spcBef>
                <a:spcPts val="1600"/>
              </a:spcBef>
              <a:spcAft>
                <a:spcPts val="1600"/>
              </a:spcAft>
              <a:buNone/>
            </a:pPr>
            <a:r>
              <a:t/>
            </a:r>
            <a:endParaRPr sz="1500">
              <a:solidFill>
                <a:srgbClr val="FBC02D"/>
              </a:solidFill>
              <a:latin typeface="Roboto Mono"/>
              <a:ea typeface="Roboto Mono"/>
              <a:cs typeface="Roboto Mono"/>
              <a:sym typeface="Roboto Mono"/>
            </a:endParaRPr>
          </a:p>
        </p:txBody>
      </p:sp>
      <p:pic>
        <p:nvPicPr>
          <p:cNvPr id="502" name="Google Shape;502;p66"/>
          <p:cNvPicPr preferRelativeResize="0"/>
          <p:nvPr/>
        </p:nvPicPr>
        <p:blipFill>
          <a:blip r:embed="rId3">
            <a:alphaModFix/>
          </a:blip>
          <a:stretch>
            <a:fillRect/>
          </a:stretch>
        </p:blipFill>
        <p:spPr>
          <a:xfrm>
            <a:off x="7800150" y="224850"/>
            <a:ext cx="1084175" cy="11702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Google Shape;507;p6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Lister - funksjoner</a:t>
            </a:r>
            <a:endParaRPr/>
          </a:p>
        </p:txBody>
      </p:sp>
      <p:sp>
        <p:nvSpPr>
          <p:cNvPr id="508" name="Google Shape;508;p67"/>
          <p:cNvSpPr txBox="1"/>
          <p:nvPr>
            <p:ph idx="1" type="body"/>
          </p:nvPr>
        </p:nvSpPr>
        <p:spPr>
          <a:xfrm>
            <a:off x="1297500" y="1242425"/>
            <a:ext cx="7038900" cy="35919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Font typeface="Roboto Mono"/>
              <a:buChar char="●"/>
            </a:pPr>
            <a:r>
              <a:rPr lang="no" sz="1600">
                <a:solidFill>
                  <a:srgbClr val="ECEFF1"/>
                </a:solidFill>
                <a:highlight>
                  <a:srgbClr val="434343"/>
                </a:highlight>
                <a:latin typeface="Roboto Mono"/>
                <a:ea typeface="Roboto Mono"/>
                <a:cs typeface="Roboto Mono"/>
                <a:sym typeface="Roboto Mono"/>
              </a:rPr>
              <a:t>min_liste</a:t>
            </a:r>
            <a:r>
              <a:rPr lang="no" sz="1600">
                <a:solidFill>
                  <a:srgbClr val="FBC02D"/>
                </a:solidFill>
                <a:highlight>
                  <a:srgbClr val="434343"/>
                </a:highlight>
                <a:latin typeface="Roboto Mono"/>
                <a:ea typeface="Roboto Mono"/>
                <a:cs typeface="Roboto Mono"/>
                <a:sym typeface="Roboto Mono"/>
              </a:rPr>
              <a:t>.</a:t>
            </a:r>
            <a:r>
              <a:rPr lang="no" sz="1600">
                <a:solidFill>
                  <a:srgbClr val="ECEFF1"/>
                </a:solidFill>
                <a:highlight>
                  <a:srgbClr val="434343"/>
                </a:highlight>
                <a:latin typeface="Roboto Mono"/>
                <a:ea typeface="Roboto Mono"/>
                <a:cs typeface="Roboto Mono"/>
                <a:sym typeface="Roboto Mono"/>
              </a:rPr>
              <a:t>append</a:t>
            </a:r>
            <a:r>
              <a:rPr lang="no" sz="1600">
                <a:solidFill>
                  <a:srgbClr val="FBC02D"/>
                </a:solidFill>
                <a:highlight>
                  <a:srgbClr val="434343"/>
                </a:highlight>
                <a:latin typeface="Roboto Mono"/>
                <a:ea typeface="Roboto Mono"/>
                <a:cs typeface="Roboto Mono"/>
                <a:sym typeface="Roboto Mono"/>
              </a:rPr>
              <a:t>(</a:t>
            </a:r>
            <a:r>
              <a:rPr lang="no" sz="1600">
                <a:solidFill>
                  <a:srgbClr val="9CCC65"/>
                </a:solidFill>
                <a:highlight>
                  <a:srgbClr val="434343"/>
                </a:highlight>
                <a:latin typeface="Roboto Mono"/>
                <a:ea typeface="Roboto Mono"/>
                <a:cs typeface="Roboto Mono"/>
                <a:sym typeface="Roboto Mono"/>
              </a:rPr>
              <a:t>"element"</a:t>
            </a:r>
            <a:r>
              <a:rPr lang="no" sz="1600">
                <a:solidFill>
                  <a:srgbClr val="FBC02D"/>
                </a:solidFill>
                <a:highlight>
                  <a:srgbClr val="434343"/>
                </a:highlight>
                <a:latin typeface="Roboto Mono"/>
                <a:ea typeface="Roboto Mono"/>
                <a:cs typeface="Roboto Mono"/>
                <a:sym typeface="Roboto Mono"/>
              </a:rPr>
              <a:t>)</a:t>
            </a:r>
            <a:endParaRPr sz="1600">
              <a:solidFill>
                <a:srgbClr val="FBC02D"/>
              </a:solidFill>
              <a:highlight>
                <a:srgbClr val="434343"/>
              </a:highlight>
              <a:latin typeface="Roboto Mono"/>
              <a:ea typeface="Roboto Mono"/>
              <a:cs typeface="Roboto Mono"/>
              <a:sym typeface="Roboto Mono"/>
            </a:endParaRPr>
          </a:p>
          <a:p>
            <a:pPr indent="-323850" lvl="1" marL="914400" rtl="0" algn="l">
              <a:lnSpc>
                <a:spcPct val="150000"/>
              </a:lnSpc>
              <a:spcBef>
                <a:spcPts val="0"/>
              </a:spcBef>
              <a:spcAft>
                <a:spcPts val="0"/>
              </a:spcAft>
              <a:buClr>
                <a:srgbClr val="FFFFFF"/>
              </a:buClr>
              <a:buSzPts val="1500"/>
              <a:buChar char="○"/>
            </a:pPr>
            <a:r>
              <a:rPr lang="no" sz="1500">
                <a:solidFill>
                  <a:srgbClr val="FFFFFF"/>
                </a:solidFill>
              </a:rPr>
              <a:t>Legger til “element” på slutten av listen</a:t>
            </a:r>
            <a:endParaRPr sz="1500">
              <a:solidFill>
                <a:srgbClr val="FFFFFF"/>
              </a:solidFill>
            </a:endParaRPr>
          </a:p>
          <a:p>
            <a:pPr indent="-330200" lvl="0" marL="457200" rtl="0" algn="l">
              <a:lnSpc>
                <a:spcPct val="150000"/>
              </a:lnSpc>
              <a:spcBef>
                <a:spcPts val="0"/>
              </a:spcBef>
              <a:spcAft>
                <a:spcPts val="0"/>
              </a:spcAft>
              <a:buClr>
                <a:srgbClr val="FFFFFF"/>
              </a:buClr>
              <a:buSzPts val="1600"/>
              <a:buChar char="●"/>
            </a:pPr>
            <a:r>
              <a:rPr lang="no" sz="1500">
                <a:solidFill>
                  <a:srgbClr val="ECEFF1"/>
                </a:solidFill>
                <a:highlight>
                  <a:srgbClr val="434343"/>
                </a:highlight>
                <a:latin typeface="Roboto Mono"/>
                <a:ea typeface="Roboto Mono"/>
                <a:cs typeface="Roboto Mono"/>
                <a:sym typeface="Roboto Mono"/>
              </a:rPr>
              <a:t>min_liste</a:t>
            </a:r>
            <a:r>
              <a:rPr lang="no" sz="1500">
                <a:solidFill>
                  <a:srgbClr val="FBC02D"/>
                </a:solidFill>
                <a:highlight>
                  <a:srgbClr val="434343"/>
                </a:highlight>
                <a:latin typeface="Roboto Mono"/>
                <a:ea typeface="Roboto Mono"/>
                <a:cs typeface="Roboto Mono"/>
                <a:sym typeface="Roboto Mono"/>
              </a:rPr>
              <a:t>.</a:t>
            </a:r>
            <a:r>
              <a:rPr lang="no" sz="1500">
                <a:solidFill>
                  <a:srgbClr val="ECEFF1"/>
                </a:solidFill>
                <a:highlight>
                  <a:srgbClr val="434343"/>
                </a:highlight>
                <a:latin typeface="Roboto Mono"/>
                <a:ea typeface="Roboto Mono"/>
                <a:cs typeface="Roboto Mono"/>
                <a:sym typeface="Roboto Mono"/>
              </a:rPr>
              <a:t>insert</a:t>
            </a:r>
            <a:r>
              <a:rPr lang="no" sz="1500">
                <a:solidFill>
                  <a:srgbClr val="FBC02D"/>
                </a:solidFill>
                <a:highlight>
                  <a:srgbClr val="434343"/>
                </a:highlight>
                <a:latin typeface="Roboto Mono"/>
                <a:ea typeface="Roboto Mono"/>
                <a:cs typeface="Roboto Mono"/>
                <a:sym typeface="Roboto Mono"/>
              </a:rPr>
              <a:t>(</a:t>
            </a:r>
            <a:r>
              <a:rPr lang="no" sz="1500">
                <a:solidFill>
                  <a:srgbClr val="ECEFF1"/>
                </a:solidFill>
                <a:highlight>
                  <a:srgbClr val="434343"/>
                </a:highlight>
                <a:latin typeface="Roboto Mono"/>
                <a:ea typeface="Roboto Mono"/>
                <a:cs typeface="Roboto Mono"/>
                <a:sym typeface="Roboto Mono"/>
              </a:rPr>
              <a:t>index</a:t>
            </a:r>
            <a:r>
              <a:rPr lang="no" sz="1500">
                <a:solidFill>
                  <a:srgbClr val="FBC02D"/>
                </a:solidFill>
                <a:highlight>
                  <a:srgbClr val="434343"/>
                </a:highlight>
                <a:latin typeface="Roboto Mono"/>
                <a:ea typeface="Roboto Mono"/>
                <a:cs typeface="Roboto Mono"/>
                <a:sym typeface="Roboto Mono"/>
              </a:rPr>
              <a:t>,</a:t>
            </a:r>
            <a:r>
              <a:rPr lang="no" sz="1500">
                <a:solidFill>
                  <a:srgbClr val="ECEFF1"/>
                </a:solidFill>
                <a:highlight>
                  <a:srgbClr val="434343"/>
                </a:highlight>
                <a:latin typeface="Roboto Mono"/>
                <a:ea typeface="Roboto Mono"/>
                <a:cs typeface="Roboto Mono"/>
                <a:sym typeface="Roboto Mono"/>
              </a:rPr>
              <a:t> </a:t>
            </a:r>
            <a:r>
              <a:rPr lang="no" sz="1500">
                <a:solidFill>
                  <a:srgbClr val="9CCC65"/>
                </a:solidFill>
                <a:highlight>
                  <a:srgbClr val="434343"/>
                </a:highlight>
                <a:latin typeface="Roboto Mono"/>
                <a:ea typeface="Roboto Mono"/>
                <a:cs typeface="Roboto Mono"/>
                <a:sym typeface="Roboto Mono"/>
              </a:rPr>
              <a:t>"element"</a:t>
            </a:r>
            <a:r>
              <a:rPr lang="no" sz="1500">
                <a:solidFill>
                  <a:srgbClr val="FBC02D"/>
                </a:solidFill>
                <a:highlight>
                  <a:srgbClr val="434343"/>
                </a:highlight>
                <a:latin typeface="Roboto Mono"/>
                <a:ea typeface="Roboto Mono"/>
                <a:cs typeface="Roboto Mono"/>
                <a:sym typeface="Roboto Mono"/>
              </a:rPr>
              <a:t>)</a:t>
            </a:r>
            <a:endParaRPr sz="1500">
              <a:solidFill>
                <a:srgbClr val="FBC02D"/>
              </a:solidFill>
              <a:highlight>
                <a:srgbClr val="434343"/>
              </a:highlight>
              <a:latin typeface="Roboto Mono"/>
              <a:ea typeface="Roboto Mono"/>
              <a:cs typeface="Roboto Mono"/>
              <a:sym typeface="Roboto Mono"/>
            </a:endParaRPr>
          </a:p>
          <a:p>
            <a:pPr indent="-323850" lvl="1" marL="914400" rtl="0" algn="l">
              <a:lnSpc>
                <a:spcPct val="150000"/>
              </a:lnSpc>
              <a:spcBef>
                <a:spcPts val="0"/>
              </a:spcBef>
              <a:spcAft>
                <a:spcPts val="0"/>
              </a:spcAft>
              <a:buClr>
                <a:srgbClr val="FFFFFF"/>
              </a:buClr>
              <a:buSzPts val="1500"/>
              <a:buChar char="○"/>
            </a:pPr>
            <a:r>
              <a:rPr lang="no" sz="1500">
                <a:solidFill>
                  <a:srgbClr val="FFFFFF"/>
                </a:solidFill>
              </a:rPr>
              <a:t>Legger til “element” i listen på gitt indeks og flytter elementene til høyre ett hakk</a:t>
            </a:r>
            <a:endParaRPr sz="1500">
              <a:solidFill>
                <a:srgbClr val="FFFFFF"/>
              </a:solidFill>
            </a:endParaRPr>
          </a:p>
          <a:p>
            <a:pPr indent="-330200" lvl="0" marL="457200" rtl="0" algn="l">
              <a:lnSpc>
                <a:spcPct val="150000"/>
              </a:lnSpc>
              <a:spcBef>
                <a:spcPts val="0"/>
              </a:spcBef>
              <a:spcAft>
                <a:spcPts val="0"/>
              </a:spcAft>
              <a:buSzPts val="1600"/>
              <a:buChar char="●"/>
            </a:pPr>
            <a:r>
              <a:rPr lang="no" sz="1600">
                <a:solidFill>
                  <a:srgbClr val="ECEFF1"/>
                </a:solidFill>
                <a:highlight>
                  <a:srgbClr val="434343"/>
                </a:highlight>
                <a:latin typeface="Roboto Mono"/>
                <a:ea typeface="Roboto Mono"/>
                <a:cs typeface="Roboto Mono"/>
                <a:sym typeface="Roboto Mono"/>
              </a:rPr>
              <a:t>element </a:t>
            </a:r>
            <a:r>
              <a:rPr lang="no" sz="1600">
                <a:solidFill>
                  <a:srgbClr val="FBC02D"/>
                </a:solidFill>
                <a:highlight>
                  <a:srgbClr val="434343"/>
                </a:highlight>
                <a:latin typeface="Roboto Mono"/>
                <a:ea typeface="Roboto Mono"/>
                <a:cs typeface="Roboto Mono"/>
                <a:sym typeface="Roboto Mono"/>
              </a:rPr>
              <a:t>= </a:t>
            </a:r>
            <a:r>
              <a:rPr lang="no" sz="1600">
                <a:solidFill>
                  <a:srgbClr val="ECEFF1"/>
                </a:solidFill>
                <a:highlight>
                  <a:srgbClr val="434343"/>
                </a:highlight>
                <a:latin typeface="Roboto Mono"/>
                <a:ea typeface="Roboto Mono"/>
                <a:cs typeface="Roboto Mono"/>
                <a:sym typeface="Roboto Mono"/>
              </a:rPr>
              <a:t>min_liste</a:t>
            </a:r>
            <a:r>
              <a:rPr lang="no" sz="1600">
                <a:solidFill>
                  <a:srgbClr val="FBC02D"/>
                </a:solidFill>
                <a:highlight>
                  <a:srgbClr val="434343"/>
                </a:highlight>
                <a:latin typeface="Roboto Mono"/>
                <a:ea typeface="Roboto Mono"/>
                <a:cs typeface="Roboto Mono"/>
                <a:sym typeface="Roboto Mono"/>
              </a:rPr>
              <a:t>.</a:t>
            </a:r>
            <a:r>
              <a:rPr lang="no" sz="1600">
                <a:solidFill>
                  <a:srgbClr val="ECEFF1"/>
                </a:solidFill>
                <a:highlight>
                  <a:srgbClr val="434343"/>
                </a:highlight>
                <a:latin typeface="Roboto Mono"/>
                <a:ea typeface="Roboto Mono"/>
                <a:cs typeface="Roboto Mono"/>
                <a:sym typeface="Roboto Mono"/>
              </a:rPr>
              <a:t>pop</a:t>
            </a:r>
            <a:r>
              <a:rPr lang="no" sz="1600">
                <a:solidFill>
                  <a:srgbClr val="FBC02D"/>
                </a:solidFill>
                <a:highlight>
                  <a:srgbClr val="434343"/>
                </a:highlight>
                <a:latin typeface="Roboto Mono"/>
                <a:ea typeface="Roboto Mono"/>
                <a:cs typeface="Roboto Mono"/>
                <a:sym typeface="Roboto Mono"/>
              </a:rPr>
              <a:t>(</a:t>
            </a:r>
            <a:r>
              <a:rPr lang="no" sz="1600">
                <a:solidFill>
                  <a:srgbClr val="ECEFF1"/>
                </a:solidFill>
                <a:highlight>
                  <a:srgbClr val="434343"/>
                </a:highlight>
                <a:latin typeface="Roboto Mono"/>
                <a:ea typeface="Roboto Mono"/>
                <a:cs typeface="Roboto Mono"/>
                <a:sym typeface="Roboto Mono"/>
              </a:rPr>
              <a:t>indeks</a:t>
            </a:r>
            <a:r>
              <a:rPr lang="no" sz="1600">
                <a:solidFill>
                  <a:srgbClr val="FBC02D"/>
                </a:solidFill>
                <a:highlight>
                  <a:srgbClr val="434343"/>
                </a:highlight>
                <a:latin typeface="Roboto Mono"/>
                <a:ea typeface="Roboto Mono"/>
                <a:cs typeface="Roboto Mono"/>
                <a:sym typeface="Roboto Mono"/>
              </a:rPr>
              <a:t>)</a:t>
            </a:r>
            <a:endParaRPr sz="1600">
              <a:solidFill>
                <a:srgbClr val="FBC02D"/>
              </a:solidFill>
              <a:highlight>
                <a:srgbClr val="434343"/>
              </a:highlight>
              <a:latin typeface="Roboto Mono"/>
              <a:ea typeface="Roboto Mono"/>
              <a:cs typeface="Roboto Mono"/>
              <a:sym typeface="Roboto Mono"/>
            </a:endParaRPr>
          </a:p>
          <a:p>
            <a:pPr indent="-323850" lvl="1" marL="914400" rtl="0" algn="l">
              <a:lnSpc>
                <a:spcPct val="150000"/>
              </a:lnSpc>
              <a:spcBef>
                <a:spcPts val="0"/>
              </a:spcBef>
              <a:spcAft>
                <a:spcPts val="0"/>
              </a:spcAft>
              <a:buClr>
                <a:srgbClr val="FFFFFF"/>
              </a:buClr>
              <a:buSzPts val="1500"/>
              <a:buFont typeface="Roboto Mono"/>
              <a:buChar char="○"/>
            </a:pPr>
            <a:r>
              <a:rPr lang="no" sz="1500">
                <a:solidFill>
                  <a:srgbClr val="FFFFFF"/>
                </a:solidFill>
              </a:rPr>
              <a:t>Fjerner elementet på gitt indeks fra min_liste, og legger verdien inn i variabelen </a:t>
            </a:r>
            <a:r>
              <a:rPr b="1" lang="no" sz="1500">
                <a:solidFill>
                  <a:srgbClr val="FFFFFF"/>
                </a:solidFill>
              </a:rPr>
              <a:t>element</a:t>
            </a:r>
            <a:r>
              <a:rPr lang="no" sz="1500">
                <a:solidFill>
                  <a:srgbClr val="FFFFFF"/>
                </a:solidFill>
              </a:rPr>
              <a:t>.</a:t>
            </a:r>
            <a:endParaRPr sz="1500">
              <a:solidFill>
                <a:srgbClr val="FFFFFF"/>
              </a:solidFill>
            </a:endParaRPr>
          </a:p>
          <a:p>
            <a:pPr indent="-330200" lvl="0" marL="457200" rtl="0" algn="l">
              <a:lnSpc>
                <a:spcPct val="150000"/>
              </a:lnSpc>
              <a:spcBef>
                <a:spcPts val="0"/>
              </a:spcBef>
              <a:spcAft>
                <a:spcPts val="0"/>
              </a:spcAft>
              <a:buSzPts val="1600"/>
              <a:buChar char="●"/>
            </a:pPr>
            <a:r>
              <a:rPr lang="no" sz="1600">
                <a:solidFill>
                  <a:srgbClr val="ECEFF1"/>
                </a:solidFill>
                <a:highlight>
                  <a:srgbClr val="434343"/>
                </a:highlight>
                <a:latin typeface="Roboto Mono"/>
                <a:ea typeface="Roboto Mono"/>
                <a:cs typeface="Roboto Mono"/>
                <a:sym typeface="Roboto Mono"/>
              </a:rPr>
              <a:t>min_liste</a:t>
            </a:r>
            <a:r>
              <a:rPr lang="no" sz="1600">
                <a:solidFill>
                  <a:srgbClr val="FBC02D"/>
                </a:solidFill>
                <a:highlight>
                  <a:srgbClr val="434343"/>
                </a:highlight>
                <a:latin typeface="Roboto Mono"/>
                <a:ea typeface="Roboto Mono"/>
                <a:cs typeface="Roboto Mono"/>
                <a:sym typeface="Roboto Mono"/>
              </a:rPr>
              <a:t>.</a:t>
            </a:r>
            <a:r>
              <a:rPr lang="no" sz="1600">
                <a:solidFill>
                  <a:srgbClr val="ECEFF1"/>
                </a:solidFill>
                <a:highlight>
                  <a:srgbClr val="434343"/>
                </a:highlight>
                <a:latin typeface="Roboto Mono"/>
                <a:ea typeface="Roboto Mono"/>
                <a:cs typeface="Roboto Mono"/>
                <a:sym typeface="Roboto Mono"/>
              </a:rPr>
              <a:t>remove</a:t>
            </a:r>
            <a:r>
              <a:rPr lang="no" sz="1600">
                <a:solidFill>
                  <a:srgbClr val="FBC02D"/>
                </a:solidFill>
                <a:highlight>
                  <a:srgbClr val="434343"/>
                </a:highlight>
                <a:latin typeface="Roboto Mono"/>
                <a:ea typeface="Roboto Mono"/>
                <a:cs typeface="Roboto Mono"/>
                <a:sym typeface="Roboto Mono"/>
              </a:rPr>
              <a:t>(</a:t>
            </a:r>
            <a:r>
              <a:rPr lang="no" sz="1600">
                <a:solidFill>
                  <a:srgbClr val="9CCC65"/>
                </a:solidFill>
                <a:highlight>
                  <a:srgbClr val="434343"/>
                </a:highlight>
                <a:latin typeface="Roboto Mono"/>
                <a:ea typeface="Roboto Mono"/>
                <a:cs typeface="Roboto Mono"/>
                <a:sym typeface="Roboto Mono"/>
              </a:rPr>
              <a:t>"element"</a:t>
            </a:r>
            <a:r>
              <a:rPr lang="no" sz="1600">
                <a:solidFill>
                  <a:srgbClr val="FBC02D"/>
                </a:solidFill>
                <a:highlight>
                  <a:srgbClr val="434343"/>
                </a:highlight>
                <a:latin typeface="Roboto Mono"/>
                <a:ea typeface="Roboto Mono"/>
                <a:cs typeface="Roboto Mono"/>
                <a:sym typeface="Roboto Mono"/>
              </a:rPr>
              <a:t>)</a:t>
            </a:r>
            <a:endParaRPr sz="1600">
              <a:highlight>
                <a:srgbClr val="434343"/>
              </a:highlight>
            </a:endParaRPr>
          </a:p>
          <a:p>
            <a:pPr indent="-323850" lvl="1" marL="914400" rtl="0" algn="l">
              <a:lnSpc>
                <a:spcPct val="150000"/>
              </a:lnSpc>
              <a:spcBef>
                <a:spcPts val="0"/>
              </a:spcBef>
              <a:spcAft>
                <a:spcPts val="0"/>
              </a:spcAft>
              <a:buClr>
                <a:srgbClr val="FFFFFF"/>
              </a:buClr>
              <a:buSzPts val="1500"/>
              <a:buFont typeface="Roboto Mono"/>
              <a:buChar char="○"/>
            </a:pPr>
            <a:r>
              <a:rPr lang="no" sz="1500">
                <a:solidFill>
                  <a:srgbClr val="FFFFFF"/>
                </a:solidFill>
              </a:rPr>
              <a:t>Fjerner </a:t>
            </a:r>
            <a:r>
              <a:rPr lang="no" sz="1500" u="sng">
                <a:solidFill>
                  <a:srgbClr val="FFFFFF"/>
                </a:solidFill>
              </a:rPr>
              <a:t>første</a:t>
            </a:r>
            <a:r>
              <a:rPr lang="no" sz="1500">
                <a:solidFill>
                  <a:srgbClr val="FFFFFF"/>
                </a:solidFill>
              </a:rPr>
              <a:t> forekomst av “element” i min_liste</a:t>
            </a:r>
            <a:endParaRPr sz="15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Google Shape;513;p68"/>
          <p:cNvSpPr/>
          <p:nvPr/>
        </p:nvSpPr>
        <p:spPr>
          <a:xfrm>
            <a:off x="2195350" y="2887225"/>
            <a:ext cx="6371100" cy="9141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6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Mengde / Set</a:t>
            </a:r>
            <a:endParaRPr/>
          </a:p>
        </p:txBody>
      </p:sp>
      <p:sp>
        <p:nvSpPr>
          <p:cNvPr id="515" name="Google Shape;515;p68"/>
          <p:cNvSpPr txBox="1"/>
          <p:nvPr>
            <p:ph idx="1" type="body"/>
          </p:nvPr>
        </p:nvSpPr>
        <p:spPr>
          <a:xfrm>
            <a:off x="1297500" y="1307850"/>
            <a:ext cx="7377000" cy="3054600"/>
          </a:xfrm>
          <a:prstGeom prst="rect">
            <a:avLst/>
          </a:prstGeom>
        </p:spPr>
        <p:txBody>
          <a:bodyPr anchorCtr="0" anchor="t" bIns="91425" lIns="91425" spcFirstLastPara="1" rIns="91425" wrap="square" tIns="91425">
            <a:noAutofit/>
          </a:bodyPr>
          <a:lstStyle/>
          <a:p>
            <a:pPr indent="-336550" lvl="0" marL="457200" rtl="0" algn="l">
              <a:lnSpc>
                <a:spcPct val="200000"/>
              </a:lnSpc>
              <a:spcBef>
                <a:spcPts val="0"/>
              </a:spcBef>
              <a:spcAft>
                <a:spcPts val="0"/>
              </a:spcAft>
              <a:buSzPts val="1700"/>
              <a:buChar char="●"/>
            </a:pPr>
            <a:r>
              <a:rPr lang="no" sz="1700"/>
              <a:t>Fungerer på lik måte som i matematikken, de kan med andre ord ikke inneholde duplikater (to like elementer)</a:t>
            </a:r>
            <a:endParaRPr sz="1700"/>
          </a:p>
          <a:p>
            <a:pPr indent="-336550" lvl="0" marL="457200" rtl="0" algn="l">
              <a:lnSpc>
                <a:spcPct val="200000"/>
              </a:lnSpc>
              <a:spcBef>
                <a:spcPts val="0"/>
              </a:spcBef>
              <a:spcAft>
                <a:spcPts val="0"/>
              </a:spcAft>
              <a:buSzPts val="1700"/>
              <a:buChar char="●"/>
            </a:pPr>
            <a:r>
              <a:rPr lang="no" sz="1700"/>
              <a:t>To måter å definere en mengde på i Python:</a:t>
            </a:r>
            <a:endParaRPr sz="1700">
              <a:solidFill>
                <a:srgbClr val="ECEFF1"/>
              </a:solidFill>
              <a:latin typeface="Roboto Mono"/>
              <a:ea typeface="Roboto Mono"/>
              <a:cs typeface="Roboto Mono"/>
              <a:sym typeface="Roboto Mono"/>
            </a:endParaRPr>
          </a:p>
          <a:p>
            <a:pPr indent="-336550" lvl="1" marL="914400" rtl="0" algn="l">
              <a:lnSpc>
                <a:spcPct val="200000"/>
              </a:lnSpc>
              <a:spcBef>
                <a:spcPts val="0"/>
              </a:spcBef>
              <a:spcAft>
                <a:spcPts val="0"/>
              </a:spcAft>
              <a:buSzPts val="1700"/>
              <a:buFont typeface="Roboto Mono"/>
              <a:buChar char="○"/>
            </a:pPr>
            <a:r>
              <a:rPr lang="no" sz="1700">
                <a:solidFill>
                  <a:srgbClr val="ECEFF1"/>
                </a:solidFill>
                <a:latin typeface="Roboto Mono"/>
                <a:ea typeface="Roboto Mono"/>
                <a:cs typeface="Roboto Mono"/>
                <a:sym typeface="Roboto Mono"/>
              </a:rPr>
              <a:t>mitt_set </a:t>
            </a:r>
            <a:r>
              <a:rPr lang="no" sz="1700">
                <a:solidFill>
                  <a:srgbClr val="FBC02D"/>
                </a:solidFill>
                <a:latin typeface="Roboto Mono"/>
                <a:ea typeface="Roboto Mono"/>
                <a:cs typeface="Roboto Mono"/>
                <a:sym typeface="Roboto Mono"/>
              </a:rPr>
              <a:t>=</a:t>
            </a:r>
            <a:r>
              <a:rPr lang="no" sz="1700">
                <a:solidFill>
                  <a:srgbClr val="ECEFF1"/>
                </a:solidFill>
                <a:latin typeface="Roboto Mono"/>
                <a:ea typeface="Roboto Mono"/>
                <a:cs typeface="Roboto Mono"/>
                <a:sym typeface="Roboto Mono"/>
              </a:rPr>
              <a:t> </a:t>
            </a:r>
            <a:r>
              <a:rPr lang="no" sz="1700">
                <a:solidFill>
                  <a:srgbClr val="FBC02D"/>
                </a:solidFill>
                <a:latin typeface="Roboto Mono"/>
                <a:ea typeface="Roboto Mono"/>
                <a:cs typeface="Roboto Mono"/>
                <a:sym typeface="Roboto Mono"/>
              </a:rPr>
              <a:t>{</a:t>
            </a:r>
            <a:r>
              <a:rPr lang="no" sz="1700">
                <a:solidFill>
                  <a:srgbClr val="9CCC65"/>
                </a:solidFill>
                <a:latin typeface="Roboto Mono"/>
                <a:ea typeface="Roboto Mono"/>
                <a:cs typeface="Roboto Mono"/>
                <a:sym typeface="Roboto Mono"/>
              </a:rPr>
              <a:t>"Første"</a:t>
            </a:r>
            <a:r>
              <a:rPr lang="no" sz="1700">
                <a:solidFill>
                  <a:srgbClr val="FBC02D"/>
                </a:solidFill>
                <a:latin typeface="Roboto Mono"/>
                <a:ea typeface="Roboto Mono"/>
                <a:cs typeface="Roboto Mono"/>
                <a:sym typeface="Roboto Mono"/>
              </a:rPr>
              <a:t>,</a:t>
            </a:r>
            <a:r>
              <a:rPr lang="no" sz="1700">
                <a:solidFill>
                  <a:srgbClr val="ECEFF1"/>
                </a:solidFill>
                <a:latin typeface="Roboto Mono"/>
                <a:ea typeface="Roboto Mono"/>
                <a:cs typeface="Roboto Mono"/>
                <a:sym typeface="Roboto Mono"/>
              </a:rPr>
              <a:t> </a:t>
            </a:r>
            <a:r>
              <a:rPr lang="no" sz="1700">
                <a:solidFill>
                  <a:srgbClr val="9CCC65"/>
                </a:solidFill>
                <a:latin typeface="Roboto Mono"/>
                <a:ea typeface="Roboto Mono"/>
                <a:cs typeface="Roboto Mono"/>
                <a:sym typeface="Roboto Mono"/>
              </a:rPr>
              <a:t>"Andre"</a:t>
            </a:r>
            <a:r>
              <a:rPr lang="no" sz="1700">
                <a:solidFill>
                  <a:srgbClr val="FBC02D"/>
                </a:solidFill>
                <a:latin typeface="Roboto Mono"/>
                <a:ea typeface="Roboto Mono"/>
                <a:cs typeface="Roboto Mono"/>
                <a:sym typeface="Roboto Mono"/>
              </a:rPr>
              <a:t>,</a:t>
            </a:r>
            <a:r>
              <a:rPr lang="no" sz="1700">
                <a:solidFill>
                  <a:srgbClr val="ECEFF1"/>
                </a:solidFill>
                <a:latin typeface="Roboto Mono"/>
                <a:ea typeface="Roboto Mono"/>
                <a:cs typeface="Roboto Mono"/>
                <a:sym typeface="Roboto Mono"/>
              </a:rPr>
              <a:t> </a:t>
            </a:r>
            <a:r>
              <a:rPr lang="no" sz="1700">
                <a:solidFill>
                  <a:srgbClr val="9CCC65"/>
                </a:solidFill>
                <a:latin typeface="Roboto Mono"/>
                <a:ea typeface="Roboto Mono"/>
                <a:cs typeface="Roboto Mono"/>
                <a:sym typeface="Roboto Mono"/>
              </a:rPr>
              <a:t>"Tredje"</a:t>
            </a:r>
            <a:r>
              <a:rPr lang="no" sz="1700">
                <a:solidFill>
                  <a:srgbClr val="FBC02D"/>
                </a:solidFill>
                <a:latin typeface="Roboto Mono"/>
                <a:ea typeface="Roboto Mono"/>
                <a:cs typeface="Roboto Mono"/>
                <a:sym typeface="Roboto Mono"/>
              </a:rPr>
              <a:t>}</a:t>
            </a:r>
            <a:endParaRPr sz="1700">
              <a:solidFill>
                <a:srgbClr val="FBC02D"/>
              </a:solidFill>
              <a:latin typeface="Roboto Mono"/>
              <a:ea typeface="Roboto Mono"/>
              <a:cs typeface="Roboto Mono"/>
              <a:sym typeface="Roboto Mono"/>
            </a:endParaRPr>
          </a:p>
          <a:p>
            <a:pPr indent="-336550" lvl="1" marL="914400" rtl="0" algn="l">
              <a:lnSpc>
                <a:spcPct val="200000"/>
              </a:lnSpc>
              <a:spcBef>
                <a:spcPts val="0"/>
              </a:spcBef>
              <a:spcAft>
                <a:spcPts val="0"/>
              </a:spcAft>
              <a:buSzPts val="1700"/>
              <a:buFont typeface="Roboto Mono"/>
              <a:buChar char="○"/>
            </a:pPr>
            <a:r>
              <a:rPr lang="no" sz="1700">
                <a:solidFill>
                  <a:srgbClr val="ECEFF1"/>
                </a:solidFill>
                <a:latin typeface="Roboto Mono"/>
                <a:ea typeface="Roboto Mono"/>
                <a:cs typeface="Roboto Mono"/>
                <a:sym typeface="Roboto Mono"/>
              </a:rPr>
              <a:t>mitt_set_2 </a:t>
            </a:r>
            <a:r>
              <a:rPr lang="no" sz="1700">
                <a:solidFill>
                  <a:srgbClr val="FBC02D"/>
                </a:solidFill>
                <a:latin typeface="Roboto Mono"/>
                <a:ea typeface="Roboto Mono"/>
                <a:cs typeface="Roboto Mono"/>
                <a:sym typeface="Roboto Mono"/>
              </a:rPr>
              <a:t>=</a:t>
            </a:r>
            <a:r>
              <a:rPr lang="no" sz="1700">
                <a:solidFill>
                  <a:srgbClr val="ECEFF1"/>
                </a:solidFill>
                <a:latin typeface="Roboto Mono"/>
                <a:ea typeface="Roboto Mono"/>
                <a:cs typeface="Roboto Mono"/>
                <a:sym typeface="Roboto Mono"/>
              </a:rPr>
              <a:t> </a:t>
            </a:r>
            <a:r>
              <a:rPr lang="no" sz="1700">
                <a:solidFill>
                  <a:srgbClr val="4DD0E1"/>
                </a:solidFill>
                <a:latin typeface="Roboto Mono"/>
                <a:ea typeface="Roboto Mono"/>
                <a:cs typeface="Roboto Mono"/>
                <a:sym typeface="Roboto Mono"/>
              </a:rPr>
              <a:t>set</a:t>
            </a:r>
            <a:r>
              <a:rPr lang="no" sz="1700">
                <a:solidFill>
                  <a:srgbClr val="FBC02D"/>
                </a:solidFill>
                <a:latin typeface="Roboto Mono"/>
                <a:ea typeface="Roboto Mono"/>
                <a:cs typeface="Roboto Mono"/>
                <a:sym typeface="Roboto Mono"/>
              </a:rPr>
              <a:t>([</a:t>
            </a:r>
            <a:r>
              <a:rPr lang="no" sz="1700">
                <a:solidFill>
                  <a:srgbClr val="9CCC65"/>
                </a:solidFill>
                <a:latin typeface="Roboto Mono"/>
                <a:ea typeface="Roboto Mono"/>
                <a:cs typeface="Roboto Mono"/>
                <a:sym typeface="Roboto Mono"/>
              </a:rPr>
              <a:t>"Første"</a:t>
            </a:r>
            <a:r>
              <a:rPr lang="no" sz="1700">
                <a:solidFill>
                  <a:srgbClr val="FBC02D"/>
                </a:solidFill>
                <a:latin typeface="Roboto Mono"/>
                <a:ea typeface="Roboto Mono"/>
                <a:cs typeface="Roboto Mono"/>
                <a:sym typeface="Roboto Mono"/>
              </a:rPr>
              <a:t>,</a:t>
            </a:r>
            <a:r>
              <a:rPr lang="no" sz="1700">
                <a:solidFill>
                  <a:srgbClr val="ECEFF1"/>
                </a:solidFill>
                <a:latin typeface="Roboto Mono"/>
                <a:ea typeface="Roboto Mono"/>
                <a:cs typeface="Roboto Mono"/>
                <a:sym typeface="Roboto Mono"/>
              </a:rPr>
              <a:t> </a:t>
            </a:r>
            <a:r>
              <a:rPr lang="no" sz="1700">
                <a:solidFill>
                  <a:srgbClr val="9CCC65"/>
                </a:solidFill>
                <a:latin typeface="Roboto Mono"/>
                <a:ea typeface="Roboto Mono"/>
                <a:cs typeface="Roboto Mono"/>
                <a:sym typeface="Roboto Mono"/>
              </a:rPr>
              <a:t>"Andre"</a:t>
            </a:r>
            <a:r>
              <a:rPr lang="no" sz="1700">
                <a:solidFill>
                  <a:srgbClr val="FBC02D"/>
                </a:solidFill>
                <a:latin typeface="Roboto Mono"/>
                <a:ea typeface="Roboto Mono"/>
                <a:cs typeface="Roboto Mono"/>
                <a:sym typeface="Roboto Mono"/>
              </a:rPr>
              <a:t>,</a:t>
            </a:r>
            <a:r>
              <a:rPr lang="no" sz="1700">
                <a:solidFill>
                  <a:srgbClr val="ECEFF1"/>
                </a:solidFill>
                <a:latin typeface="Roboto Mono"/>
                <a:ea typeface="Roboto Mono"/>
                <a:cs typeface="Roboto Mono"/>
                <a:sym typeface="Roboto Mono"/>
              </a:rPr>
              <a:t> </a:t>
            </a:r>
            <a:r>
              <a:rPr lang="no" sz="1700">
                <a:solidFill>
                  <a:srgbClr val="9CCC65"/>
                </a:solidFill>
                <a:latin typeface="Roboto Mono"/>
                <a:ea typeface="Roboto Mono"/>
                <a:cs typeface="Roboto Mono"/>
                <a:sym typeface="Roboto Mono"/>
              </a:rPr>
              <a:t>"Tredje"</a:t>
            </a:r>
            <a:r>
              <a:rPr lang="no" sz="1700">
                <a:solidFill>
                  <a:srgbClr val="FBC02D"/>
                </a:solidFill>
                <a:latin typeface="Roboto Mono"/>
                <a:ea typeface="Roboto Mono"/>
                <a:cs typeface="Roboto Mono"/>
                <a:sym typeface="Roboto Mono"/>
              </a:rPr>
              <a:t>])</a:t>
            </a:r>
            <a:endParaRPr sz="1700"/>
          </a:p>
          <a:p>
            <a:pPr indent="-323850" lvl="0" marL="457200" rtl="0" algn="l">
              <a:lnSpc>
                <a:spcPct val="200000"/>
              </a:lnSpc>
              <a:spcBef>
                <a:spcPts val="0"/>
              </a:spcBef>
              <a:spcAft>
                <a:spcPts val="0"/>
              </a:spcAft>
              <a:buSzPts val="1500"/>
              <a:buChar char="●"/>
            </a:pPr>
            <a:r>
              <a:rPr b="1" lang="no" sz="1500"/>
              <a:t>MEN</a:t>
            </a:r>
            <a:r>
              <a:rPr lang="no" sz="1500"/>
              <a:t>: </a:t>
            </a:r>
            <a:r>
              <a:rPr lang="no" sz="1500"/>
              <a:t>dersom du skal lage en tom mengde er du nødt til å bruke </a:t>
            </a:r>
            <a:r>
              <a:rPr b="1" lang="no" sz="1500"/>
              <a:t>set( )</a:t>
            </a:r>
            <a:r>
              <a:rPr lang="no" sz="1500"/>
              <a:t>-funksjonen.</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69"/>
          <p:cNvSpPr/>
          <p:nvPr/>
        </p:nvSpPr>
        <p:spPr>
          <a:xfrm>
            <a:off x="2187050" y="2669450"/>
            <a:ext cx="5999400" cy="847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6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Litt mer om sets</a:t>
            </a:r>
            <a:endParaRPr/>
          </a:p>
        </p:txBody>
      </p:sp>
      <p:sp>
        <p:nvSpPr>
          <p:cNvPr id="522" name="Google Shape;522;p69"/>
          <p:cNvSpPr txBox="1"/>
          <p:nvPr>
            <p:ph idx="1" type="body"/>
          </p:nvPr>
        </p:nvSpPr>
        <p:spPr>
          <a:xfrm>
            <a:off x="1297500" y="1468475"/>
            <a:ext cx="7038900" cy="29112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Char char="●"/>
            </a:pPr>
            <a:r>
              <a:rPr lang="no" sz="1500"/>
              <a:t>Sets kan </a:t>
            </a:r>
            <a:r>
              <a:rPr b="1" lang="no" sz="1500"/>
              <a:t>ikke</a:t>
            </a:r>
            <a:r>
              <a:rPr lang="no" sz="1500"/>
              <a:t> indekseres. Det er derfor ikke veldig lett å hente ut enkeltelementer</a:t>
            </a:r>
            <a:endParaRPr sz="1500"/>
          </a:p>
          <a:p>
            <a:pPr indent="-323850" lvl="0" marL="457200" rtl="0" algn="l">
              <a:lnSpc>
                <a:spcPct val="150000"/>
              </a:lnSpc>
              <a:spcBef>
                <a:spcPts val="0"/>
              </a:spcBef>
              <a:spcAft>
                <a:spcPts val="0"/>
              </a:spcAft>
              <a:buSzPts val="1500"/>
              <a:buChar char="●"/>
            </a:pPr>
            <a:r>
              <a:rPr lang="no" sz="1500"/>
              <a:t>Man kan likevel iterere over sets ved å bruke følgende syntaks:</a:t>
            </a:r>
            <a:endParaRPr sz="1500"/>
          </a:p>
          <a:p>
            <a:pPr indent="0" lvl="0" marL="914400" rtl="0" algn="l">
              <a:lnSpc>
                <a:spcPct val="150000"/>
              </a:lnSpc>
              <a:spcBef>
                <a:spcPts val="1600"/>
              </a:spcBef>
              <a:spcAft>
                <a:spcPts val="0"/>
              </a:spcAft>
              <a:buNone/>
            </a:pPr>
            <a:r>
              <a:rPr lang="no" sz="1500">
                <a:solidFill>
                  <a:srgbClr val="4DD0E1"/>
                </a:solidFill>
                <a:latin typeface="Roboto Mono"/>
                <a:ea typeface="Roboto Mono"/>
                <a:cs typeface="Roboto Mono"/>
                <a:sym typeface="Roboto Mono"/>
              </a:rPr>
              <a:t>for</a:t>
            </a:r>
            <a:r>
              <a:rPr lang="no" sz="1500">
                <a:solidFill>
                  <a:srgbClr val="ECEFF1"/>
                </a:solidFill>
                <a:latin typeface="Roboto Mono"/>
                <a:ea typeface="Roboto Mono"/>
                <a:cs typeface="Roboto Mono"/>
                <a:sym typeface="Roboto Mono"/>
              </a:rPr>
              <a:t> elem </a:t>
            </a:r>
            <a:r>
              <a:rPr lang="no" sz="1500">
                <a:solidFill>
                  <a:srgbClr val="4DD0E1"/>
                </a:solidFill>
                <a:latin typeface="Roboto Mono"/>
                <a:ea typeface="Roboto Mono"/>
                <a:cs typeface="Roboto Mono"/>
                <a:sym typeface="Roboto Mono"/>
              </a:rPr>
              <a:t>in</a:t>
            </a:r>
            <a:r>
              <a:rPr lang="no" sz="1500">
                <a:solidFill>
                  <a:srgbClr val="ECEFF1"/>
                </a:solidFill>
                <a:latin typeface="Roboto Mono"/>
                <a:ea typeface="Roboto Mono"/>
                <a:cs typeface="Roboto Mono"/>
                <a:sym typeface="Roboto Mono"/>
              </a:rPr>
              <a:t> mitt_set</a:t>
            </a:r>
            <a:r>
              <a:rPr lang="no" sz="1500">
                <a:solidFill>
                  <a:srgbClr val="FBC02D"/>
                </a:solidFill>
                <a:latin typeface="Roboto Mono"/>
                <a:ea typeface="Roboto Mono"/>
                <a:cs typeface="Roboto Mono"/>
                <a:sym typeface="Roboto Mono"/>
              </a:rPr>
              <a:t>:</a:t>
            </a:r>
            <a:br>
              <a:rPr lang="no" sz="1500">
                <a:solidFill>
                  <a:srgbClr val="ECEFF1"/>
                </a:solidFill>
                <a:latin typeface="Roboto Mono"/>
                <a:ea typeface="Roboto Mono"/>
                <a:cs typeface="Roboto Mono"/>
                <a:sym typeface="Roboto Mono"/>
              </a:rPr>
            </a:br>
            <a:r>
              <a:rPr lang="no" sz="1500">
                <a:solidFill>
                  <a:srgbClr val="ECEFF1"/>
                </a:solidFill>
                <a:latin typeface="Roboto Mono"/>
                <a:ea typeface="Roboto Mono"/>
                <a:cs typeface="Roboto Mono"/>
                <a:sym typeface="Roboto Mono"/>
              </a:rPr>
              <a:t>    </a:t>
            </a:r>
            <a:r>
              <a:rPr lang="no" sz="1500">
                <a:solidFill>
                  <a:srgbClr val="4DD0E1"/>
                </a:solidFill>
                <a:latin typeface="Roboto Mono"/>
                <a:ea typeface="Roboto Mono"/>
                <a:cs typeface="Roboto Mono"/>
                <a:sym typeface="Roboto Mono"/>
              </a:rPr>
              <a:t>print</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elem</a:t>
            </a:r>
            <a:r>
              <a:rPr lang="no" sz="1500">
                <a:solidFill>
                  <a:srgbClr val="FBC02D"/>
                </a:solidFill>
                <a:latin typeface="Roboto Mono"/>
                <a:ea typeface="Roboto Mono"/>
                <a:cs typeface="Roboto Mono"/>
                <a:sym typeface="Roboto Mono"/>
              </a:rPr>
              <a:t>)	</a:t>
            </a:r>
            <a:r>
              <a:rPr lang="no" sz="1500">
                <a:solidFill>
                  <a:srgbClr val="F06292"/>
                </a:solidFill>
                <a:latin typeface="Roboto Mono"/>
                <a:ea typeface="Roboto Mono"/>
                <a:cs typeface="Roboto Mono"/>
                <a:sym typeface="Roboto Mono"/>
              </a:rPr>
              <a:t># printer alle elementene i et set</a:t>
            </a:r>
            <a:endParaRPr sz="1500">
              <a:solidFill>
                <a:srgbClr val="FBC02D"/>
              </a:solidFill>
              <a:latin typeface="Roboto Mono"/>
              <a:ea typeface="Roboto Mono"/>
              <a:cs typeface="Roboto Mono"/>
              <a:sym typeface="Roboto Mono"/>
            </a:endParaRPr>
          </a:p>
          <a:p>
            <a:pPr indent="0" lvl="0" marL="914400" rtl="0" algn="l">
              <a:lnSpc>
                <a:spcPct val="150000"/>
              </a:lnSpc>
              <a:spcBef>
                <a:spcPts val="0"/>
              </a:spcBef>
              <a:spcAft>
                <a:spcPts val="0"/>
              </a:spcAft>
              <a:buNone/>
            </a:pPr>
            <a:r>
              <a:t/>
            </a:r>
            <a:endParaRPr sz="1500">
              <a:solidFill>
                <a:srgbClr val="FBC02D"/>
              </a:solidFill>
              <a:latin typeface="Roboto Mono"/>
              <a:ea typeface="Roboto Mono"/>
              <a:cs typeface="Roboto Mono"/>
              <a:sym typeface="Roboto Mono"/>
            </a:endParaRPr>
          </a:p>
          <a:p>
            <a:pPr indent="-323850" lvl="0" marL="457200" rtl="0" algn="l">
              <a:spcBef>
                <a:spcPts val="0"/>
              </a:spcBef>
              <a:spcAft>
                <a:spcPts val="0"/>
              </a:spcAft>
              <a:buSzPts val="1500"/>
              <a:buChar char="●"/>
            </a:pPr>
            <a:r>
              <a:rPr i="1" lang="no" sz="1500"/>
              <a:t>Veldig </a:t>
            </a:r>
            <a:r>
              <a:rPr lang="no" sz="1500"/>
              <a:t>sjeldent man er </a:t>
            </a:r>
            <a:r>
              <a:rPr b="1" lang="no" sz="1500"/>
              <a:t>nødt</a:t>
            </a:r>
            <a:r>
              <a:rPr lang="no" sz="1500"/>
              <a:t> til å bruke sets i dette faget, men kan være greit å vite dersom oppgaven skulle kreve det</a:t>
            </a:r>
            <a:endParaRPr sz="15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7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7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Robot footballers vs. gravity! See the best dives, fouls, pratfalls and faceplants of this year's robot world cup.&#10;&#10;How to win at robot football: http://bit.ly/29ydq40&#10;&#10;Subscribe to CNET: http://bit.ly/17qqqCs&#10;Watch more CNET videos: http://www.cnet.com/video&#10;Follow CNET on Twitter: http://twitter.com/CNET&#10;Follow CNET on Facebook: http://www.facebook.com/cnet" id="529" name="Google Shape;529;p70" title="Funniest dives of RoboCup 2016">
            <a:hlinkClick r:id="rId3"/>
          </p:cNvPr>
          <p:cNvPicPr preferRelativeResize="0"/>
          <p:nvPr/>
        </p:nvPicPr>
        <p:blipFill>
          <a:blip r:embed="rId4">
            <a:alphaModFix/>
          </a:blip>
          <a:stretch>
            <a:fillRect/>
          </a:stretch>
        </p:blipFill>
        <p:spPr>
          <a:xfrm>
            <a:off x="567487" y="-216950"/>
            <a:ext cx="8009024" cy="54852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7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Tupler</a:t>
            </a:r>
            <a:endParaRPr/>
          </a:p>
        </p:txBody>
      </p:sp>
      <p:sp>
        <p:nvSpPr>
          <p:cNvPr id="535" name="Google Shape;535;p71"/>
          <p:cNvSpPr txBox="1"/>
          <p:nvPr>
            <p:ph idx="1" type="body"/>
          </p:nvPr>
        </p:nvSpPr>
        <p:spPr>
          <a:xfrm>
            <a:off x="1297500" y="1369375"/>
            <a:ext cx="7764300" cy="3383700"/>
          </a:xfrm>
          <a:prstGeom prst="rect">
            <a:avLst/>
          </a:prstGeom>
        </p:spPr>
        <p:txBody>
          <a:bodyPr anchorCtr="0" anchor="t" bIns="91425" lIns="91425" spcFirstLastPara="1" rIns="91425" wrap="square" tIns="91425">
            <a:noAutofit/>
          </a:bodyPr>
          <a:lstStyle/>
          <a:p>
            <a:pPr indent="-323850" lvl="0" marL="457200" rtl="0" algn="l">
              <a:lnSpc>
                <a:spcPct val="200000"/>
              </a:lnSpc>
              <a:spcBef>
                <a:spcPts val="0"/>
              </a:spcBef>
              <a:spcAft>
                <a:spcPts val="0"/>
              </a:spcAft>
              <a:buSzPts val="1500"/>
              <a:buChar char="●"/>
            </a:pPr>
            <a:r>
              <a:rPr lang="no" sz="1500"/>
              <a:t>VELDIG likt lister, hovedforskjellen er at de ikke kan endre størrelse (immutable)</a:t>
            </a:r>
            <a:endParaRPr sz="1500"/>
          </a:p>
          <a:p>
            <a:pPr indent="-323850" lvl="0" marL="457200" rtl="0" algn="l">
              <a:lnSpc>
                <a:spcPct val="200000"/>
              </a:lnSpc>
              <a:spcBef>
                <a:spcPts val="0"/>
              </a:spcBef>
              <a:spcAft>
                <a:spcPts val="0"/>
              </a:spcAft>
              <a:buSzPts val="1500"/>
              <a:buChar char="●"/>
            </a:pPr>
            <a:r>
              <a:rPr lang="no" sz="1500"/>
              <a:t>Defineres slik:</a:t>
            </a:r>
            <a:endParaRPr sz="1500"/>
          </a:p>
          <a:p>
            <a:pPr indent="-323850" lvl="1" marL="914400" rtl="0" algn="l">
              <a:lnSpc>
                <a:spcPct val="200000"/>
              </a:lnSpc>
              <a:spcBef>
                <a:spcPts val="0"/>
              </a:spcBef>
              <a:spcAft>
                <a:spcPts val="0"/>
              </a:spcAft>
              <a:buSzPts val="1500"/>
              <a:buFont typeface="Roboto Mono"/>
              <a:buChar char="○"/>
            </a:pPr>
            <a:r>
              <a:rPr lang="no" sz="1500">
                <a:solidFill>
                  <a:srgbClr val="ECEFF1"/>
                </a:solidFill>
                <a:highlight>
                  <a:srgbClr val="434343"/>
                </a:highlight>
                <a:latin typeface="Roboto Mono"/>
                <a:ea typeface="Roboto Mono"/>
                <a:cs typeface="Roboto Mono"/>
                <a:sym typeface="Roboto Mono"/>
              </a:rPr>
              <a:t>min_tuppel </a:t>
            </a:r>
            <a:r>
              <a:rPr lang="no" sz="1500">
                <a:solidFill>
                  <a:srgbClr val="FBC02D"/>
                </a:solidFill>
                <a:highlight>
                  <a:srgbClr val="434343"/>
                </a:highlight>
                <a:latin typeface="Roboto Mono"/>
                <a:ea typeface="Roboto Mono"/>
                <a:cs typeface="Roboto Mono"/>
                <a:sym typeface="Roboto Mono"/>
              </a:rPr>
              <a:t>=</a:t>
            </a:r>
            <a:r>
              <a:rPr lang="no" sz="1500">
                <a:solidFill>
                  <a:srgbClr val="ECEFF1"/>
                </a:solidFill>
                <a:highlight>
                  <a:srgbClr val="434343"/>
                </a:highlight>
                <a:latin typeface="Roboto Mono"/>
                <a:ea typeface="Roboto Mono"/>
                <a:cs typeface="Roboto Mono"/>
                <a:sym typeface="Roboto Mono"/>
              </a:rPr>
              <a:t> </a:t>
            </a:r>
            <a:r>
              <a:rPr lang="no" sz="1500">
                <a:solidFill>
                  <a:srgbClr val="FBC02D"/>
                </a:solidFill>
                <a:highlight>
                  <a:srgbClr val="434343"/>
                </a:highlight>
                <a:latin typeface="Roboto Mono"/>
                <a:ea typeface="Roboto Mono"/>
                <a:cs typeface="Roboto Mono"/>
                <a:sym typeface="Roboto Mono"/>
              </a:rPr>
              <a:t>(</a:t>
            </a:r>
            <a:r>
              <a:rPr lang="no" sz="1500">
                <a:solidFill>
                  <a:srgbClr val="9CCC65"/>
                </a:solidFill>
                <a:highlight>
                  <a:srgbClr val="434343"/>
                </a:highlight>
                <a:latin typeface="Roboto Mono"/>
                <a:ea typeface="Roboto Mono"/>
                <a:cs typeface="Roboto Mono"/>
                <a:sym typeface="Roboto Mono"/>
              </a:rPr>
              <a:t>"Første"</a:t>
            </a:r>
            <a:r>
              <a:rPr lang="no" sz="1500">
                <a:solidFill>
                  <a:srgbClr val="FBC02D"/>
                </a:solidFill>
                <a:highlight>
                  <a:srgbClr val="434343"/>
                </a:highlight>
                <a:latin typeface="Roboto Mono"/>
                <a:ea typeface="Roboto Mono"/>
                <a:cs typeface="Roboto Mono"/>
                <a:sym typeface="Roboto Mono"/>
              </a:rPr>
              <a:t>,</a:t>
            </a:r>
            <a:r>
              <a:rPr lang="no" sz="1500">
                <a:solidFill>
                  <a:srgbClr val="ECEFF1"/>
                </a:solidFill>
                <a:highlight>
                  <a:srgbClr val="434343"/>
                </a:highlight>
                <a:latin typeface="Roboto Mono"/>
                <a:ea typeface="Roboto Mono"/>
                <a:cs typeface="Roboto Mono"/>
                <a:sym typeface="Roboto Mono"/>
              </a:rPr>
              <a:t> </a:t>
            </a:r>
            <a:r>
              <a:rPr lang="no" sz="1500">
                <a:solidFill>
                  <a:srgbClr val="9CCC65"/>
                </a:solidFill>
                <a:highlight>
                  <a:srgbClr val="434343"/>
                </a:highlight>
                <a:latin typeface="Roboto Mono"/>
                <a:ea typeface="Roboto Mono"/>
                <a:cs typeface="Roboto Mono"/>
                <a:sym typeface="Roboto Mono"/>
              </a:rPr>
              <a:t>"Andre"</a:t>
            </a:r>
            <a:r>
              <a:rPr lang="no" sz="1500">
                <a:solidFill>
                  <a:srgbClr val="FBC02D"/>
                </a:solidFill>
                <a:highlight>
                  <a:srgbClr val="434343"/>
                </a:highlight>
                <a:latin typeface="Roboto Mono"/>
                <a:ea typeface="Roboto Mono"/>
                <a:cs typeface="Roboto Mono"/>
                <a:sym typeface="Roboto Mono"/>
              </a:rPr>
              <a:t>,</a:t>
            </a:r>
            <a:r>
              <a:rPr lang="no" sz="1500">
                <a:solidFill>
                  <a:srgbClr val="ECEFF1"/>
                </a:solidFill>
                <a:highlight>
                  <a:srgbClr val="434343"/>
                </a:highlight>
                <a:latin typeface="Roboto Mono"/>
                <a:ea typeface="Roboto Mono"/>
                <a:cs typeface="Roboto Mono"/>
                <a:sym typeface="Roboto Mono"/>
              </a:rPr>
              <a:t> </a:t>
            </a:r>
            <a:r>
              <a:rPr lang="no" sz="1500">
                <a:solidFill>
                  <a:srgbClr val="9CCC65"/>
                </a:solidFill>
                <a:highlight>
                  <a:srgbClr val="434343"/>
                </a:highlight>
                <a:latin typeface="Roboto Mono"/>
                <a:ea typeface="Roboto Mono"/>
                <a:cs typeface="Roboto Mono"/>
                <a:sym typeface="Roboto Mono"/>
              </a:rPr>
              <a:t>"Tredje"</a:t>
            </a:r>
            <a:r>
              <a:rPr lang="no" sz="1500">
                <a:solidFill>
                  <a:srgbClr val="FBC02D"/>
                </a:solidFill>
                <a:highlight>
                  <a:srgbClr val="434343"/>
                </a:highlight>
                <a:latin typeface="Roboto Mono"/>
                <a:ea typeface="Roboto Mono"/>
                <a:cs typeface="Roboto Mono"/>
                <a:sym typeface="Roboto Mono"/>
              </a:rPr>
              <a:t>)</a:t>
            </a:r>
            <a:endParaRPr sz="1500">
              <a:solidFill>
                <a:srgbClr val="FBC02D"/>
              </a:solidFill>
              <a:highlight>
                <a:srgbClr val="434343"/>
              </a:highlight>
              <a:latin typeface="Roboto Mono"/>
              <a:ea typeface="Roboto Mono"/>
              <a:cs typeface="Roboto Mono"/>
              <a:sym typeface="Roboto Mono"/>
            </a:endParaRPr>
          </a:p>
          <a:p>
            <a:pPr indent="-323850" lvl="0" marL="457200" rtl="0" algn="l">
              <a:lnSpc>
                <a:spcPct val="200000"/>
              </a:lnSpc>
              <a:spcBef>
                <a:spcPts val="0"/>
              </a:spcBef>
              <a:spcAft>
                <a:spcPts val="0"/>
              </a:spcAft>
              <a:buSzPts val="1500"/>
              <a:buChar char="●"/>
            </a:pPr>
            <a:r>
              <a:rPr lang="no" sz="1500"/>
              <a:t>Kan for eksempel brukes til å returnere to verdier i en funksjon:</a:t>
            </a:r>
            <a:endParaRPr sz="1500"/>
          </a:p>
          <a:p>
            <a:pPr indent="-323850" lvl="1" marL="914400" rtl="0" algn="l">
              <a:lnSpc>
                <a:spcPct val="200000"/>
              </a:lnSpc>
              <a:spcBef>
                <a:spcPts val="0"/>
              </a:spcBef>
              <a:spcAft>
                <a:spcPts val="0"/>
              </a:spcAft>
              <a:buSzPts val="1500"/>
              <a:buFont typeface="Roboto Mono"/>
              <a:buChar char="○"/>
            </a:pPr>
            <a:r>
              <a:rPr lang="no" sz="1500">
                <a:solidFill>
                  <a:srgbClr val="4DD0E1"/>
                </a:solidFill>
                <a:highlight>
                  <a:srgbClr val="434343"/>
                </a:highlight>
                <a:latin typeface="Roboto Mono"/>
                <a:ea typeface="Roboto Mono"/>
                <a:cs typeface="Roboto Mono"/>
                <a:sym typeface="Roboto Mono"/>
              </a:rPr>
              <a:t>return</a:t>
            </a:r>
            <a:r>
              <a:rPr lang="no" sz="1500">
                <a:solidFill>
                  <a:srgbClr val="ECEFF1"/>
                </a:solidFill>
                <a:highlight>
                  <a:srgbClr val="434343"/>
                </a:highlight>
                <a:latin typeface="Roboto Mono"/>
                <a:ea typeface="Roboto Mono"/>
                <a:cs typeface="Roboto Mono"/>
                <a:sym typeface="Roboto Mono"/>
              </a:rPr>
              <a:t> </a:t>
            </a:r>
            <a:r>
              <a:rPr lang="no" sz="1500">
                <a:solidFill>
                  <a:srgbClr val="FBC02D"/>
                </a:solidFill>
                <a:highlight>
                  <a:srgbClr val="434343"/>
                </a:highlight>
                <a:latin typeface="Roboto Mono"/>
                <a:ea typeface="Roboto Mono"/>
                <a:cs typeface="Roboto Mono"/>
                <a:sym typeface="Roboto Mono"/>
              </a:rPr>
              <a:t>(</a:t>
            </a:r>
            <a:r>
              <a:rPr lang="no" sz="1500">
                <a:solidFill>
                  <a:srgbClr val="ECEFF1"/>
                </a:solidFill>
                <a:highlight>
                  <a:srgbClr val="434343"/>
                </a:highlight>
                <a:latin typeface="Roboto Mono"/>
                <a:ea typeface="Roboto Mono"/>
                <a:cs typeface="Roboto Mono"/>
                <a:sym typeface="Roboto Mono"/>
              </a:rPr>
              <a:t>first_arg</a:t>
            </a:r>
            <a:r>
              <a:rPr lang="no" sz="1500">
                <a:solidFill>
                  <a:srgbClr val="FBC02D"/>
                </a:solidFill>
                <a:highlight>
                  <a:srgbClr val="434343"/>
                </a:highlight>
                <a:latin typeface="Roboto Mono"/>
                <a:ea typeface="Roboto Mono"/>
                <a:cs typeface="Roboto Mono"/>
                <a:sym typeface="Roboto Mono"/>
              </a:rPr>
              <a:t>,</a:t>
            </a:r>
            <a:r>
              <a:rPr lang="no" sz="1500">
                <a:solidFill>
                  <a:srgbClr val="ECEFF1"/>
                </a:solidFill>
                <a:highlight>
                  <a:srgbClr val="434343"/>
                </a:highlight>
                <a:latin typeface="Roboto Mono"/>
                <a:ea typeface="Roboto Mono"/>
                <a:cs typeface="Roboto Mono"/>
                <a:sym typeface="Roboto Mono"/>
              </a:rPr>
              <a:t> second_arg</a:t>
            </a:r>
            <a:r>
              <a:rPr lang="no" sz="1500">
                <a:solidFill>
                  <a:srgbClr val="FBC02D"/>
                </a:solidFill>
                <a:highlight>
                  <a:srgbClr val="434343"/>
                </a:highlight>
                <a:latin typeface="Roboto Mono"/>
                <a:ea typeface="Roboto Mono"/>
                <a:cs typeface="Roboto Mono"/>
                <a:sym typeface="Roboto Mono"/>
              </a:rPr>
              <a:t>)</a:t>
            </a:r>
            <a:endParaRPr sz="1500">
              <a:solidFill>
                <a:srgbClr val="FBC02D"/>
              </a:solidFill>
              <a:highlight>
                <a:srgbClr val="434343"/>
              </a:highlight>
              <a:latin typeface="Roboto Mono"/>
              <a:ea typeface="Roboto Mono"/>
              <a:cs typeface="Roboto Mono"/>
              <a:sym typeface="Roboto Mono"/>
            </a:endParaRPr>
          </a:p>
          <a:p>
            <a:pPr indent="-323850" lvl="0" marL="457200" rtl="0" algn="l">
              <a:lnSpc>
                <a:spcPct val="200000"/>
              </a:lnSpc>
              <a:spcBef>
                <a:spcPts val="0"/>
              </a:spcBef>
              <a:spcAft>
                <a:spcPts val="0"/>
              </a:spcAft>
              <a:buSzPts val="1500"/>
              <a:buChar char="●"/>
            </a:pPr>
            <a:r>
              <a:rPr lang="no" sz="1500"/>
              <a:t>Henter ut verdier ved å bruke indeks (likt som i en liste):</a:t>
            </a:r>
            <a:endParaRPr sz="1500"/>
          </a:p>
          <a:p>
            <a:pPr indent="-323850" lvl="1" marL="914400" rtl="0" algn="l">
              <a:lnSpc>
                <a:spcPct val="200000"/>
              </a:lnSpc>
              <a:spcBef>
                <a:spcPts val="0"/>
              </a:spcBef>
              <a:spcAft>
                <a:spcPts val="0"/>
              </a:spcAft>
              <a:buSzPts val="1500"/>
              <a:buFont typeface="Roboto Mono"/>
              <a:buChar char="○"/>
            </a:pPr>
            <a:r>
              <a:rPr lang="no" sz="1500">
                <a:solidFill>
                  <a:srgbClr val="4DD0E1"/>
                </a:solidFill>
                <a:highlight>
                  <a:srgbClr val="434343"/>
                </a:highlight>
                <a:latin typeface="Roboto Mono"/>
                <a:ea typeface="Roboto Mono"/>
                <a:cs typeface="Roboto Mono"/>
                <a:sym typeface="Roboto Mono"/>
              </a:rPr>
              <a:t>print</a:t>
            </a:r>
            <a:r>
              <a:rPr lang="no" sz="1500">
                <a:solidFill>
                  <a:srgbClr val="FBC02D"/>
                </a:solidFill>
                <a:highlight>
                  <a:srgbClr val="434343"/>
                </a:highlight>
                <a:latin typeface="Roboto Mono"/>
                <a:ea typeface="Roboto Mono"/>
                <a:cs typeface="Roboto Mono"/>
                <a:sym typeface="Roboto Mono"/>
              </a:rPr>
              <a:t>(</a:t>
            </a:r>
            <a:r>
              <a:rPr lang="no" sz="1500">
                <a:solidFill>
                  <a:srgbClr val="ECEFF1"/>
                </a:solidFill>
                <a:highlight>
                  <a:srgbClr val="434343"/>
                </a:highlight>
                <a:latin typeface="Roboto Mono"/>
                <a:ea typeface="Roboto Mono"/>
                <a:cs typeface="Roboto Mono"/>
                <a:sym typeface="Roboto Mono"/>
              </a:rPr>
              <a:t>min_tuppel</a:t>
            </a:r>
            <a:r>
              <a:rPr lang="no" sz="1500">
                <a:solidFill>
                  <a:srgbClr val="FBC02D"/>
                </a:solidFill>
                <a:highlight>
                  <a:srgbClr val="434343"/>
                </a:highlight>
                <a:latin typeface="Roboto Mono"/>
                <a:ea typeface="Roboto Mono"/>
                <a:cs typeface="Roboto Mono"/>
                <a:sym typeface="Roboto Mono"/>
              </a:rPr>
              <a:t>[0])</a:t>
            </a:r>
            <a:r>
              <a:rPr lang="no" sz="1500">
                <a:solidFill>
                  <a:srgbClr val="ECEFF1"/>
                </a:solidFill>
                <a:latin typeface="Roboto Mono"/>
                <a:ea typeface="Roboto Mono"/>
                <a:cs typeface="Roboto Mono"/>
                <a:sym typeface="Roboto Mono"/>
              </a:rPr>
              <a:t> </a:t>
            </a:r>
            <a:r>
              <a:rPr lang="no" sz="1500">
                <a:solidFill>
                  <a:srgbClr val="FBC02D"/>
                </a:solidFill>
                <a:latin typeface="Roboto Mono"/>
                <a:ea typeface="Roboto Mono"/>
                <a:cs typeface="Roboto Mono"/>
                <a:sym typeface="Roboto Mono"/>
              </a:rPr>
              <a:t>-&gt; </a:t>
            </a:r>
            <a:r>
              <a:rPr lang="no" sz="1500">
                <a:solidFill>
                  <a:srgbClr val="FFFFFF"/>
                </a:solidFill>
              </a:rPr>
              <a:t>skriver ut</a:t>
            </a:r>
            <a:r>
              <a:rPr lang="no" sz="1500">
                <a:solidFill>
                  <a:srgbClr val="ECEFF1"/>
                </a:solidFill>
                <a:latin typeface="Roboto Mono"/>
                <a:ea typeface="Roboto Mono"/>
                <a:cs typeface="Roboto Mono"/>
                <a:sym typeface="Roboto Mono"/>
              </a:rPr>
              <a:t> </a:t>
            </a:r>
            <a:r>
              <a:rPr lang="no" sz="1500">
                <a:solidFill>
                  <a:srgbClr val="9CCC65"/>
                </a:solidFill>
                <a:highlight>
                  <a:srgbClr val="434343"/>
                </a:highlight>
                <a:latin typeface="Roboto Mono"/>
                <a:ea typeface="Roboto Mono"/>
                <a:cs typeface="Roboto Mono"/>
                <a:sym typeface="Roboto Mono"/>
              </a:rPr>
              <a:t>"Første"</a:t>
            </a:r>
            <a:endParaRPr>
              <a:highlight>
                <a:srgbClr val="434343"/>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pic>
        <p:nvPicPr>
          <p:cNvPr id="168" name="Google Shape;168;p18"/>
          <p:cNvPicPr preferRelativeResize="0"/>
          <p:nvPr/>
        </p:nvPicPr>
        <p:blipFill>
          <a:blip r:embed="rId3">
            <a:alphaModFix/>
          </a:blip>
          <a:stretch>
            <a:fillRect/>
          </a:stretch>
        </p:blipFill>
        <p:spPr>
          <a:xfrm>
            <a:off x="0" y="2244962"/>
            <a:ext cx="13247052" cy="3033675"/>
          </a:xfrm>
          <a:prstGeom prst="rect">
            <a:avLst/>
          </a:prstGeom>
          <a:noFill/>
          <a:ln>
            <a:noFill/>
          </a:ln>
        </p:spPr>
      </p:pic>
      <p:sp>
        <p:nvSpPr>
          <p:cNvPr id="169" name="Google Shape;169;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#Denfølelsen</a:t>
            </a:r>
            <a:endParaRPr/>
          </a:p>
          <a:p>
            <a:pPr indent="457200" lvl="0" marL="0" rtl="0" algn="l">
              <a:spcBef>
                <a:spcPts val="0"/>
              </a:spcBef>
              <a:spcAft>
                <a:spcPts val="0"/>
              </a:spcAft>
              <a:buNone/>
            </a:pPr>
            <a:r>
              <a:rPr lang="no"/>
              <a:t>når koden ikke kjører for ørtende gang</a:t>
            </a:r>
            <a:endParaRPr/>
          </a:p>
        </p:txBody>
      </p:sp>
      <p:sp>
        <p:nvSpPr>
          <p:cNvPr id="170" name="Google Shape;170;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1" name="Google Shape;171;p18"/>
          <p:cNvPicPr preferRelativeResize="0"/>
          <p:nvPr/>
        </p:nvPicPr>
        <p:blipFill>
          <a:blip r:embed="rId4">
            <a:alphaModFix/>
          </a:blip>
          <a:stretch>
            <a:fillRect/>
          </a:stretch>
        </p:blipFill>
        <p:spPr>
          <a:xfrm>
            <a:off x="-459425" y="2742675"/>
            <a:ext cx="3714750" cy="2667000"/>
          </a:xfrm>
          <a:prstGeom prst="rect">
            <a:avLst/>
          </a:prstGeom>
          <a:noFill/>
          <a:ln>
            <a:noFill/>
          </a:ln>
        </p:spPr>
      </p:pic>
      <p:pic>
        <p:nvPicPr>
          <p:cNvPr id="172" name="Google Shape;172;p18"/>
          <p:cNvPicPr preferRelativeResize="0"/>
          <p:nvPr/>
        </p:nvPicPr>
        <p:blipFill>
          <a:blip r:embed="rId5">
            <a:alphaModFix/>
          </a:blip>
          <a:stretch>
            <a:fillRect/>
          </a:stretch>
        </p:blipFill>
        <p:spPr>
          <a:xfrm>
            <a:off x="6374523" y="2742675"/>
            <a:ext cx="3183852" cy="2701450"/>
          </a:xfrm>
          <a:prstGeom prst="rect">
            <a:avLst/>
          </a:prstGeom>
          <a:noFill/>
          <a:ln>
            <a:noFill/>
          </a:ln>
        </p:spPr>
      </p:pic>
      <p:pic>
        <p:nvPicPr>
          <p:cNvPr id="173" name="Google Shape;173;p18"/>
          <p:cNvPicPr preferRelativeResize="0"/>
          <p:nvPr/>
        </p:nvPicPr>
        <p:blipFill>
          <a:blip r:embed="rId6">
            <a:alphaModFix/>
          </a:blip>
          <a:stretch>
            <a:fillRect/>
          </a:stretch>
        </p:blipFill>
        <p:spPr>
          <a:xfrm>
            <a:off x="3048041" y="2742675"/>
            <a:ext cx="3579909" cy="2667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300"/>
                                        <p:tgtEl>
                                          <p:spTgt spid="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300"/>
                                        <p:tgtEl>
                                          <p:spTgt spid="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300"/>
                                        <p:tgtEl>
                                          <p:spTgt spid="1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Google Shape;540;p72"/>
          <p:cNvSpPr/>
          <p:nvPr/>
        </p:nvSpPr>
        <p:spPr>
          <a:xfrm>
            <a:off x="2126550" y="1822275"/>
            <a:ext cx="3708600" cy="21006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7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Dictionary</a:t>
            </a:r>
            <a:endParaRPr/>
          </a:p>
        </p:txBody>
      </p:sp>
      <p:sp>
        <p:nvSpPr>
          <p:cNvPr id="542" name="Google Shape;542;p72"/>
          <p:cNvSpPr txBox="1"/>
          <p:nvPr>
            <p:ph idx="1" type="body"/>
          </p:nvPr>
        </p:nvSpPr>
        <p:spPr>
          <a:xfrm>
            <a:off x="1297500" y="1307850"/>
            <a:ext cx="7287600" cy="35097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no" sz="1500"/>
              <a:t>Lages vha. krøllparentes (likt som sets).</a:t>
            </a:r>
            <a:endParaRPr sz="1500"/>
          </a:p>
          <a:p>
            <a:pPr indent="0" lvl="0" marL="914400" rtl="0" algn="l">
              <a:lnSpc>
                <a:spcPct val="150000"/>
              </a:lnSpc>
              <a:spcBef>
                <a:spcPts val="1600"/>
              </a:spcBef>
              <a:spcAft>
                <a:spcPts val="0"/>
              </a:spcAft>
              <a:buNone/>
            </a:pPr>
            <a:r>
              <a:rPr lang="no" sz="1500">
                <a:solidFill>
                  <a:srgbClr val="ECEFF1"/>
                </a:solidFill>
                <a:latin typeface="Roboto Mono"/>
                <a:ea typeface="Roboto Mono"/>
                <a:cs typeface="Roboto Mono"/>
                <a:sym typeface="Roboto Mono"/>
              </a:rPr>
              <a:t>min</a:t>
            </a:r>
            <a:r>
              <a:rPr lang="no" sz="1500">
                <a:solidFill>
                  <a:srgbClr val="ECEFF1"/>
                </a:solidFill>
                <a:latin typeface="Roboto Mono"/>
                <a:ea typeface="Roboto Mono"/>
                <a:cs typeface="Roboto Mono"/>
                <a:sym typeface="Roboto Mono"/>
              </a:rPr>
              <a:t>_d</a:t>
            </a:r>
            <a:r>
              <a:rPr lang="no" sz="1500">
                <a:solidFill>
                  <a:srgbClr val="ECEFF1"/>
                </a:solidFill>
                <a:latin typeface="Roboto Mono"/>
                <a:ea typeface="Roboto Mono"/>
                <a:cs typeface="Roboto Mono"/>
                <a:sym typeface="Roboto Mono"/>
              </a:rPr>
              <a:t>ictionary </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 </a:t>
            </a:r>
            <a:r>
              <a:rPr lang="no" sz="1500">
                <a:solidFill>
                  <a:srgbClr val="FBC02D"/>
                </a:solidFill>
                <a:latin typeface="Roboto Mono"/>
                <a:ea typeface="Roboto Mono"/>
                <a:cs typeface="Roboto Mono"/>
                <a:sym typeface="Roboto Mono"/>
              </a:rPr>
              <a:t>{</a:t>
            </a:r>
            <a:br>
              <a:rPr lang="no" sz="1500">
                <a:solidFill>
                  <a:srgbClr val="ECEFF1"/>
                </a:solidFill>
                <a:latin typeface="Roboto Mono"/>
                <a:ea typeface="Roboto Mono"/>
                <a:cs typeface="Roboto Mono"/>
                <a:sym typeface="Roboto Mono"/>
              </a:rPr>
            </a:br>
            <a:r>
              <a:rPr lang="no" sz="1500">
                <a:solidFill>
                  <a:srgbClr val="ECEFF1"/>
                </a:solidFill>
                <a:latin typeface="Roboto Mono"/>
                <a:ea typeface="Roboto Mono"/>
                <a:cs typeface="Roboto Mono"/>
                <a:sym typeface="Roboto Mono"/>
              </a:rPr>
              <a:t>    </a:t>
            </a:r>
            <a:r>
              <a:rPr lang="no" sz="1500">
                <a:solidFill>
                  <a:srgbClr val="9CCC65"/>
                </a:solidFill>
                <a:latin typeface="Roboto Mono"/>
                <a:ea typeface="Roboto Mono"/>
                <a:cs typeface="Roboto Mono"/>
                <a:sym typeface="Roboto Mono"/>
              </a:rPr>
              <a:t>"fornavn"</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 </a:t>
            </a:r>
            <a:r>
              <a:rPr lang="no" sz="1500">
                <a:solidFill>
                  <a:srgbClr val="9CCC65"/>
                </a:solidFill>
                <a:latin typeface="Roboto Mono"/>
                <a:ea typeface="Roboto Mono"/>
                <a:cs typeface="Roboto Mono"/>
                <a:sym typeface="Roboto Mono"/>
              </a:rPr>
              <a:t>"Ola"</a:t>
            </a:r>
            <a:r>
              <a:rPr lang="no" sz="1500">
                <a:solidFill>
                  <a:srgbClr val="FBC02D"/>
                </a:solidFill>
                <a:latin typeface="Roboto Mono"/>
                <a:ea typeface="Roboto Mono"/>
                <a:cs typeface="Roboto Mono"/>
                <a:sym typeface="Roboto Mono"/>
              </a:rPr>
              <a:t>,</a:t>
            </a:r>
            <a:br>
              <a:rPr lang="no" sz="1500">
                <a:solidFill>
                  <a:srgbClr val="ECEFF1"/>
                </a:solidFill>
                <a:latin typeface="Roboto Mono"/>
                <a:ea typeface="Roboto Mono"/>
                <a:cs typeface="Roboto Mono"/>
                <a:sym typeface="Roboto Mono"/>
              </a:rPr>
            </a:br>
            <a:r>
              <a:rPr lang="no" sz="1500">
                <a:solidFill>
                  <a:srgbClr val="ECEFF1"/>
                </a:solidFill>
                <a:latin typeface="Roboto Mono"/>
                <a:ea typeface="Roboto Mono"/>
                <a:cs typeface="Roboto Mono"/>
                <a:sym typeface="Roboto Mono"/>
              </a:rPr>
              <a:t>    </a:t>
            </a:r>
            <a:r>
              <a:rPr lang="no" sz="1500">
                <a:solidFill>
                  <a:srgbClr val="9CCC65"/>
                </a:solidFill>
                <a:latin typeface="Roboto Mono"/>
                <a:ea typeface="Roboto Mono"/>
                <a:cs typeface="Roboto Mono"/>
                <a:sym typeface="Roboto Mono"/>
              </a:rPr>
              <a:t>"etternavn"</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 </a:t>
            </a:r>
            <a:r>
              <a:rPr lang="no" sz="1500">
                <a:solidFill>
                  <a:srgbClr val="9CCC65"/>
                </a:solidFill>
                <a:latin typeface="Roboto Mono"/>
                <a:ea typeface="Roboto Mono"/>
                <a:cs typeface="Roboto Mono"/>
                <a:sym typeface="Roboto Mono"/>
              </a:rPr>
              <a:t>"Nordmann"</a:t>
            </a:r>
            <a:r>
              <a:rPr lang="no" sz="1500">
                <a:solidFill>
                  <a:srgbClr val="FBC02D"/>
                </a:solidFill>
                <a:latin typeface="Roboto Mono"/>
                <a:ea typeface="Roboto Mono"/>
                <a:cs typeface="Roboto Mono"/>
                <a:sym typeface="Roboto Mono"/>
              </a:rPr>
              <a:t>,</a:t>
            </a:r>
            <a:br>
              <a:rPr lang="no" sz="1500">
                <a:solidFill>
                  <a:srgbClr val="ECEFF1"/>
                </a:solidFill>
                <a:latin typeface="Roboto Mono"/>
                <a:ea typeface="Roboto Mono"/>
                <a:cs typeface="Roboto Mono"/>
                <a:sym typeface="Roboto Mono"/>
              </a:rPr>
            </a:br>
            <a:r>
              <a:rPr lang="no" sz="1500">
                <a:solidFill>
                  <a:srgbClr val="ECEFF1"/>
                </a:solidFill>
                <a:latin typeface="Roboto Mono"/>
                <a:ea typeface="Roboto Mono"/>
                <a:cs typeface="Roboto Mono"/>
                <a:sym typeface="Roboto Mono"/>
              </a:rPr>
              <a:t>    </a:t>
            </a:r>
            <a:r>
              <a:rPr lang="no" sz="1500">
                <a:solidFill>
                  <a:srgbClr val="9CCC65"/>
                </a:solidFill>
                <a:latin typeface="Roboto Mono"/>
                <a:ea typeface="Roboto Mono"/>
                <a:cs typeface="Roboto Mono"/>
                <a:sym typeface="Roboto Mono"/>
              </a:rPr>
              <a:t>"tlf"</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 </a:t>
            </a:r>
            <a:r>
              <a:rPr lang="no" sz="1500">
                <a:solidFill>
                  <a:srgbClr val="FBC02D"/>
                </a:solidFill>
                <a:latin typeface="Roboto Mono"/>
                <a:ea typeface="Roboto Mono"/>
                <a:cs typeface="Roboto Mono"/>
                <a:sym typeface="Roboto Mono"/>
              </a:rPr>
              <a:t>1881,</a:t>
            </a:r>
            <a:br>
              <a:rPr lang="no" sz="1500">
                <a:solidFill>
                  <a:srgbClr val="ECEFF1"/>
                </a:solidFill>
                <a:latin typeface="Roboto Mono"/>
                <a:ea typeface="Roboto Mono"/>
                <a:cs typeface="Roboto Mono"/>
                <a:sym typeface="Roboto Mono"/>
              </a:rPr>
            </a:br>
            <a:r>
              <a:rPr lang="no" sz="1500">
                <a:solidFill>
                  <a:srgbClr val="ECEFF1"/>
                </a:solidFill>
                <a:latin typeface="Roboto Mono"/>
                <a:ea typeface="Roboto Mono"/>
                <a:cs typeface="Roboto Mono"/>
                <a:sym typeface="Roboto Mono"/>
              </a:rPr>
              <a:t>    </a:t>
            </a:r>
            <a:r>
              <a:rPr lang="no" sz="1500">
                <a:solidFill>
                  <a:srgbClr val="9CCC65"/>
                </a:solidFill>
                <a:latin typeface="Roboto Mono"/>
                <a:ea typeface="Roboto Mono"/>
                <a:cs typeface="Roboto Mono"/>
                <a:sym typeface="Roboto Mono"/>
              </a:rPr>
              <a:t>"kjonn"</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 </a:t>
            </a:r>
            <a:r>
              <a:rPr lang="no" sz="1500">
                <a:solidFill>
                  <a:srgbClr val="9CCC65"/>
                </a:solidFill>
                <a:latin typeface="Roboto Mono"/>
                <a:ea typeface="Roboto Mono"/>
                <a:cs typeface="Roboto Mono"/>
                <a:sym typeface="Roboto Mono"/>
              </a:rPr>
              <a:t>'M'</a:t>
            </a:r>
            <a:br>
              <a:rPr lang="no" sz="1500">
                <a:solidFill>
                  <a:srgbClr val="ECEFF1"/>
                </a:solidFill>
                <a:latin typeface="Roboto Mono"/>
                <a:ea typeface="Roboto Mono"/>
                <a:cs typeface="Roboto Mono"/>
                <a:sym typeface="Roboto Mono"/>
              </a:rPr>
            </a:br>
            <a:r>
              <a:rPr lang="no" sz="1500">
                <a:solidFill>
                  <a:srgbClr val="FBC02D"/>
                </a:solidFill>
                <a:latin typeface="Roboto Mono"/>
                <a:ea typeface="Roboto Mono"/>
                <a:cs typeface="Roboto Mono"/>
                <a:sym typeface="Roboto Mono"/>
              </a:rPr>
              <a:t>}</a:t>
            </a:r>
            <a:endParaRPr sz="1500">
              <a:solidFill>
                <a:srgbClr val="FBC02D"/>
              </a:solidFill>
              <a:latin typeface="Roboto Mono"/>
              <a:ea typeface="Roboto Mono"/>
              <a:cs typeface="Roboto Mono"/>
              <a:sym typeface="Roboto Mono"/>
            </a:endParaRPr>
          </a:p>
          <a:p>
            <a:pPr indent="0" lvl="0" marL="914400" rtl="0" algn="l">
              <a:lnSpc>
                <a:spcPct val="100000"/>
              </a:lnSpc>
              <a:spcBef>
                <a:spcPts val="0"/>
              </a:spcBef>
              <a:spcAft>
                <a:spcPts val="0"/>
              </a:spcAft>
              <a:buNone/>
            </a:pPr>
            <a:r>
              <a:t/>
            </a:r>
            <a:endParaRPr sz="1500">
              <a:solidFill>
                <a:srgbClr val="FBC02D"/>
              </a:solidFill>
              <a:latin typeface="Roboto Mono"/>
              <a:ea typeface="Roboto Mono"/>
              <a:cs typeface="Roboto Mono"/>
              <a:sym typeface="Roboto Mono"/>
            </a:endParaRPr>
          </a:p>
          <a:p>
            <a:pPr indent="-323850" lvl="0" marL="457200" rtl="0" algn="l">
              <a:spcBef>
                <a:spcPts val="0"/>
              </a:spcBef>
              <a:spcAft>
                <a:spcPts val="0"/>
              </a:spcAft>
              <a:buSzPts val="1500"/>
              <a:buChar char="●"/>
            </a:pPr>
            <a:r>
              <a:rPr lang="no" sz="1500"/>
              <a:t>Det til venstre før kolonet er nøkkelen, det til høyre er selve verdien. Man bruker nøkkelen for å hente ut en verdi (slik som vi bruker indeks i lister og tupler)</a:t>
            </a:r>
            <a:endParaRPr b="1" sz="1500"/>
          </a:p>
        </p:txBody>
      </p:sp>
      <p:pic>
        <p:nvPicPr>
          <p:cNvPr id="543" name="Google Shape;543;p72"/>
          <p:cNvPicPr preferRelativeResize="0"/>
          <p:nvPr/>
        </p:nvPicPr>
        <p:blipFill>
          <a:blip r:embed="rId3">
            <a:alphaModFix/>
          </a:blip>
          <a:stretch>
            <a:fillRect/>
          </a:stretch>
        </p:blipFill>
        <p:spPr>
          <a:xfrm>
            <a:off x="7444175" y="393750"/>
            <a:ext cx="1504449" cy="150444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
        <p:nvSpPr>
          <p:cNvPr id="548" name="Google Shape;548;p7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D</a:t>
            </a:r>
            <a:r>
              <a:rPr lang="no"/>
              <a:t>ictionary</a:t>
            </a:r>
            <a:endParaRPr/>
          </a:p>
        </p:txBody>
      </p:sp>
      <p:sp>
        <p:nvSpPr>
          <p:cNvPr id="549" name="Google Shape;549;p73"/>
          <p:cNvSpPr txBox="1"/>
          <p:nvPr>
            <p:ph idx="1" type="body"/>
          </p:nvPr>
        </p:nvSpPr>
        <p:spPr>
          <a:xfrm>
            <a:off x="1297500" y="1136725"/>
            <a:ext cx="7743900" cy="55800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1000"/>
              </a:spcBef>
              <a:spcAft>
                <a:spcPts val="0"/>
              </a:spcAft>
              <a:buClr>
                <a:srgbClr val="FFFFFF"/>
              </a:buClr>
              <a:buSzPts val="1500"/>
              <a:buChar char="●"/>
            </a:pPr>
            <a:r>
              <a:rPr lang="no" sz="1500">
                <a:solidFill>
                  <a:srgbClr val="FFFFFF"/>
                </a:solidFill>
              </a:rPr>
              <a:t>Hvorfor trenger vi dictionaries?</a:t>
            </a:r>
            <a:endParaRPr sz="1500">
              <a:solidFill>
                <a:srgbClr val="FFFFFF"/>
              </a:solidFill>
            </a:endParaRPr>
          </a:p>
          <a:p>
            <a:pPr indent="-323850" lvl="1" marL="914400" rtl="0" algn="l">
              <a:lnSpc>
                <a:spcPct val="150000"/>
              </a:lnSpc>
              <a:spcBef>
                <a:spcPts val="0"/>
              </a:spcBef>
              <a:spcAft>
                <a:spcPts val="0"/>
              </a:spcAft>
              <a:buClr>
                <a:srgbClr val="FFFFFF"/>
              </a:buClr>
              <a:buSzPts val="1500"/>
              <a:buChar char="○"/>
            </a:pPr>
            <a:r>
              <a:rPr lang="no" sz="1500">
                <a:solidFill>
                  <a:srgbClr val="FFFFFF"/>
                </a:solidFill>
              </a:rPr>
              <a:t>Gir mening når vi må kunne identifisere verdier basert på unike nøkler</a:t>
            </a:r>
            <a:endParaRPr sz="1500">
              <a:solidFill>
                <a:srgbClr val="FFFFFF"/>
              </a:solidFill>
            </a:endParaRPr>
          </a:p>
          <a:p>
            <a:pPr indent="-323850" lvl="1" marL="914400" rtl="0" algn="l">
              <a:lnSpc>
                <a:spcPct val="200000"/>
              </a:lnSpc>
              <a:spcBef>
                <a:spcPts val="0"/>
              </a:spcBef>
              <a:spcAft>
                <a:spcPts val="0"/>
              </a:spcAft>
              <a:buClr>
                <a:srgbClr val="FFFFFF"/>
              </a:buClr>
              <a:buSzPts val="1500"/>
              <a:buChar char="○"/>
            </a:pPr>
            <a:r>
              <a:rPr lang="no" sz="1500">
                <a:solidFill>
                  <a:srgbClr val="FFFFFF"/>
                </a:solidFill>
              </a:rPr>
              <a:t>Nyttig med bursdager, høyde, etc.</a:t>
            </a:r>
            <a:endParaRPr sz="1500">
              <a:solidFill>
                <a:srgbClr val="FFFFFF"/>
              </a:solidFill>
            </a:endParaRPr>
          </a:p>
          <a:p>
            <a:pPr indent="-323850" lvl="0" marL="457200" rtl="0" algn="l">
              <a:lnSpc>
                <a:spcPct val="115000"/>
              </a:lnSpc>
              <a:spcBef>
                <a:spcPts val="0"/>
              </a:spcBef>
              <a:spcAft>
                <a:spcPts val="0"/>
              </a:spcAft>
              <a:buClr>
                <a:srgbClr val="FFFFFF"/>
              </a:buClr>
              <a:buSzPts val="1500"/>
              <a:buChar char="●"/>
            </a:pPr>
            <a:r>
              <a:rPr lang="no" sz="1500">
                <a:solidFill>
                  <a:srgbClr val="FFFFFF"/>
                </a:solidFill>
              </a:rPr>
              <a:t>Hvordan bruker vi dictionaries?</a:t>
            </a:r>
            <a:endParaRPr sz="1500">
              <a:solidFill>
                <a:srgbClr val="FFFFFF"/>
              </a:solidFill>
            </a:endParaRPr>
          </a:p>
          <a:p>
            <a:pPr indent="0" lvl="0" marL="457200" rtl="0" algn="l">
              <a:lnSpc>
                <a:spcPct val="150000"/>
              </a:lnSpc>
              <a:spcBef>
                <a:spcPts val="1000"/>
              </a:spcBef>
              <a:spcAft>
                <a:spcPts val="0"/>
              </a:spcAft>
              <a:buNone/>
            </a:pPr>
            <a:r>
              <a:rPr lang="no" sz="1500">
                <a:solidFill>
                  <a:srgbClr val="ECEFF1"/>
                </a:solidFill>
                <a:highlight>
                  <a:srgbClr val="434343"/>
                </a:highlight>
                <a:latin typeface="Roboto Mono"/>
                <a:ea typeface="Roboto Mono"/>
                <a:cs typeface="Roboto Mono"/>
                <a:sym typeface="Roboto Mono"/>
              </a:rPr>
              <a:t>min_dictionary </a:t>
            </a:r>
            <a:r>
              <a:rPr lang="no" sz="1500">
                <a:solidFill>
                  <a:srgbClr val="FBC02D"/>
                </a:solidFill>
                <a:highlight>
                  <a:srgbClr val="434343"/>
                </a:highlight>
                <a:latin typeface="Roboto Mono"/>
                <a:ea typeface="Roboto Mono"/>
                <a:cs typeface="Roboto Mono"/>
                <a:sym typeface="Roboto Mono"/>
              </a:rPr>
              <a:t>=</a:t>
            </a:r>
            <a:r>
              <a:rPr lang="no" sz="1500">
                <a:solidFill>
                  <a:srgbClr val="ECEFF1"/>
                </a:solidFill>
                <a:highlight>
                  <a:srgbClr val="434343"/>
                </a:highlight>
                <a:latin typeface="Roboto Mono"/>
                <a:ea typeface="Roboto Mono"/>
                <a:cs typeface="Roboto Mono"/>
                <a:sym typeface="Roboto Mono"/>
              </a:rPr>
              <a:t> </a:t>
            </a:r>
            <a:r>
              <a:rPr lang="no" sz="1500">
                <a:solidFill>
                  <a:srgbClr val="FBC02D"/>
                </a:solidFill>
                <a:highlight>
                  <a:srgbClr val="434343"/>
                </a:highlight>
                <a:latin typeface="Roboto Mono"/>
                <a:ea typeface="Roboto Mono"/>
                <a:cs typeface="Roboto Mono"/>
                <a:sym typeface="Roboto Mono"/>
              </a:rPr>
              <a:t>{}</a:t>
            </a:r>
            <a:endParaRPr sz="1400">
              <a:solidFill>
                <a:srgbClr val="FFFFFF"/>
              </a:solidFill>
              <a:highlight>
                <a:srgbClr val="434343"/>
              </a:highlight>
              <a:latin typeface="Arial"/>
              <a:ea typeface="Arial"/>
              <a:cs typeface="Arial"/>
              <a:sym typeface="Arial"/>
            </a:endParaRPr>
          </a:p>
          <a:p>
            <a:pPr indent="457200" lvl="0" marL="0" rtl="0" algn="l">
              <a:lnSpc>
                <a:spcPct val="150000"/>
              </a:lnSpc>
              <a:spcBef>
                <a:spcPts val="0"/>
              </a:spcBef>
              <a:spcAft>
                <a:spcPts val="0"/>
              </a:spcAft>
              <a:buNone/>
            </a:pPr>
            <a:r>
              <a:rPr lang="no" sz="1500">
                <a:solidFill>
                  <a:srgbClr val="ECEFF1"/>
                </a:solidFill>
                <a:highlight>
                  <a:srgbClr val="434343"/>
                </a:highlight>
                <a:latin typeface="Roboto Mono"/>
                <a:ea typeface="Roboto Mono"/>
                <a:cs typeface="Roboto Mono"/>
                <a:sym typeface="Roboto Mono"/>
              </a:rPr>
              <a:t>min_dictionary</a:t>
            </a:r>
            <a:r>
              <a:rPr lang="no" sz="1500">
                <a:solidFill>
                  <a:srgbClr val="FBC02D"/>
                </a:solidFill>
                <a:highlight>
                  <a:srgbClr val="434343"/>
                </a:highlight>
                <a:latin typeface="Roboto Mono"/>
                <a:ea typeface="Roboto Mono"/>
                <a:cs typeface="Roboto Mono"/>
                <a:sym typeface="Roboto Mono"/>
              </a:rPr>
              <a:t>[</a:t>
            </a:r>
            <a:r>
              <a:rPr lang="no" sz="1500">
                <a:solidFill>
                  <a:srgbClr val="9CCC65"/>
                </a:solidFill>
                <a:highlight>
                  <a:srgbClr val="434343"/>
                </a:highlight>
                <a:latin typeface="Roboto Mono"/>
                <a:ea typeface="Roboto Mono"/>
                <a:cs typeface="Roboto Mono"/>
                <a:sym typeface="Roboto Mono"/>
              </a:rPr>
              <a:t>"Magnus"</a:t>
            </a:r>
            <a:r>
              <a:rPr lang="no" sz="1500">
                <a:solidFill>
                  <a:srgbClr val="FBC02D"/>
                </a:solidFill>
                <a:highlight>
                  <a:srgbClr val="434343"/>
                </a:highlight>
                <a:latin typeface="Roboto Mono"/>
                <a:ea typeface="Roboto Mono"/>
                <a:cs typeface="Roboto Mono"/>
                <a:sym typeface="Roboto Mono"/>
              </a:rPr>
              <a:t>]</a:t>
            </a:r>
            <a:r>
              <a:rPr lang="no" sz="1500">
                <a:solidFill>
                  <a:srgbClr val="ECEFF1"/>
                </a:solidFill>
                <a:highlight>
                  <a:srgbClr val="434343"/>
                </a:highlight>
                <a:latin typeface="Roboto Mono"/>
                <a:ea typeface="Roboto Mono"/>
                <a:cs typeface="Roboto Mono"/>
                <a:sym typeface="Roboto Mono"/>
              </a:rPr>
              <a:t> </a:t>
            </a:r>
            <a:r>
              <a:rPr lang="no" sz="1500">
                <a:solidFill>
                  <a:srgbClr val="FBC02D"/>
                </a:solidFill>
                <a:highlight>
                  <a:srgbClr val="434343"/>
                </a:highlight>
                <a:latin typeface="Roboto Mono"/>
                <a:ea typeface="Roboto Mono"/>
                <a:cs typeface="Roboto Mono"/>
                <a:sym typeface="Roboto Mono"/>
              </a:rPr>
              <a:t>=</a:t>
            </a:r>
            <a:r>
              <a:rPr lang="no" sz="1500">
                <a:solidFill>
                  <a:srgbClr val="ECEFF1"/>
                </a:solidFill>
                <a:highlight>
                  <a:srgbClr val="434343"/>
                </a:highlight>
                <a:latin typeface="Roboto Mono"/>
                <a:ea typeface="Roboto Mono"/>
                <a:cs typeface="Roboto Mono"/>
                <a:sym typeface="Roboto Mono"/>
              </a:rPr>
              <a:t> </a:t>
            </a:r>
            <a:r>
              <a:rPr lang="no" sz="1500">
                <a:solidFill>
                  <a:srgbClr val="9CCC65"/>
                </a:solidFill>
                <a:highlight>
                  <a:srgbClr val="434343"/>
                </a:highlight>
                <a:latin typeface="Roboto Mono"/>
                <a:ea typeface="Roboto Mono"/>
                <a:cs typeface="Roboto Mono"/>
                <a:sym typeface="Roboto Mono"/>
              </a:rPr>
              <a:t>"20.10.1996"</a:t>
            </a:r>
            <a:endParaRPr sz="1400">
              <a:solidFill>
                <a:srgbClr val="FFFFFF"/>
              </a:solidFill>
              <a:highlight>
                <a:srgbClr val="434343"/>
              </a:highlight>
              <a:latin typeface="Arial"/>
              <a:ea typeface="Arial"/>
              <a:cs typeface="Arial"/>
              <a:sym typeface="Arial"/>
            </a:endParaRPr>
          </a:p>
          <a:p>
            <a:pPr indent="457200" lvl="0" marL="0" rtl="0" algn="l">
              <a:lnSpc>
                <a:spcPct val="150000"/>
              </a:lnSpc>
              <a:spcBef>
                <a:spcPts val="0"/>
              </a:spcBef>
              <a:spcAft>
                <a:spcPts val="0"/>
              </a:spcAft>
              <a:buNone/>
            </a:pPr>
            <a:r>
              <a:rPr lang="no" sz="1500">
                <a:solidFill>
                  <a:srgbClr val="4DD0E1"/>
                </a:solidFill>
                <a:highlight>
                  <a:srgbClr val="434343"/>
                </a:highlight>
                <a:latin typeface="Roboto Mono"/>
                <a:ea typeface="Roboto Mono"/>
                <a:cs typeface="Roboto Mono"/>
                <a:sym typeface="Roboto Mono"/>
              </a:rPr>
              <a:t>print</a:t>
            </a:r>
            <a:r>
              <a:rPr lang="no" sz="1500">
                <a:solidFill>
                  <a:srgbClr val="FBC02D"/>
                </a:solidFill>
                <a:highlight>
                  <a:srgbClr val="434343"/>
                </a:highlight>
                <a:latin typeface="Roboto Mono"/>
                <a:ea typeface="Roboto Mono"/>
                <a:cs typeface="Roboto Mono"/>
                <a:sym typeface="Roboto Mono"/>
              </a:rPr>
              <a:t>(</a:t>
            </a:r>
            <a:r>
              <a:rPr lang="no" sz="1500">
                <a:solidFill>
                  <a:srgbClr val="ECEFF1"/>
                </a:solidFill>
                <a:highlight>
                  <a:srgbClr val="434343"/>
                </a:highlight>
                <a:latin typeface="Roboto Mono"/>
                <a:ea typeface="Roboto Mono"/>
                <a:cs typeface="Roboto Mono"/>
                <a:sym typeface="Roboto Mono"/>
              </a:rPr>
              <a:t>min_dictionary</a:t>
            </a:r>
            <a:r>
              <a:rPr lang="no" sz="1500">
                <a:solidFill>
                  <a:srgbClr val="FBC02D"/>
                </a:solidFill>
                <a:highlight>
                  <a:srgbClr val="434343"/>
                </a:highlight>
                <a:latin typeface="Roboto Mono"/>
                <a:ea typeface="Roboto Mono"/>
                <a:cs typeface="Roboto Mono"/>
                <a:sym typeface="Roboto Mono"/>
              </a:rPr>
              <a:t>[</a:t>
            </a:r>
            <a:r>
              <a:rPr lang="no" sz="1500">
                <a:solidFill>
                  <a:srgbClr val="9CCC65"/>
                </a:solidFill>
                <a:highlight>
                  <a:srgbClr val="434343"/>
                </a:highlight>
                <a:latin typeface="Roboto Mono"/>
                <a:ea typeface="Roboto Mono"/>
                <a:cs typeface="Roboto Mono"/>
                <a:sym typeface="Roboto Mono"/>
              </a:rPr>
              <a:t>"Magnus"</a:t>
            </a:r>
            <a:r>
              <a:rPr lang="no" sz="1500">
                <a:solidFill>
                  <a:srgbClr val="FBC02D"/>
                </a:solidFill>
                <a:highlight>
                  <a:srgbClr val="434343"/>
                </a:highlight>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 </a:t>
            </a:r>
            <a:r>
              <a:rPr lang="no" sz="1500">
                <a:solidFill>
                  <a:srgbClr val="FBC02D"/>
                </a:solidFill>
                <a:latin typeface="Roboto Mono"/>
                <a:ea typeface="Roboto Mono"/>
                <a:cs typeface="Roboto Mono"/>
                <a:sym typeface="Roboto Mono"/>
              </a:rPr>
              <a:t>=&gt;</a:t>
            </a:r>
            <a:r>
              <a:rPr lang="no" sz="1500">
                <a:solidFill>
                  <a:srgbClr val="ECEFF1"/>
                </a:solidFill>
                <a:latin typeface="Roboto Mono"/>
                <a:ea typeface="Roboto Mono"/>
                <a:cs typeface="Roboto Mono"/>
                <a:sym typeface="Roboto Mono"/>
              </a:rPr>
              <a:t> </a:t>
            </a:r>
            <a:r>
              <a:rPr lang="no" sz="1500">
                <a:solidFill>
                  <a:srgbClr val="ECEFF1"/>
                </a:solidFill>
              </a:rPr>
              <a:t>skriver ut</a:t>
            </a:r>
            <a:r>
              <a:rPr lang="no" sz="1500">
                <a:solidFill>
                  <a:srgbClr val="ECEFF1"/>
                </a:solidFill>
                <a:latin typeface="Roboto Mono"/>
                <a:ea typeface="Roboto Mono"/>
                <a:cs typeface="Roboto Mono"/>
                <a:sym typeface="Roboto Mono"/>
              </a:rPr>
              <a:t> </a:t>
            </a:r>
            <a:r>
              <a:rPr lang="no" sz="1500">
                <a:solidFill>
                  <a:srgbClr val="9CCC65"/>
                </a:solidFill>
                <a:highlight>
                  <a:srgbClr val="434343"/>
                </a:highlight>
                <a:latin typeface="Roboto Mono"/>
                <a:ea typeface="Roboto Mono"/>
                <a:cs typeface="Roboto Mono"/>
                <a:sym typeface="Roboto Mono"/>
              </a:rPr>
              <a:t>"20.10.1996"</a:t>
            </a:r>
            <a:endParaRPr sz="1400">
              <a:solidFill>
                <a:srgbClr val="FFFFFF"/>
              </a:solidFill>
              <a:highlight>
                <a:srgbClr val="434343"/>
              </a:highlight>
              <a:latin typeface="Arial"/>
              <a:ea typeface="Arial"/>
              <a:cs typeface="Arial"/>
              <a:sym typeface="Arial"/>
            </a:endParaRPr>
          </a:p>
          <a:p>
            <a:pPr indent="-323850" lvl="0" marL="457200" rtl="0" algn="l">
              <a:lnSpc>
                <a:spcPct val="150000"/>
              </a:lnSpc>
              <a:spcBef>
                <a:spcPts val="1000"/>
              </a:spcBef>
              <a:spcAft>
                <a:spcPts val="0"/>
              </a:spcAft>
              <a:buClr>
                <a:srgbClr val="FFFFFF"/>
              </a:buClr>
              <a:buSzPts val="1500"/>
              <a:buChar char="●"/>
            </a:pPr>
            <a:r>
              <a:rPr lang="no" sz="1500">
                <a:solidFill>
                  <a:srgbClr val="FFFFFF"/>
                </a:solidFill>
              </a:rPr>
              <a:t>Kan bruke nesten hva som helst som nøkkel: </a:t>
            </a:r>
            <a:endParaRPr sz="1500">
              <a:solidFill>
                <a:srgbClr val="FFFFFF"/>
              </a:solidFill>
            </a:endParaRPr>
          </a:p>
          <a:p>
            <a:pPr indent="-323850" lvl="1" marL="914400" rtl="0" algn="l">
              <a:lnSpc>
                <a:spcPct val="150000"/>
              </a:lnSpc>
              <a:spcBef>
                <a:spcPts val="0"/>
              </a:spcBef>
              <a:spcAft>
                <a:spcPts val="0"/>
              </a:spcAft>
              <a:buClr>
                <a:srgbClr val="FFFFFF"/>
              </a:buClr>
              <a:buSzPts val="1500"/>
              <a:buChar char="○"/>
            </a:pPr>
            <a:r>
              <a:rPr lang="no" sz="1500">
                <a:solidFill>
                  <a:srgbClr val="FFFFFF"/>
                </a:solidFill>
              </a:rPr>
              <a:t>Tall, Strenger, Tuples, men ikke lister eller dictionaries</a:t>
            </a:r>
            <a:endParaRPr sz="1500">
              <a:solidFill>
                <a:srgbClr val="ACD433"/>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sp>
        <p:nvSpPr>
          <p:cNvPr id="554" name="Google Shape;554;p7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Eksempel: Liste med dictionary</a:t>
            </a:r>
            <a:endParaRPr/>
          </a:p>
        </p:txBody>
      </p:sp>
      <p:sp>
        <p:nvSpPr>
          <p:cNvPr id="555" name="Google Shape;555;p74"/>
          <p:cNvSpPr txBox="1"/>
          <p:nvPr>
            <p:ph idx="1" type="body"/>
          </p:nvPr>
        </p:nvSpPr>
        <p:spPr>
          <a:xfrm>
            <a:off x="1297500" y="1567550"/>
            <a:ext cx="6765900" cy="2911200"/>
          </a:xfrm>
          <a:prstGeom prst="rect">
            <a:avLst/>
          </a:prstGeom>
          <a:solidFill>
            <a:srgbClr val="434343"/>
          </a:solidFill>
        </p:spPr>
        <p:txBody>
          <a:bodyPr anchorCtr="0" anchor="t" bIns="91425" lIns="91425" spcFirstLastPara="1" rIns="91425" wrap="square" tIns="91425">
            <a:noAutofit/>
          </a:bodyPr>
          <a:lstStyle/>
          <a:p>
            <a:pPr indent="0" lvl="0" marL="0" rtl="0" algn="l">
              <a:lnSpc>
                <a:spcPct val="150000"/>
              </a:lnSpc>
              <a:spcBef>
                <a:spcPts val="0"/>
              </a:spcBef>
              <a:spcAft>
                <a:spcPts val="0"/>
              </a:spcAft>
              <a:buClr>
                <a:srgbClr val="000000"/>
              </a:buClr>
              <a:buSzPts val="1100"/>
              <a:buFont typeface="Arial"/>
              <a:buNone/>
            </a:pPr>
            <a:r>
              <a:rPr lang="no" sz="1800">
                <a:solidFill>
                  <a:srgbClr val="ECEFF1"/>
                </a:solidFill>
                <a:latin typeface="Roboto Mono"/>
                <a:ea typeface="Roboto Mono"/>
                <a:cs typeface="Roboto Mono"/>
                <a:sym typeface="Roboto Mono"/>
              </a:rPr>
              <a:t>person </a:t>
            </a:r>
            <a:r>
              <a:rPr lang="no" sz="1800">
                <a:solidFill>
                  <a:srgbClr val="FBC02D"/>
                </a:solidFill>
                <a:latin typeface="Roboto Mono"/>
                <a:ea typeface="Roboto Mono"/>
                <a:cs typeface="Roboto Mono"/>
                <a:sym typeface="Roboto Mono"/>
              </a:rPr>
              <a:t>=</a:t>
            </a:r>
            <a:r>
              <a:rPr lang="no" sz="1800">
                <a:solidFill>
                  <a:srgbClr val="ECEFF1"/>
                </a:solidFill>
                <a:latin typeface="Roboto Mono"/>
                <a:ea typeface="Roboto Mono"/>
                <a:cs typeface="Roboto Mono"/>
                <a:sym typeface="Roboto Mono"/>
              </a:rPr>
              <a:t> </a:t>
            </a:r>
            <a:r>
              <a:rPr lang="no" sz="1800">
                <a:solidFill>
                  <a:srgbClr val="FBC02D"/>
                </a:solidFill>
                <a:latin typeface="Roboto Mono"/>
                <a:ea typeface="Roboto Mono"/>
                <a:cs typeface="Roboto Mono"/>
                <a:sym typeface="Roboto Mono"/>
              </a:rPr>
              <a:t>[</a:t>
            </a:r>
            <a:br>
              <a:rPr lang="no" sz="1800">
                <a:solidFill>
                  <a:srgbClr val="ECEFF1"/>
                </a:solidFill>
                <a:latin typeface="Roboto Mono"/>
                <a:ea typeface="Roboto Mono"/>
                <a:cs typeface="Roboto Mono"/>
                <a:sym typeface="Roboto Mono"/>
              </a:rPr>
            </a:br>
            <a:r>
              <a:rPr lang="no" sz="1800">
                <a:solidFill>
                  <a:srgbClr val="ECEFF1"/>
                </a:solidFill>
                <a:latin typeface="Roboto Mono"/>
                <a:ea typeface="Roboto Mono"/>
                <a:cs typeface="Roboto Mono"/>
                <a:sym typeface="Roboto Mono"/>
              </a:rPr>
              <a:t>    </a:t>
            </a:r>
            <a:r>
              <a:rPr lang="no" sz="1800">
                <a:solidFill>
                  <a:srgbClr val="FBC02D"/>
                </a:solidFill>
                <a:latin typeface="Roboto Mono"/>
                <a:ea typeface="Roboto Mono"/>
                <a:cs typeface="Roboto Mono"/>
                <a:sym typeface="Roboto Mono"/>
              </a:rPr>
              <a:t>{</a:t>
            </a:r>
            <a:r>
              <a:rPr lang="no" sz="1800">
                <a:solidFill>
                  <a:srgbClr val="9CCC65"/>
                </a:solidFill>
                <a:latin typeface="Roboto Mono"/>
                <a:ea typeface="Roboto Mono"/>
                <a:cs typeface="Roboto Mono"/>
                <a:sym typeface="Roboto Mono"/>
              </a:rPr>
              <a:t>"name"</a:t>
            </a:r>
            <a:r>
              <a:rPr lang="no" sz="1800">
                <a:solidFill>
                  <a:srgbClr val="FBC02D"/>
                </a:solidFill>
                <a:latin typeface="Roboto Mono"/>
                <a:ea typeface="Roboto Mono"/>
                <a:cs typeface="Roboto Mono"/>
                <a:sym typeface="Roboto Mono"/>
              </a:rPr>
              <a:t>:</a:t>
            </a:r>
            <a:r>
              <a:rPr lang="no" sz="1800">
                <a:solidFill>
                  <a:srgbClr val="ECEFF1"/>
                </a:solidFill>
                <a:latin typeface="Roboto Mono"/>
                <a:ea typeface="Roboto Mono"/>
                <a:cs typeface="Roboto Mono"/>
                <a:sym typeface="Roboto Mono"/>
              </a:rPr>
              <a:t> </a:t>
            </a:r>
            <a:r>
              <a:rPr lang="no" sz="1800">
                <a:solidFill>
                  <a:srgbClr val="9CCC65"/>
                </a:solidFill>
                <a:latin typeface="Roboto Mono"/>
                <a:ea typeface="Roboto Mono"/>
                <a:cs typeface="Roboto Mono"/>
                <a:sym typeface="Roboto Mono"/>
              </a:rPr>
              <a:t>"Ola"</a:t>
            </a:r>
            <a:r>
              <a:rPr lang="no" sz="1800">
                <a:solidFill>
                  <a:srgbClr val="FBC02D"/>
                </a:solidFill>
                <a:latin typeface="Roboto Mono"/>
                <a:ea typeface="Roboto Mono"/>
                <a:cs typeface="Roboto Mono"/>
                <a:sym typeface="Roboto Mono"/>
              </a:rPr>
              <a:t>,</a:t>
            </a:r>
            <a:r>
              <a:rPr lang="no" sz="1800">
                <a:solidFill>
                  <a:srgbClr val="ECEFF1"/>
                </a:solidFill>
                <a:latin typeface="Roboto Mono"/>
                <a:ea typeface="Roboto Mono"/>
                <a:cs typeface="Roboto Mono"/>
                <a:sym typeface="Roboto Mono"/>
              </a:rPr>
              <a:t> </a:t>
            </a:r>
            <a:r>
              <a:rPr lang="no" sz="1800">
                <a:solidFill>
                  <a:srgbClr val="9CCC65"/>
                </a:solidFill>
                <a:latin typeface="Roboto Mono"/>
                <a:ea typeface="Roboto Mono"/>
                <a:cs typeface="Roboto Mono"/>
                <a:sym typeface="Roboto Mono"/>
              </a:rPr>
              <a:t>"Age"</a:t>
            </a:r>
            <a:r>
              <a:rPr lang="no" sz="1800">
                <a:solidFill>
                  <a:srgbClr val="FBC02D"/>
                </a:solidFill>
                <a:latin typeface="Roboto Mono"/>
                <a:ea typeface="Roboto Mono"/>
                <a:cs typeface="Roboto Mono"/>
                <a:sym typeface="Roboto Mono"/>
              </a:rPr>
              <a:t>:</a:t>
            </a:r>
            <a:r>
              <a:rPr lang="no" sz="1800">
                <a:solidFill>
                  <a:srgbClr val="ECEFF1"/>
                </a:solidFill>
                <a:latin typeface="Roboto Mono"/>
                <a:ea typeface="Roboto Mono"/>
                <a:cs typeface="Roboto Mono"/>
                <a:sym typeface="Roboto Mono"/>
              </a:rPr>
              <a:t> </a:t>
            </a:r>
            <a:r>
              <a:rPr lang="no" sz="1800">
                <a:solidFill>
                  <a:srgbClr val="FBC02D"/>
                </a:solidFill>
                <a:latin typeface="Roboto Mono"/>
                <a:ea typeface="Roboto Mono"/>
                <a:cs typeface="Roboto Mono"/>
                <a:sym typeface="Roboto Mono"/>
              </a:rPr>
              <a:t>22,</a:t>
            </a:r>
            <a:r>
              <a:rPr lang="no" sz="1800">
                <a:solidFill>
                  <a:srgbClr val="ECEFF1"/>
                </a:solidFill>
                <a:latin typeface="Roboto Mono"/>
                <a:ea typeface="Roboto Mono"/>
                <a:cs typeface="Roboto Mono"/>
                <a:sym typeface="Roboto Mono"/>
              </a:rPr>
              <a:t> </a:t>
            </a:r>
            <a:r>
              <a:rPr lang="no" sz="1800">
                <a:solidFill>
                  <a:srgbClr val="9CCC65"/>
                </a:solidFill>
                <a:latin typeface="Roboto Mono"/>
                <a:ea typeface="Roboto Mono"/>
                <a:cs typeface="Roboto Mono"/>
                <a:sym typeface="Roboto Mono"/>
              </a:rPr>
              <a:t>"Gender"</a:t>
            </a:r>
            <a:r>
              <a:rPr lang="no" sz="1800">
                <a:solidFill>
                  <a:srgbClr val="FBC02D"/>
                </a:solidFill>
                <a:latin typeface="Roboto Mono"/>
                <a:ea typeface="Roboto Mono"/>
                <a:cs typeface="Roboto Mono"/>
                <a:sym typeface="Roboto Mono"/>
              </a:rPr>
              <a:t>:</a:t>
            </a:r>
            <a:r>
              <a:rPr lang="no" sz="1800">
                <a:solidFill>
                  <a:srgbClr val="ECEFF1"/>
                </a:solidFill>
                <a:latin typeface="Roboto Mono"/>
                <a:ea typeface="Roboto Mono"/>
                <a:cs typeface="Roboto Mono"/>
                <a:sym typeface="Roboto Mono"/>
              </a:rPr>
              <a:t> </a:t>
            </a:r>
            <a:r>
              <a:rPr lang="no" sz="1800">
                <a:solidFill>
                  <a:srgbClr val="9CCC65"/>
                </a:solidFill>
                <a:latin typeface="Roboto Mono"/>
                <a:ea typeface="Roboto Mono"/>
                <a:cs typeface="Roboto Mono"/>
                <a:sym typeface="Roboto Mono"/>
              </a:rPr>
              <a:t>'M'</a:t>
            </a:r>
            <a:r>
              <a:rPr lang="no" sz="1800">
                <a:solidFill>
                  <a:srgbClr val="FBC02D"/>
                </a:solidFill>
                <a:latin typeface="Roboto Mono"/>
                <a:ea typeface="Roboto Mono"/>
                <a:cs typeface="Roboto Mono"/>
                <a:sym typeface="Roboto Mono"/>
              </a:rPr>
              <a:t>},</a:t>
            </a:r>
            <a:r>
              <a:rPr lang="no" sz="1800">
                <a:solidFill>
                  <a:srgbClr val="ECEFF1"/>
                </a:solidFill>
                <a:latin typeface="Roboto Mono"/>
                <a:ea typeface="Roboto Mono"/>
                <a:cs typeface="Roboto Mono"/>
                <a:sym typeface="Roboto Mono"/>
              </a:rPr>
              <a:t> </a:t>
            </a:r>
            <a:br>
              <a:rPr lang="no" sz="1800">
                <a:solidFill>
                  <a:srgbClr val="ECEFF1"/>
                </a:solidFill>
                <a:latin typeface="Roboto Mono"/>
                <a:ea typeface="Roboto Mono"/>
                <a:cs typeface="Roboto Mono"/>
                <a:sym typeface="Roboto Mono"/>
              </a:rPr>
            </a:br>
            <a:r>
              <a:rPr lang="no" sz="1800">
                <a:solidFill>
                  <a:srgbClr val="ECEFF1"/>
                </a:solidFill>
                <a:latin typeface="Roboto Mono"/>
                <a:ea typeface="Roboto Mono"/>
                <a:cs typeface="Roboto Mono"/>
                <a:sym typeface="Roboto Mono"/>
              </a:rPr>
              <a:t>    </a:t>
            </a:r>
            <a:r>
              <a:rPr lang="no" sz="1800">
                <a:solidFill>
                  <a:srgbClr val="FBC02D"/>
                </a:solidFill>
                <a:latin typeface="Roboto Mono"/>
                <a:ea typeface="Roboto Mono"/>
                <a:cs typeface="Roboto Mono"/>
                <a:sym typeface="Roboto Mono"/>
              </a:rPr>
              <a:t>{</a:t>
            </a:r>
            <a:r>
              <a:rPr lang="no" sz="1800">
                <a:solidFill>
                  <a:srgbClr val="9CCC65"/>
                </a:solidFill>
                <a:latin typeface="Roboto Mono"/>
                <a:ea typeface="Roboto Mono"/>
                <a:cs typeface="Roboto Mono"/>
                <a:sym typeface="Roboto Mono"/>
              </a:rPr>
              <a:t>"name"</a:t>
            </a:r>
            <a:r>
              <a:rPr lang="no" sz="1800">
                <a:solidFill>
                  <a:srgbClr val="FBC02D"/>
                </a:solidFill>
                <a:latin typeface="Roboto Mono"/>
                <a:ea typeface="Roboto Mono"/>
                <a:cs typeface="Roboto Mono"/>
                <a:sym typeface="Roboto Mono"/>
              </a:rPr>
              <a:t>:</a:t>
            </a:r>
            <a:r>
              <a:rPr lang="no" sz="1800">
                <a:solidFill>
                  <a:srgbClr val="ECEFF1"/>
                </a:solidFill>
                <a:latin typeface="Roboto Mono"/>
                <a:ea typeface="Roboto Mono"/>
                <a:cs typeface="Roboto Mono"/>
                <a:sym typeface="Roboto Mono"/>
              </a:rPr>
              <a:t> </a:t>
            </a:r>
            <a:r>
              <a:rPr lang="no" sz="1800">
                <a:solidFill>
                  <a:srgbClr val="9CCC65"/>
                </a:solidFill>
                <a:latin typeface="Roboto Mono"/>
                <a:ea typeface="Roboto Mono"/>
                <a:cs typeface="Roboto Mono"/>
                <a:sym typeface="Roboto Mono"/>
              </a:rPr>
              <a:t>"Kari"</a:t>
            </a:r>
            <a:r>
              <a:rPr lang="no" sz="1800">
                <a:solidFill>
                  <a:srgbClr val="FBC02D"/>
                </a:solidFill>
                <a:latin typeface="Roboto Mono"/>
                <a:ea typeface="Roboto Mono"/>
                <a:cs typeface="Roboto Mono"/>
                <a:sym typeface="Roboto Mono"/>
              </a:rPr>
              <a:t>,</a:t>
            </a:r>
            <a:r>
              <a:rPr lang="no" sz="1800">
                <a:solidFill>
                  <a:srgbClr val="ECEFF1"/>
                </a:solidFill>
                <a:latin typeface="Roboto Mono"/>
                <a:ea typeface="Roboto Mono"/>
                <a:cs typeface="Roboto Mono"/>
                <a:sym typeface="Roboto Mono"/>
              </a:rPr>
              <a:t> </a:t>
            </a:r>
            <a:r>
              <a:rPr lang="no" sz="1800">
                <a:solidFill>
                  <a:srgbClr val="9CCC65"/>
                </a:solidFill>
                <a:latin typeface="Roboto Mono"/>
                <a:ea typeface="Roboto Mono"/>
                <a:cs typeface="Roboto Mono"/>
                <a:sym typeface="Roboto Mono"/>
              </a:rPr>
              <a:t>"Age"</a:t>
            </a:r>
            <a:r>
              <a:rPr lang="no" sz="1800">
                <a:solidFill>
                  <a:srgbClr val="FBC02D"/>
                </a:solidFill>
                <a:latin typeface="Roboto Mono"/>
                <a:ea typeface="Roboto Mono"/>
                <a:cs typeface="Roboto Mono"/>
                <a:sym typeface="Roboto Mono"/>
              </a:rPr>
              <a:t>:</a:t>
            </a:r>
            <a:r>
              <a:rPr lang="no" sz="1800">
                <a:solidFill>
                  <a:srgbClr val="ECEFF1"/>
                </a:solidFill>
                <a:latin typeface="Roboto Mono"/>
                <a:ea typeface="Roboto Mono"/>
                <a:cs typeface="Roboto Mono"/>
                <a:sym typeface="Roboto Mono"/>
              </a:rPr>
              <a:t> </a:t>
            </a:r>
            <a:r>
              <a:rPr lang="no" sz="1800">
                <a:solidFill>
                  <a:srgbClr val="FBC02D"/>
                </a:solidFill>
                <a:latin typeface="Roboto Mono"/>
                <a:ea typeface="Roboto Mono"/>
                <a:cs typeface="Roboto Mono"/>
                <a:sym typeface="Roboto Mono"/>
              </a:rPr>
              <a:t>45,</a:t>
            </a:r>
            <a:r>
              <a:rPr lang="no" sz="1800">
                <a:solidFill>
                  <a:srgbClr val="ECEFF1"/>
                </a:solidFill>
                <a:latin typeface="Roboto Mono"/>
                <a:ea typeface="Roboto Mono"/>
                <a:cs typeface="Roboto Mono"/>
                <a:sym typeface="Roboto Mono"/>
              </a:rPr>
              <a:t> </a:t>
            </a:r>
            <a:r>
              <a:rPr lang="no" sz="1800">
                <a:solidFill>
                  <a:srgbClr val="9CCC65"/>
                </a:solidFill>
                <a:latin typeface="Roboto Mono"/>
                <a:ea typeface="Roboto Mono"/>
                <a:cs typeface="Roboto Mono"/>
                <a:sym typeface="Roboto Mono"/>
              </a:rPr>
              <a:t>"Gender"</a:t>
            </a:r>
            <a:r>
              <a:rPr lang="no" sz="1800">
                <a:solidFill>
                  <a:srgbClr val="FBC02D"/>
                </a:solidFill>
                <a:latin typeface="Roboto Mono"/>
                <a:ea typeface="Roboto Mono"/>
                <a:cs typeface="Roboto Mono"/>
                <a:sym typeface="Roboto Mono"/>
              </a:rPr>
              <a:t>:</a:t>
            </a:r>
            <a:r>
              <a:rPr lang="no" sz="1800">
                <a:solidFill>
                  <a:srgbClr val="ECEFF1"/>
                </a:solidFill>
                <a:latin typeface="Roboto Mono"/>
                <a:ea typeface="Roboto Mono"/>
                <a:cs typeface="Roboto Mono"/>
                <a:sym typeface="Roboto Mono"/>
              </a:rPr>
              <a:t> </a:t>
            </a:r>
            <a:r>
              <a:rPr lang="no" sz="1800">
                <a:solidFill>
                  <a:srgbClr val="9CCC65"/>
                </a:solidFill>
                <a:latin typeface="Roboto Mono"/>
                <a:ea typeface="Roboto Mono"/>
                <a:cs typeface="Roboto Mono"/>
                <a:sym typeface="Roboto Mono"/>
              </a:rPr>
              <a:t>'F'</a:t>
            </a:r>
            <a:r>
              <a:rPr lang="no" sz="1800">
                <a:solidFill>
                  <a:srgbClr val="FBC02D"/>
                </a:solidFill>
                <a:latin typeface="Roboto Mono"/>
                <a:ea typeface="Roboto Mono"/>
                <a:cs typeface="Roboto Mono"/>
                <a:sym typeface="Roboto Mono"/>
              </a:rPr>
              <a:t>}</a:t>
            </a:r>
            <a:br>
              <a:rPr lang="no" sz="1800">
                <a:solidFill>
                  <a:srgbClr val="ECEFF1"/>
                </a:solidFill>
                <a:latin typeface="Roboto Mono"/>
                <a:ea typeface="Roboto Mono"/>
                <a:cs typeface="Roboto Mono"/>
                <a:sym typeface="Roboto Mono"/>
              </a:rPr>
            </a:br>
            <a:r>
              <a:rPr lang="no" sz="1800">
                <a:solidFill>
                  <a:srgbClr val="FBC02D"/>
                </a:solidFill>
                <a:latin typeface="Roboto Mono"/>
                <a:ea typeface="Roboto Mono"/>
                <a:cs typeface="Roboto Mono"/>
                <a:sym typeface="Roboto Mono"/>
              </a:rPr>
              <a:t>]</a:t>
            </a:r>
            <a:br>
              <a:rPr lang="no" sz="1800">
                <a:solidFill>
                  <a:srgbClr val="ECEFF1"/>
                </a:solidFill>
                <a:latin typeface="Roboto Mono"/>
                <a:ea typeface="Roboto Mono"/>
                <a:cs typeface="Roboto Mono"/>
                <a:sym typeface="Roboto Mono"/>
              </a:rPr>
            </a:br>
            <a:br>
              <a:rPr lang="no" sz="1800">
                <a:solidFill>
                  <a:srgbClr val="ECEFF1"/>
                </a:solidFill>
                <a:latin typeface="Roboto Mono"/>
                <a:ea typeface="Roboto Mono"/>
                <a:cs typeface="Roboto Mono"/>
                <a:sym typeface="Roboto Mono"/>
              </a:rPr>
            </a:br>
            <a:r>
              <a:rPr lang="no" sz="1800">
                <a:solidFill>
                  <a:srgbClr val="4DD0E1"/>
                </a:solidFill>
                <a:latin typeface="Roboto Mono"/>
                <a:ea typeface="Roboto Mono"/>
                <a:cs typeface="Roboto Mono"/>
                <a:sym typeface="Roboto Mono"/>
              </a:rPr>
              <a:t>print</a:t>
            </a:r>
            <a:r>
              <a:rPr lang="no" sz="1800">
                <a:solidFill>
                  <a:srgbClr val="FBC02D"/>
                </a:solidFill>
                <a:latin typeface="Roboto Mono"/>
                <a:ea typeface="Roboto Mono"/>
                <a:cs typeface="Roboto Mono"/>
                <a:sym typeface="Roboto Mono"/>
              </a:rPr>
              <a:t>(</a:t>
            </a:r>
            <a:r>
              <a:rPr lang="no" sz="1800">
                <a:solidFill>
                  <a:srgbClr val="ECEFF1"/>
                </a:solidFill>
                <a:latin typeface="Roboto Mono"/>
                <a:ea typeface="Roboto Mono"/>
                <a:cs typeface="Roboto Mono"/>
                <a:sym typeface="Roboto Mono"/>
              </a:rPr>
              <a:t>person</a:t>
            </a:r>
            <a:r>
              <a:rPr lang="no" sz="1800">
                <a:solidFill>
                  <a:srgbClr val="FBC02D"/>
                </a:solidFill>
                <a:latin typeface="Roboto Mono"/>
                <a:ea typeface="Roboto Mono"/>
                <a:cs typeface="Roboto Mono"/>
                <a:sym typeface="Roboto Mono"/>
              </a:rPr>
              <a:t>[0][</a:t>
            </a:r>
            <a:r>
              <a:rPr lang="no" sz="1800">
                <a:solidFill>
                  <a:srgbClr val="9CCC65"/>
                </a:solidFill>
                <a:latin typeface="Roboto Mono"/>
                <a:ea typeface="Roboto Mono"/>
                <a:cs typeface="Roboto Mono"/>
                <a:sym typeface="Roboto Mono"/>
              </a:rPr>
              <a:t>"name"</a:t>
            </a:r>
            <a:r>
              <a:rPr lang="no" sz="1800">
                <a:solidFill>
                  <a:srgbClr val="FBC02D"/>
                </a:solidFill>
                <a:latin typeface="Roboto Mono"/>
                <a:ea typeface="Roboto Mono"/>
                <a:cs typeface="Roboto Mono"/>
                <a:sym typeface="Roboto Mono"/>
              </a:rPr>
              <a:t>])</a:t>
            </a:r>
            <a:r>
              <a:rPr lang="no" sz="1800">
                <a:solidFill>
                  <a:srgbClr val="ECEFF1"/>
                </a:solidFill>
                <a:latin typeface="Roboto Mono"/>
                <a:ea typeface="Roboto Mono"/>
                <a:cs typeface="Roboto Mono"/>
                <a:sym typeface="Roboto Mono"/>
              </a:rPr>
              <a:t>    </a:t>
            </a:r>
            <a:r>
              <a:rPr lang="no" sz="1800">
                <a:solidFill>
                  <a:srgbClr val="F06292"/>
                </a:solidFill>
                <a:latin typeface="Roboto Mono"/>
                <a:ea typeface="Roboto Mono"/>
                <a:cs typeface="Roboto Mono"/>
                <a:sym typeface="Roboto Mono"/>
              </a:rPr>
              <a:t># = "Ola"</a:t>
            </a:r>
            <a:br>
              <a:rPr lang="no" sz="1800">
                <a:solidFill>
                  <a:srgbClr val="ECEFF1"/>
                </a:solidFill>
                <a:latin typeface="Roboto Mono"/>
                <a:ea typeface="Roboto Mono"/>
                <a:cs typeface="Roboto Mono"/>
                <a:sym typeface="Roboto Mono"/>
              </a:rPr>
            </a:br>
            <a:r>
              <a:rPr lang="no" sz="1800">
                <a:solidFill>
                  <a:srgbClr val="4DD0E1"/>
                </a:solidFill>
                <a:latin typeface="Roboto Mono"/>
                <a:ea typeface="Roboto Mono"/>
                <a:cs typeface="Roboto Mono"/>
                <a:sym typeface="Roboto Mono"/>
              </a:rPr>
              <a:t>print</a:t>
            </a:r>
            <a:r>
              <a:rPr lang="no" sz="1800">
                <a:solidFill>
                  <a:srgbClr val="FBC02D"/>
                </a:solidFill>
                <a:latin typeface="Roboto Mono"/>
                <a:ea typeface="Roboto Mono"/>
                <a:cs typeface="Roboto Mono"/>
                <a:sym typeface="Roboto Mono"/>
              </a:rPr>
              <a:t>(</a:t>
            </a:r>
            <a:r>
              <a:rPr lang="no" sz="1800">
                <a:solidFill>
                  <a:srgbClr val="ECEFF1"/>
                </a:solidFill>
                <a:latin typeface="Roboto Mono"/>
                <a:ea typeface="Roboto Mono"/>
                <a:cs typeface="Roboto Mono"/>
                <a:sym typeface="Roboto Mono"/>
              </a:rPr>
              <a:t>person</a:t>
            </a:r>
            <a:r>
              <a:rPr lang="no" sz="1800">
                <a:solidFill>
                  <a:srgbClr val="FBC02D"/>
                </a:solidFill>
                <a:latin typeface="Roboto Mono"/>
                <a:ea typeface="Roboto Mono"/>
                <a:cs typeface="Roboto Mono"/>
                <a:sym typeface="Roboto Mono"/>
              </a:rPr>
              <a:t>[1][</a:t>
            </a:r>
            <a:r>
              <a:rPr lang="no" sz="1800">
                <a:solidFill>
                  <a:srgbClr val="9CCC65"/>
                </a:solidFill>
                <a:latin typeface="Roboto Mono"/>
                <a:ea typeface="Roboto Mono"/>
                <a:cs typeface="Roboto Mono"/>
                <a:sym typeface="Roboto Mono"/>
              </a:rPr>
              <a:t>"Age"</a:t>
            </a:r>
            <a:r>
              <a:rPr lang="no" sz="1800">
                <a:solidFill>
                  <a:srgbClr val="FBC02D"/>
                </a:solidFill>
                <a:latin typeface="Roboto Mono"/>
                <a:ea typeface="Roboto Mono"/>
                <a:cs typeface="Roboto Mono"/>
                <a:sym typeface="Roboto Mono"/>
              </a:rPr>
              <a:t>])</a:t>
            </a:r>
            <a:r>
              <a:rPr lang="no" sz="1800">
                <a:solidFill>
                  <a:srgbClr val="ECEFF1"/>
                </a:solidFill>
                <a:latin typeface="Roboto Mono"/>
                <a:ea typeface="Roboto Mono"/>
                <a:cs typeface="Roboto Mono"/>
                <a:sym typeface="Roboto Mono"/>
              </a:rPr>
              <a:t>     </a:t>
            </a:r>
            <a:r>
              <a:rPr lang="no" sz="1800">
                <a:solidFill>
                  <a:srgbClr val="F06292"/>
                </a:solidFill>
                <a:latin typeface="Roboto Mono"/>
                <a:ea typeface="Roboto Mono"/>
                <a:cs typeface="Roboto Mono"/>
                <a:sym typeface="Roboto Mono"/>
              </a:rPr>
              <a:t># = 45</a:t>
            </a:r>
            <a:endParaRPr sz="1800">
              <a:solidFill>
                <a:srgbClr val="F06292"/>
              </a:solidFill>
              <a:latin typeface="Roboto Mono"/>
              <a:ea typeface="Roboto Mono"/>
              <a:cs typeface="Roboto Mono"/>
              <a:sym typeface="Roboto Mono"/>
            </a:endParaRPr>
          </a:p>
          <a:p>
            <a:pPr indent="0" lvl="0" marL="0" rtl="0" algn="l">
              <a:spcBef>
                <a:spcPts val="0"/>
              </a:spcBef>
              <a:spcAft>
                <a:spcPts val="160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sp>
        <p:nvSpPr>
          <p:cNvPr id="560" name="Google Shape;560;p7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Todimensjonale Lister</a:t>
            </a:r>
            <a:endParaRPr/>
          </a:p>
        </p:txBody>
      </p:sp>
      <p:sp>
        <p:nvSpPr>
          <p:cNvPr id="561" name="Google Shape;561;p75"/>
          <p:cNvSpPr txBox="1"/>
          <p:nvPr>
            <p:ph idx="1" type="body"/>
          </p:nvPr>
        </p:nvSpPr>
        <p:spPr>
          <a:xfrm>
            <a:off x="1151900" y="1307850"/>
            <a:ext cx="6658200" cy="15864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no" sz="1800"/>
              <a:t>En liste hvor hvert enkelt element i seg selv er en liste.</a:t>
            </a:r>
            <a:endParaRPr sz="1800"/>
          </a:p>
          <a:p>
            <a:pPr indent="-342900" lvl="0" marL="457200" rtl="0" algn="l">
              <a:lnSpc>
                <a:spcPct val="200000"/>
              </a:lnSpc>
              <a:spcBef>
                <a:spcPts val="0"/>
              </a:spcBef>
              <a:spcAft>
                <a:spcPts val="0"/>
              </a:spcAft>
              <a:buSzPts val="1800"/>
              <a:buChar char="●"/>
            </a:pPr>
            <a:r>
              <a:rPr lang="no" sz="1800"/>
              <a:t>Kan også kalles for en matrise og brukes på lik måte som i matematikken. (Diskmat, Matte 3)</a:t>
            </a:r>
            <a:endParaRPr sz="1800"/>
          </a:p>
        </p:txBody>
      </p:sp>
      <p:sp>
        <p:nvSpPr>
          <p:cNvPr id="562" name="Google Shape;562;p75"/>
          <p:cNvSpPr txBox="1"/>
          <p:nvPr/>
        </p:nvSpPr>
        <p:spPr>
          <a:xfrm>
            <a:off x="3528300" y="3113975"/>
            <a:ext cx="2087400" cy="1885500"/>
          </a:xfrm>
          <a:prstGeom prst="rect">
            <a:avLst/>
          </a:prstGeom>
          <a:solidFill>
            <a:srgbClr val="43434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no" sz="1500">
                <a:solidFill>
                  <a:srgbClr val="ECEFF1"/>
                </a:solidFill>
                <a:latin typeface="Roboto Mono"/>
                <a:ea typeface="Roboto Mono"/>
                <a:cs typeface="Roboto Mono"/>
                <a:sym typeface="Roboto Mono"/>
              </a:rPr>
              <a:t>matrise </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 </a:t>
            </a:r>
            <a:r>
              <a:rPr lang="no" sz="1500">
                <a:solidFill>
                  <a:srgbClr val="FBC02D"/>
                </a:solidFill>
                <a:latin typeface="Roboto Mono"/>
                <a:ea typeface="Roboto Mono"/>
                <a:cs typeface="Roboto Mono"/>
                <a:sym typeface="Roboto Mono"/>
              </a:rPr>
              <a:t>[</a:t>
            </a:r>
            <a:br>
              <a:rPr lang="no" sz="1500">
                <a:solidFill>
                  <a:srgbClr val="ECEFF1"/>
                </a:solidFill>
                <a:latin typeface="Roboto Mono"/>
                <a:ea typeface="Roboto Mono"/>
                <a:cs typeface="Roboto Mono"/>
                <a:sym typeface="Roboto Mono"/>
              </a:rPr>
            </a:br>
            <a:r>
              <a:rPr lang="no" sz="1500">
                <a:solidFill>
                  <a:srgbClr val="ECEFF1"/>
                </a:solidFill>
                <a:latin typeface="Roboto Mono"/>
                <a:ea typeface="Roboto Mono"/>
                <a:cs typeface="Roboto Mono"/>
                <a:sym typeface="Roboto Mono"/>
              </a:rPr>
              <a:t>    </a:t>
            </a:r>
            <a:r>
              <a:rPr lang="no" sz="1500">
                <a:solidFill>
                  <a:srgbClr val="FBC02D"/>
                </a:solidFill>
                <a:latin typeface="Roboto Mono"/>
                <a:ea typeface="Roboto Mono"/>
                <a:cs typeface="Roboto Mono"/>
                <a:sym typeface="Roboto Mono"/>
              </a:rPr>
              <a:t>[1,</a:t>
            </a:r>
            <a:r>
              <a:rPr lang="no" sz="1500">
                <a:solidFill>
                  <a:srgbClr val="ECEFF1"/>
                </a:solidFill>
                <a:latin typeface="Roboto Mono"/>
                <a:ea typeface="Roboto Mono"/>
                <a:cs typeface="Roboto Mono"/>
                <a:sym typeface="Roboto Mono"/>
              </a:rPr>
              <a:t> </a:t>
            </a:r>
            <a:r>
              <a:rPr lang="no" sz="1500">
                <a:solidFill>
                  <a:srgbClr val="FBC02D"/>
                </a:solidFill>
                <a:latin typeface="Roboto Mono"/>
                <a:ea typeface="Roboto Mono"/>
                <a:cs typeface="Roboto Mono"/>
                <a:sym typeface="Roboto Mono"/>
              </a:rPr>
              <a:t>2,</a:t>
            </a:r>
            <a:r>
              <a:rPr lang="no" sz="1500">
                <a:solidFill>
                  <a:srgbClr val="ECEFF1"/>
                </a:solidFill>
                <a:latin typeface="Roboto Mono"/>
                <a:ea typeface="Roboto Mono"/>
                <a:cs typeface="Roboto Mono"/>
                <a:sym typeface="Roboto Mono"/>
              </a:rPr>
              <a:t> </a:t>
            </a:r>
            <a:r>
              <a:rPr lang="no" sz="1500">
                <a:solidFill>
                  <a:srgbClr val="FBC02D"/>
                </a:solidFill>
                <a:latin typeface="Roboto Mono"/>
                <a:ea typeface="Roboto Mono"/>
                <a:cs typeface="Roboto Mono"/>
                <a:sym typeface="Roboto Mono"/>
              </a:rPr>
              <a:t>3],</a:t>
            </a:r>
            <a:br>
              <a:rPr lang="no" sz="1500">
                <a:solidFill>
                  <a:srgbClr val="ECEFF1"/>
                </a:solidFill>
                <a:latin typeface="Roboto Mono"/>
                <a:ea typeface="Roboto Mono"/>
                <a:cs typeface="Roboto Mono"/>
                <a:sym typeface="Roboto Mono"/>
              </a:rPr>
            </a:br>
            <a:r>
              <a:rPr lang="no" sz="1500">
                <a:solidFill>
                  <a:srgbClr val="ECEFF1"/>
                </a:solidFill>
                <a:latin typeface="Roboto Mono"/>
                <a:ea typeface="Roboto Mono"/>
                <a:cs typeface="Roboto Mono"/>
                <a:sym typeface="Roboto Mono"/>
              </a:rPr>
              <a:t>    </a:t>
            </a:r>
            <a:r>
              <a:rPr lang="no" sz="1500">
                <a:solidFill>
                  <a:srgbClr val="FBC02D"/>
                </a:solidFill>
                <a:latin typeface="Roboto Mono"/>
                <a:ea typeface="Roboto Mono"/>
                <a:cs typeface="Roboto Mono"/>
                <a:sym typeface="Roboto Mono"/>
              </a:rPr>
              <a:t>[4,</a:t>
            </a:r>
            <a:r>
              <a:rPr lang="no" sz="1500">
                <a:solidFill>
                  <a:srgbClr val="ECEFF1"/>
                </a:solidFill>
                <a:latin typeface="Roboto Mono"/>
                <a:ea typeface="Roboto Mono"/>
                <a:cs typeface="Roboto Mono"/>
                <a:sym typeface="Roboto Mono"/>
              </a:rPr>
              <a:t> </a:t>
            </a:r>
            <a:r>
              <a:rPr lang="no" sz="1500">
                <a:solidFill>
                  <a:srgbClr val="FBC02D"/>
                </a:solidFill>
                <a:latin typeface="Roboto Mono"/>
                <a:ea typeface="Roboto Mono"/>
                <a:cs typeface="Roboto Mono"/>
                <a:sym typeface="Roboto Mono"/>
              </a:rPr>
              <a:t>5,</a:t>
            </a:r>
            <a:r>
              <a:rPr lang="no" sz="1500">
                <a:solidFill>
                  <a:srgbClr val="ECEFF1"/>
                </a:solidFill>
                <a:latin typeface="Roboto Mono"/>
                <a:ea typeface="Roboto Mono"/>
                <a:cs typeface="Roboto Mono"/>
                <a:sym typeface="Roboto Mono"/>
              </a:rPr>
              <a:t> </a:t>
            </a:r>
            <a:r>
              <a:rPr lang="no" sz="1500">
                <a:solidFill>
                  <a:srgbClr val="FBC02D"/>
                </a:solidFill>
                <a:latin typeface="Roboto Mono"/>
                <a:ea typeface="Roboto Mono"/>
                <a:cs typeface="Roboto Mono"/>
                <a:sym typeface="Roboto Mono"/>
              </a:rPr>
              <a:t>6],</a:t>
            </a:r>
            <a:br>
              <a:rPr lang="no" sz="1500">
                <a:solidFill>
                  <a:srgbClr val="ECEFF1"/>
                </a:solidFill>
                <a:latin typeface="Roboto Mono"/>
                <a:ea typeface="Roboto Mono"/>
                <a:cs typeface="Roboto Mono"/>
                <a:sym typeface="Roboto Mono"/>
              </a:rPr>
            </a:br>
            <a:r>
              <a:rPr lang="no" sz="1500">
                <a:solidFill>
                  <a:srgbClr val="ECEFF1"/>
                </a:solidFill>
                <a:latin typeface="Roboto Mono"/>
                <a:ea typeface="Roboto Mono"/>
                <a:cs typeface="Roboto Mono"/>
                <a:sym typeface="Roboto Mono"/>
              </a:rPr>
              <a:t>    </a:t>
            </a:r>
            <a:r>
              <a:rPr lang="no" sz="1500">
                <a:solidFill>
                  <a:srgbClr val="FBC02D"/>
                </a:solidFill>
                <a:latin typeface="Roboto Mono"/>
                <a:ea typeface="Roboto Mono"/>
                <a:cs typeface="Roboto Mono"/>
                <a:sym typeface="Roboto Mono"/>
              </a:rPr>
              <a:t>[7,</a:t>
            </a:r>
            <a:r>
              <a:rPr lang="no" sz="1500">
                <a:solidFill>
                  <a:srgbClr val="ECEFF1"/>
                </a:solidFill>
                <a:latin typeface="Roboto Mono"/>
                <a:ea typeface="Roboto Mono"/>
                <a:cs typeface="Roboto Mono"/>
                <a:sym typeface="Roboto Mono"/>
              </a:rPr>
              <a:t> </a:t>
            </a:r>
            <a:r>
              <a:rPr lang="no" sz="1500">
                <a:solidFill>
                  <a:srgbClr val="FBC02D"/>
                </a:solidFill>
                <a:latin typeface="Roboto Mono"/>
                <a:ea typeface="Roboto Mono"/>
                <a:cs typeface="Roboto Mono"/>
                <a:sym typeface="Roboto Mono"/>
              </a:rPr>
              <a:t>8,</a:t>
            </a:r>
            <a:r>
              <a:rPr lang="no" sz="1500">
                <a:solidFill>
                  <a:srgbClr val="ECEFF1"/>
                </a:solidFill>
                <a:latin typeface="Roboto Mono"/>
                <a:ea typeface="Roboto Mono"/>
                <a:cs typeface="Roboto Mono"/>
                <a:sym typeface="Roboto Mono"/>
              </a:rPr>
              <a:t> </a:t>
            </a:r>
            <a:r>
              <a:rPr lang="no" sz="1500">
                <a:solidFill>
                  <a:srgbClr val="FBC02D"/>
                </a:solidFill>
                <a:latin typeface="Roboto Mono"/>
                <a:ea typeface="Roboto Mono"/>
                <a:cs typeface="Roboto Mono"/>
                <a:sym typeface="Roboto Mono"/>
              </a:rPr>
              <a:t>9],</a:t>
            </a:r>
            <a:br>
              <a:rPr lang="no" sz="1500">
                <a:solidFill>
                  <a:srgbClr val="ECEFF1"/>
                </a:solidFill>
                <a:latin typeface="Roboto Mono"/>
                <a:ea typeface="Roboto Mono"/>
                <a:cs typeface="Roboto Mono"/>
                <a:sym typeface="Roboto Mono"/>
              </a:rPr>
            </a:br>
            <a:r>
              <a:rPr lang="no" sz="1500">
                <a:solidFill>
                  <a:srgbClr val="FBC02D"/>
                </a:solidFill>
                <a:latin typeface="Roboto Mono"/>
                <a:ea typeface="Roboto Mono"/>
                <a:cs typeface="Roboto Mono"/>
                <a:sym typeface="Roboto Mono"/>
              </a:rPr>
              <a:t>]</a:t>
            </a:r>
            <a:endParaRPr sz="1500">
              <a:solidFill>
                <a:srgbClr val="FBC02D"/>
              </a:solidFill>
              <a:latin typeface="Roboto Mono"/>
              <a:ea typeface="Roboto Mono"/>
              <a:cs typeface="Roboto Mono"/>
              <a:sym typeface="Roboto Mono"/>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Google Shape;567;p76"/>
          <p:cNvSpPr txBox="1"/>
          <p:nvPr>
            <p:ph idx="1" type="body"/>
          </p:nvPr>
        </p:nvSpPr>
        <p:spPr>
          <a:xfrm>
            <a:off x="1297500" y="357525"/>
            <a:ext cx="7038900" cy="4604100"/>
          </a:xfrm>
          <a:prstGeom prst="rect">
            <a:avLst/>
          </a:prstGeom>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SzPts val="1700"/>
              <a:buChar char="●"/>
            </a:pPr>
            <a:r>
              <a:rPr lang="no" sz="1700"/>
              <a:t>Hvordan indeksere, gitt følgende liste:</a:t>
            </a:r>
            <a:endParaRPr sz="1700"/>
          </a:p>
          <a:p>
            <a:pPr indent="-336550" lvl="1" marL="914400" rtl="0" algn="l">
              <a:lnSpc>
                <a:spcPct val="150000"/>
              </a:lnSpc>
              <a:spcBef>
                <a:spcPts val="0"/>
              </a:spcBef>
              <a:spcAft>
                <a:spcPts val="0"/>
              </a:spcAft>
              <a:buSzPts val="1700"/>
              <a:buChar char="○"/>
            </a:pPr>
            <a:r>
              <a:rPr lang="no" sz="1700">
                <a:solidFill>
                  <a:srgbClr val="CCCCCC"/>
                </a:solidFill>
                <a:highlight>
                  <a:srgbClr val="434343"/>
                </a:highlight>
                <a:latin typeface="Roboto Mono"/>
                <a:ea typeface="Roboto Mono"/>
                <a:cs typeface="Roboto Mono"/>
                <a:sym typeface="Roboto Mono"/>
              </a:rPr>
              <a:t>list_2D</a:t>
            </a:r>
            <a:r>
              <a:rPr lang="no" sz="1700">
                <a:solidFill>
                  <a:srgbClr val="ECEFF1"/>
                </a:solidFill>
                <a:highlight>
                  <a:srgbClr val="434343"/>
                </a:highlight>
                <a:latin typeface="Roboto Mono"/>
                <a:ea typeface="Roboto Mono"/>
                <a:cs typeface="Roboto Mono"/>
                <a:sym typeface="Roboto Mono"/>
              </a:rPr>
              <a:t> </a:t>
            </a:r>
            <a:r>
              <a:rPr lang="no" sz="1700">
                <a:solidFill>
                  <a:srgbClr val="FBC02D"/>
                </a:solidFill>
                <a:highlight>
                  <a:srgbClr val="434343"/>
                </a:highlight>
                <a:latin typeface="Roboto Mono"/>
                <a:ea typeface="Roboto Mono"/>
                <a:cs typeface="Roboto Mono"/>
                <a:sym typeface="Roboto Mono"/>
              </a:rPr>
              <a:t>=</a:t>
            </a:r>
            <a:r>
              <a:rPr lang="no" sz="1700">
                <a:solidFill>
                  <a:srgbClr val="ECEFF1"/>
                </a:solidFill>
                <a:highlight>
                  <a:srgbClr val="434343"/>
                </a:highlight>
                <a:latin typeface="Roboto Mono"/>
                <a:ea typeface="Roboto Mono"/>
                <a:cs typeface="Roboto Mono"/>
                <a:sym typeface="Roboto Mono"/>
              </a:rPr>
              <a:t> </a:t>
            </a:r>
            <a:r>
              <a:rPr b="1" lang="no" sz="1700">
                <a:solidFill>
                  <a:srgbClr val="FBC02D"/>
                </a:solidFill>
                <a:highlight>
                  <a:srgbClr val="434343"/>
                </a:highlight>
                <a:latin typeface="Roboto Mono"/>
                <a:ea typeface="Roboto Mono"/>
                <a:cs typeface="Roboto Mono"/>
                <a:sym typeface="Roboto Mono"/>
              </a:rPr>
              <a:t>[</a:t>
            </a:r>
            <a:r>
              <a:rPr b="1" lang="no" sz="1700">
                <a:solidFill>
                  <a:srgbClr val="ECEFF1"/>
                </a:solidFill>
                <a:highlight>
                  <a:srgbClr val="434343"/>
                </a:highlight>
                <a:latin typeface="Roboto Mono"/>
                <a:ea typeface="Roboto Mono"/>
                <a:cs typeface="Roboto Mono"/>
                <a:sym typeface="Roboto Mono"/>
              </a:rPr>
              <a:t> </a:t>
            </a:r>
            <a:r>
              <a:rPr b="1" lang="no" sz="1700">
                <a:solidFill>
                  <a:srgbClr val="93C47D"/>
                </a:solidFill>
                <a:highlight>
                  <a:srgbClr val="434343"/>
                </a:highlight>
                <a:latin typeface="Roboto Mono"/>
                <a:ea typeface="Roboto Mono"/>
                <a:cs typeface="Roboto Mono"/>
                <a:sym typeface="Roboto Mono"/>
              </a:rPr>
              <a:t>[1, 2, 3]</a:t>
            </a:r>
            <a:r>
              <a:rPr b="1" lang="no" sz="1700">
                <a:solidFill>
                  <a:srgbClr val="FBC02D"/>
                </a:solidFill>
                <a:highlight>
                  <a:srgbClr val="434343"/>
                </a:highlight>
                <a:latin typeface="Roboto Mono"/>
                <a:ea typeface="Roboto Mono"/>
                <a:cs typeface="Roboto Mono"/>
                <a:sym typeface="Roboto Mono"/>
              </a:rPr>
              <a:t>,</a:t>
            </a:r>
            <a:r>
              <a:rPr b="1" lang="no" sz="1700">
                <a:solidFill>
                  <a:srgbClr val="ECEFF1"/>
                </a:solidFill>
                <a:highlight>
                  <a:srgbClr val="434343"/>
                </a:highlight>
                <a:latin typeface="Roboto Mono"/>
                <a:ea typeface="Roboto Mono"/>
                <a:cs typeface="Roboto Mono"/>
                <a:sym typeface="Roboto Mono"/>
              </a:rPr>
              <a:t> </a:t>
            </a:r>
            <a:r>
              <a:rPr b="1" lang="no" sz="1700">
                <a:solidFill>
                  <a:srgbClr val="E06666"/>
                </a:solidFill>
                <a:highlight>
                  <a:srgbClr val="434343"/>
                </a:highlight>
                <a:latin typeface="Roboto Mono"/>
                <a:ea typeface="Roboto Mono"/>
                <a:cs typeface="Roboto Mono"/>
                <a:sym typeface="Roboto Mono"/>
              </a:rPr>
              <a:t>[4, 5, 6]</a:t>
            </a:r>
            <a:r>
              <a:rPr b="1" lang="no" sz="1700">
                <a:solidFill>
                  <a:srgbClr val="FBC02D"/>
                </a:solidFill>
                <a:highlight>
                  <a:srgbClr val="434343"/>
                </a:highlight>
                <a:latin typeface="Roboto Mono"/>
                <a:ea typeface="Roboto Mono"/>
                <a:cs typeface="Roboto Mono"/>
                <a:sym typeface="Roboto Mono"/>
              </a:rPr>
              <a:t>,</a:t>
            </a:r>
            <a:r>
              <a:rPr b="1" lang="no" sz="1700">
                <a:solidFill>
                  <a:srgbClr val="ECEFF1"/>
                </a:solidFill>
                <a:highlight>
                  <a:srgbClr val="434343"/>
                </a:highlight>
                <a:latin typeface="Roboto Mono"/>
                <a:ea typeface="Roboto Mono"/>
                <a:cs typeface="Roboto Mono"/>
                <a:sym typeface="Roboto Mono"/>
              </a:rPr>
              <a:t> </a:t>
            </a:r>
            <a:r>
              <a:rPr b="1" lang="no" sz="1700">
                <a:solidFill>
                  <a:srgbClr val="6D9EEB"/>
                </a:solidFill>
                <a:highlight>
                  <a:srgbClr val="434343"/>
                </a:highlight>
                <a:latin typeface="Roboto Mono"/>
                <a:ea typeface="Roboto Mono"/>
                <a:cs typeface="Roboto Mono"/>
                <a:sym typeface="Roboto Mono"/>
              </a:rPr>
              <a:t>[7, 8, 9]</a:t>
            </a:r>
            <a:r>
              <a:rPr b="1" lang="no" sz="1700">
                <a:solidFill>
                  <a:srgbClr val="ECEFF1"/>
                </a:solidFill>
                <a:highlight>
                  <a:srgbClr val="434343"/>
                </a:highlight>
                <a:latin typeface="Roboto Mono"/>
                <a:ea typeface="Roboto Mono"/>
                <a:cs typeface="Roboto Mono"/>
                <a:sym typeface="Roboto Mono"/>
              </a:rPr>
              <a:t> </a:t>
            </a:r>
            <a:r>
              <a:rPr b="1" lang="no" sz="1700">
                <a:solidFill>
                  <a:srgbClr val="FBC02D"/>
                </a:solidFill>
                <a:highlight>
                  <a:srgbClr val="434343"/>
                </a:highlight>
                <a:latin typeface="Roboto Mono"/>
                <a:ea typeface="Roboto Mono"/>
                <a:cs typeface="Roboto Mono"/>
                <a:sym typeface="Roboto Mono"/>
              </a:rPr>
              <a:t>]</a:t>
            </a:r>
            <a:endParaRPr b="1" sz="1700">
              <a:solidFill>
                <a:srgbClr val="FBC02D"/>
              </a:solidFill>
              <a:highlight>
                <a:srgbClr val="434343"/>
              </a:highlight>
              <a:latin typeface="Roboto Mono"/>
              <a:ea typeface="Roboto Mono"/>
              <a:cs typeface="Roboto Mono"/>
              <a:sym typeface="Roboto Mono"/>
            </a:endParaRPr>
          </a:p>
          <a:p>
            <a:pPr indent="-336550" lvl="1" marL="914400" rtl="0" algn="l">
              <a:lnSpc>
                <a:spcPct val="150000"/>
              </a:lnSpc>
              <a:spcBef>
                <a:spcPts val="0"/>
              </a:spcBef>
              <a:spcAft>
                <a:spcPts val="0"/>
              </a:spcAft>
              <a:buSzPts val="1700"/>
              <a:buChar char="○"/>
            </a:pPr>
            <a:r>
              <a:rPr lang="no" sz="1700"/>
              <a:t>For å finne elementer i en todimensjonal liste må vi først velge indeks i den ytre</a:t>
            </a:r>
            <a:r>
              <a:rPr lang="no" sz="1700">
                <a:solidFill>
                  <a:srgbClr val="FBC02D"/>
                </a:solidFill>
              </a:rPr>
              <a:t> </a:t>
            </a:r>
            <a:r>
              <a:rPr b="1" lang="no" sz="1700">
                <a:solidFill>
                  <a:srgbClr val="FBC02D"/>
                </a:solidFill>
              </a:rPr>
              <a:t>(gule)</a:t>
            </a:r>
            <a:r>
              <a:rPr lang="no" sz="1700">
                <a:solidFill>
                  <a:srgbClr val="FBC02D"/>
                </a:solidFill>
              </a:rPr>
              <a:t> </a:t>
            </a:r>
            <a:r>
              <a:rPr lang="no" sz="1700"/>
              <a:t>listen:</a:t>
            </a:r>
            <a:endParaRPr sz="1700"/>
          </a:p>
          <a:p>
            <a:pPr indent="-336550" lvl="2" marL="1371600" rtl="0" algn="l">
              <a:lnSpc>
                <a:spcPct val="150000"/>
              </a:lnSpc>
              <a:spcBef>
                <a:spcPts val="0"/>
              </a:spcBef>
              <a:spcAft>
                <a:spcPts val="0"/>
              </a:spcAft>
              <a:buSzPts val="1700"/>
              <a:buChar char="■"/>
            </a:pPr>
            <a:r>
              <a:rPr lang="no" sz="1700">
                <a:solidFill>
                  <a:srgbClr val="CCCCCC"/>
                </a:solidFill>
                <a:highlight>
                  <a:srgbClr val="434343"/>
                </a:highlight>
                <a:latin typeface="Roboto Mono"/>
                <a:ea typeface="Roboto Mono"/>
                <a:cs typeface="Roboto Mono"/>
                <a:sym typeface="Roboto Mono"/>
              </a:rPr>
              <a:t>list_2D</a:t>
            </a:r>
            <a:r>
              <a:rPr b="1" lang="no" sz="1700">
                <a:solidFill>
                  <a:srgbClr val="FBC02D"/>
                </a:solidFill>
                <a:highlight>
                  <a:srgbClr val="434343"/>
                </a:highlight>
                <a:latin typeface="Roboto Mono"/>
                <a:ea typeface="Roboto Mono"/>
                <a:cs typeface="Roboto Mono"/>
                <a:sym typeface="Roboto Mono"/>
              </a:rPr>
              <a:t>[0]</a:t>
            </a:r>
            <a:endParaRPr b="1" sz="1700">
              <a:solidFill>
                <a:srgbClr val="FBC02D"/>
              </a:solidFill>
              <a:highlight>
                <a:srgbClr val="434343"/>
              </a:highlight>
              <a:latin typeface="Roboto Mono"/>
              <a:ea typeface="Roboto Mono"/>
              <a:cs typeface="Roboto Mono"/>
              <a:sym typeface="Roboto Mono"/>
            </a:endParaRPr>
          </a:p>
          <a:p>
            <a:pPr indent="-336550" lvl="1" marL="914400" rtl="0" algn="l">
              <a:lnSpc>
                <a:spcPct val="150000"/>
              </a:lnSpc>
              <a:spcBef>
                <a:spcPts val="0"/>
              </a:spcBef>
              <a:spcAft>
                <a:spcPts val="0"/>
              </a:spcAft>
              <a:buSzPts val="1700"/>
              <a:buChar char="○"/>
            </a:pPr>
            <a:r>
              <a:rPr lang="no" sz="1700"/>
              <a:t>Deretter må vi velge hvilken indeks i den indre listen (</a:t>
            </a:r>
            <a:r>
              <a:rPr b="1" lang="no" sz="1700">
                <a:solidFill>
                  <a:srgbClr val="93C47D"/>
                </a:solidFill>
              </a:rPr>
              <a:t>grønn</a:t>
            </a:r>
            <a:r>
              <a:rPr b="1" lang="no" sz="1700"/>
              <a:t>) </a:t>
            </a:r>
            <a:r>
              <a:rPr lang="no" sz="1700"/>
              <a:t>vi vil hente ut verdien fra:</a:t>
            </a:r>
            <a:endParaRPr sz="1700"/>
          </a:p>
          <a:p>
            <a:pPr indent="-336550" lvl="2" marL="1371600" rtl="0" algn="l">
              <a:lnSpc>
                <a:spcPct val="150000"/>
              </a:lnSpc>
              <a:spcBef>
                <a:spcPts val="0"/>
              </a:spcBef>
              <a:spcAft>
                <a:spcPts val="0"/>
              </a:spcAft>
              <a:buSzPts val="1700"/>
              <a:buChar char="■"/>
            </a:pPr>
            <a:r>
              <a:rPr lang="no" sz="1700">
                <a:solidFill>
                  <a:srgbClr val="CCCCCC"/>
                </a:solidFill>
                <a:highlight>
                  <a:srgbClr val="434343"/>
                </a:highlight>
                <a:latin typeface="Roboto Mono"/>
                <a:ea typeface="Roboto Mono"/>
                <a:cs typeface="Roboto Mono"/>
                <a:sym typeface="Roboto Mono"/>
              </a:rPr>
              <a:t>list_2D</a:t>
            </a:r>
            <a:r>
              <a:rPr b="1" lang="no" sz="1700">
                <a:solidFill>
                  <a:srgbClr val="FBC02D"/>
                </a:solidFill>
                <a:highlight>
                  <a:srgbClr val="434343"/>
                </a:highlight>
                <a:latin typeface="Roboto Mono"/>
                <a:ea typeface="Roboto Mono"/>
                <a:cs typeface="Roboto Mono"/>
                <a:sym typeface="Roboto Mono"/>
              </a:rPr>
              <a:t>[0]</a:t>
            </a:r>
            <a:r>
              <a:rPr b="1" lang="no" sz="1700">
                <a:solidFill>
                  <a:srgbClr val="93C47D"/>
                </a:solidFill>
                <a:highlight>
                  <a:srgbClr val="434343"/>
                </a:highlight>
                <a:latin typeface="Roboto Mono"/>
                <a:ea typeface="Roboto Mono"/>
                <a:cs typeface="Roboto Mono"/>
                <a:sym typeface="Roboto Mono"/>
              </a:rPr>
              <a:t>[2]</a:t>
            </a:r>
            <a:endParaRPr b="1" sz="1700">
              <a:solidFill>
                <a:srgbClr val="93C47D"/>
              </a:solidFill>
              <a:highlight>
                <a:srgbClr val="434343"/>
              </a:highlight>
              <a:latin typeface="Roboto Mono"/>
              <a:ea typeface="Roboto Mono"/>
              <a:cs typeface="Roboto Mono"/>
              <a:sym typeface="Roboto Mono"/>
            </a:endParaRPr>
          </a:p>
          <a:p>
            <a:pPr indent="-336550" lvl="1" marL="914400" rtl="0" algn="l">
              <a:lnSpc>
                <a:spcPct val="150000"/>
              </a:lnSpc>
              <a:spcBef>
                <a:spcPts val="0"/>
              </a:spcBef>
              <a:spcAft>
                <a:spcPts val="0"/>
              </a:spcAft>
              <a:buSzPts val="1700"/>
              <a:buChar char="○"/>
            </a:pPr>
            <a:r>
              <a:rPr lang="no" sz="1700"/>
              <a:t>Dette henter ut verdien på posisjon </a:t>
            </a:r>
            <a:r>
              <a:rPr b="1" lang="no" sz="1700"/>
              <a:t>0</a:t>
            </a:r>
            <a:r>
              <a:rPr lang="no" sz="1700"/>
              <a:t> i den ytre listen og posisjon </a:t>
            </a:r>
            <a:r>
              <a:rPr b="1" lang="no" sz="1700"/>
              <a:t>2 </a:t>
            </a:r>
            <a:r>
              <a:rPr lang="no" sz="1700"/>
              <a:t>i den indre:</a:t>
            </a:r>
            <a:endParaRPr sz="1700"/>
          </a:p>
          <a:p>
            <a:pPr indent="-336550" lvl="2" marL="1371600" rtl="0" algn="l">
              <a:lnSpc>
                <a:spcPct val="150000"/>
              </a:lnSpc>
              <a:spcBef>
                <a:spcPts val="0"/>
              </a:spcBef>
              <a:spcAft>
                <a:spcPts val="0"/>
              </a:spcAft>
              <a:buSzPts val="1700"/>
              <a:buChar char="■"/>
            </a:pPr>
            <a:r>
              <a:rPr lang="no" sz="1700">
                <a:solidFill>
                  <a:srgbClr val="CCCCCC"/>
                </a:solidFill>
                <a:highlight>
                  <a:srgbClr val="434343"/>
                </a:highlight>
                <a:latin typeface="Roboto Mono"/>
                <a:ea typeface="Roboto Mono"/>
                <a:cs typeface="Roboto Mono"/>
                <a:sym typeface="Roboto Mono"/>
              </a:rPr>
              <a:t>list_2D</a:t>
            </a:r>
            <a:r>
              <a:rPr b="1" lang="no" sz="1700">
                <a:solidFill>
                  <a:srgbClr val="FBC02D"/>
                </a:solidFill>
                <a:highlight>
                  <a:srgbClr val="434343"/>
                </a:highlight>
                <a:latin typeface="Roboto Mono"/>
                <a:ea typeface="Roboto Mono"/>
                <a:cs typeface="Roboto Mono"/>
                <a:sym typeface="Roboto Mono"/>
              </a:rPr>
              <a:t>[0]</a:t>
            </a:r>
            <a:r>
              <a:rPr b="1" lang="no" sz="1700">
                <a:solidFill>
                  <a:srgbClr val="93C47D"/>
                </a:solidFill>
                <a:highlight>
                  <a:srgbClr val="434343"/>
                </a:highlight>
                <a:latin typeface="Roboto Mono"/>
                <a:ea typeface="Roboto Mono"/>
                <a:cs typeface="Roboto Mono"/>
                <a:sym typeface="Roboto Mono"/>
              </a:rPr>
              <a:t>[2]</a:t>
            </a:r>
            <a:r>
              <a:rPr lang="no" sz="1700">
                <a:solidFill>
                  <a:srgbClr val="ECEFF1"/>
                </a:solidFill>
                <a:latin typeface="Roboto Mono"/>
                <a:ea typeface="Roboto Mono"/>
                <a:cs typeface="Roboto Mono"/>
                <a:sym typeface="Roboto Mono"/>
              </a:rPr>
              <a:t> </a:t>
            </a:r>
            <a:r>
              <a:rPr lang="no" sz="1700">
                <a:solidFill>
                  <a:srgbClr val="FBC02D"/>
                </a:solidFill>
                <a:latin typeface="Roboto Mono"/>
                <a:ea typeface="Roboto Mono"/>
                <a:cs typeface="Roboto Mono"/>
                <a:sym typeface="Roboto Mono"/>
              </a:rPr>
              <a:t>=&gt;</a:t>
            </a:r>
            <a:r>
              <a:rPr lang="no" sz="1700">
                <a:solidFill>
                  <a:srgbClr val="ECEFF1"/>
                </a:solidFill>
                <a:latin typeface="Roboto Mono"/>
                <a:ea typeface="Roboto Mono"/>
                <a:cs typeface="Roboto Mono"/>
                <a:sym typeface="Roboto Mono"/>
              </a:rPr>
              <a:t> </a:t>
            </a:r>
            <a:r>
              <a:rPr lang="no" sz="1700">
                <a:solidFill>
                  <a:srgbClr val="ECEFF1"/>
                </a:solidFill>
              </a:rPr>
              <a:t>returnerer </a:t>
            </a:r>
            <a:r>
              <a:rPr b="1" lang="no" sz="1700">
                <a:solidFill>
                  <a:srgbClr val="93C47D"/>
                </a:solidFill>
              </a:rPr>
              <a:t>3</a:t>
            </a:r>
            <a:r>
              <a:rPr lang="no" sz="1700">
                <a:solidFill>
                  <a:srgbClr val="ECEFF1"/>
                </a:solidFill>
              </a:rPr>
              <a:t> som verdi</a:t>
            </a:r>
            <a:endParaRPr sz="1700"/>
          </a:p>
          <a:p>
            <a:pPr indent="0" lvl="0" marL="0" rtl="0" algn="l">
              <a:spcBef>
                <a:spcPts val="0"/>
              </a:spcBef>
              <a:spcAft>
                <a:spcPts val="160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1" name="Shape 571"/>
        <p:cNvGrpSpPr/>
        <p:nvPr/>
      </p:nvGrpSpPr>
      <p:grpSpPr>
        <a:xfrm>
          <a:off x="0" y="0"/>
          <a:ext cx="0" cy="0"/>
          <a:chOff x="0" y="0"/>
          <a:chExt cx="0" cy="0"/>
        </a:xfrm>
      </p:grpSpPr>
      <p:sp>
        <p:nvSpPr>
          <p:cNvPr id="572" name="Google Shape;572;p7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Hvordan itererer jeg over en 2D-liste med en løkke?</a:t>
            </a:r>
            <a:endParaRPr/>
          </a:p>
        </p:txBody>
      </p:sp>
      <p:sp>
        <p:nvSpPr>
          <p:cNvPr id="573" name="Google Shape;573;p77"/>
          <p:cNvSpPr txBox="1"/>
          <p:nvPr>
            <p:ph idx="1" type="body"/>
          </p:nvPr>
        </p:nvSpPr>
        <p:spPr>
          <a:xfrm>
            <a:off x="1297500" y="1630375"/>
            <a:ext cx="7038900" cy="29775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no" sz="1800"/>
              <a:t>Nøstede løkker</a:t>
            </a:r>
            <a:endParaRPr sz="1800"/>
          </a:p>
          <a:p>
            <a:pPr indent="-342900" lvl="1" marL="914400" rtl="0" algn="l">
              <a:lnSpc>
                <a:spcPct val="100000"/>
              </a:lnSpc>
              <a:spcBef>
                <a:spcPts val="0"/>
              </a:spcBef>
              <a:spcAft>
                <a:spcPts val="0"/>
              </a:spcAft>
              <a:buSzPts val="1800"/>
              <a:buChar char="○"/>
            </a:pPr>
            <a:r>
              <a:rPr lang="no" sz="1800"/>
              <a:t>To indekser -&gt; to tellevariabler -&gt; to løkker</a:t>
            </a:r>
            <a:endParaRPr sz="1800"/>
          </a:p>
          <a:p>
            <a:pPr indent="0" lvl="0" marL="0" rtl="0" algn="l">
              <a:lnSpc>
                <a:spcPct val="100000"/>
              </a:lnSpc>
              <a:spcBef>
                <a:spcPts val="1600"/>
              </a:spcBef>
              <a:spcAft>
                <a:spcPts val="0"/>
              </a:spcAft>
              <a:buNone/>
            </a:pPr>
            <a:r>
              <a:t/>
            </a:r>
            <a:endParaRPr sz="1800"/>
          </a:p>
          <a:p>
            <a:pPr indent="-342900" lvl="0" marL="457200" rtl="0" algn="l">
              <a:lnSpc>
                <a:spcPct val="150000"/>
              </a:lnSpc>
              <a:spcBef>
                <a:spcPts val="1600"/>
              </a:spcBef>
              <a:spcAft>
                <a:spcPts val="0"/>
              </a:spcAft>
              <a:buSzPts val="1800"/>
              <a:buChar char="●"/>
            </a:pPr>
            <a:r>
              <a:rPr lang="no" sz="1800"/>
              <a:t>Hva hvis vi har en </a:t>
            </a:r>
            <a:r>
              <a:rPr b="1" lang="no" sz="1800"/>
              <a:t>3D</a:t>
            </a:r>
            <a:r>
              <a:rPr lang="no" sz="1800"/>
              <a:t>-liste?</a:t>
            </a:r>
            <a:endParaRPr sz="1800"/>
          </a:p>
          <a:p>
            <a:pPr indent="-342900" lvl="1" marL="914400" rtl="0" algn="l">
              <a:lnSpc>
                <a:spcPct val="150000"/>
              </a:lnSpc>
              <a:spcBef>
                <a:spcPts val="0"/>
              </a:spcBef>
              <a:spcAft>
                <a:spcPts val="0"/>
              </a:spcAft>
              <a:buSzPts val="1800"/>
              <a:buChar char="○"/>
            </a:pPr>
            <a:r>
              <a:rPr lang="no" sz="1800"/>
              <a:t>Samme greia:</a:t>
            </a:r>
            <a:endParaRPr sz="1800"/>
          </a:p>
          <a:p>
            <a:pPr indent="-342900" lvl="2" marL="1371600" rtl="0" algn="l">
              <a:lnSpc>
                <a:spcPct val="150000"/>
              </a:lnSpc>
              <a:spcBef>
                <a:spcPts val="0"/>
              </a:spcBef>
              <a:spcAft>
                <a:spcPts val="0"/>
              </a:spcAft>
              <a:buSzPts val="1800"/>
              <a:buChar char="■"/>
            </a:pPr>
            <a:r>
              <a:rPr lang="no" sz="1800"/>
              <a:t>Tre indekser -&gt; tre tellevariabler -&gt; tre løkker</a:t>
            </a:r>
            <a:endParaRPr sz="1800"/>
          </a:p>
          <a:p>
            <a:pPr indent="-342900" lvl="0" marL="457200" rtl="0" algn="l">
              <a:lnSpc>
                <a:spcPct val="150000"/>
              </a:lnSpc>
              <a:spcBef>
                <a:spcPts val="0"/>
              </a:spcBef>
              <a:spcAft>
                <a:spcPts val="0"/>
              </a:spcAft>
              <a:buSzPts val="1800"/>
              <a:buChar char="●"/>
            </a:pPr>
            <a:r>
              <a:rPr lang="no" sz="1800"/>
              <a:t>Osv.</a:t>
            </a:r>
            <a:endParaRPr sz="1800"/>
          </a:p>
        </p:txBody>
      </p:sp>
      <p:pic>
        <p:nvPicPr>
          <p:cNvPr id="574" name="Google Shape;574;p77"/>
          <p:cNvPicPr preferRelativeResize="0"/>
          <p:nvPr/>
        </p:nvPicPr>
        <p:blipFill>
          <a:blip r:embed="rId3">
            <a:alphaModFix/>
          </a:blip>
          <a:stretch>
            <a:fillRect/>
          </a:stretch>
        </p:blipFill>
        <p:spPr>
          <a:xfrm>
            <a:off x="8108450" y="3544300"/>
            <a:ext cx="1172350" cy="1599202"/>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sp>
        <p:nvSpPr>
          <p:cNvPr id="579" name="Google Shape;579;p78"/>
          <p:cNvSpPr/>
          <p:nvPr/>
        </p:nvSpPr>
        <p:spPr>
          <a:xfrm>
            <a:off x="2169775" y="2021100"/>
            <a:ext cx="5774700" cy="550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7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Eksempel med 2D-liste og nøstede løkker</a:t>
            </a:r>
            <a:endParaRPr/>
          </a:p>
        </p:txBody>
      </p:sp>
      <p:sp>
        <p:nvSpPr>
          <p:cNvPr id="581" name="Google Shape;581;p78"/>
          <p:cNvSpPr txBox="1"/>
          <p:nvPr>
            <p:ph idx="1" type="body"/>
          </p:nvPr>
        </p:nvSpPr>
        <p:spPr>
          <a:xfrm>
            <a:off x="1297500" y="1567550"/>
            <a:ext cx="7038900" cy="1594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no" sz="1600"/>
              <a:t>Gitt følgende liste:</a:t>
            </a:r>
            <a:endParaRPr sz="1600"/>
          </a:p>
          <a:p>
            <a:pPr indent="0" lvl="0" marL="914400" rtl="0" algn="l">
              <a:lnSpc>
                <a:spcPct val="150000"/>
              </a:lnSpc>
              <a:spcBef>
                <a:spcPts val="1600"/>
              </a:spcBef>
              <a:spcAft>
                <a:spcPts val="0"/>
              </a:spcAft>
              <a:buNone/>
            </a:pPr>
            <a:r>
              <a:rPr lang="no" sz="1600">
                <a:solidFill>
                  <a:srgbClr val="FBC02D"/>
                </a:solidFill>
                <a:latin typeface="Roboto Mono"/>
                <a:ea typeface="Roboto Mono"/>
                <a:cs typeface="Roboto Mono"/>
                <a:sym typeface="Roboto Mono"/>
              </a:rPr>
              <a:t>l</a:t>
            </a:r>
            <a:r>
              <a:rPr lang="no" sz="1600">
                <a:solidFill>
                  <a:srgbClr val="FBC02D"/>
                </a:solidFill>
                <a:latin typeface="Roboto Mono"/>
                <a:ea typeface="Roboto Mono"/>
                <a:cs typeface="Roboto Mono"/>
                <a:sym typeface="Roboto Mono"/>
              </a:rPr>
              <a:t>ist_2D</a:t>
            </a:r>
            <a:r>
              <a:rPr lang="no" sz="1600">
                <a:solidFill>
                  <a:srgbClr val="ECEFF1"/>
                </a:solidFill>
                <a:latin typeface="Roboto Mono"/>
                <a:ea typeface="Roboto Mono"/>
                <a:cs typeface="Roboto Mono"/>
                <a:sym typeface="Roboto Mono"/>
              </a:rPr>
              <a:t> </a:t>
            </a:r>
            <a:r>
              <a:rPr lang="no" sz="1600">
                <a:solidFill>
                  <a:srgbClr val="FBC02D"/>
                </a:solidFill>
                <a:latin typeface="Roboto Mono"/>
                <a:ea typeface="Roboto Mono"/>
                <a:cs typeface="Roboto Mono"/>
                <a:sym typeface="Roboto Mono"/>
              </a:rPr>
              <a:t>=</a:t>
            </a:r>
            <a:r>
              <a:rPr lang="no" sz="1600">
                <a:solidFill>
                  <a:srgbClr val="ECEFF1"/>
                </a:solidFill>
                <a:latin typeface="Roboto Mono"/>
                <a:ea typeface="Roboto Mono"/>
                <a:cs typeface="Roboto Mono"/>
                <a:sym typeface="Roboto Mono"/>
              </a:rPr>
              <a:t> </a:t>
            </a:r>
            <a:r>
              <a:rPr lang="no" sz="1600">
                <a:solidFill>
                  <a:srgbClr val="FBC02D"/>
                </a:solidFill>
                <a:latin typeface="Roboto Mono"/>
                <a:ea typeface="Roboto Mono"/>
                <a:cs typeface="Roboto Mono"/>
                <a:sym typeface="Roboto Mono"/>
              </a:rPr>
              <a:t>[</a:t>
            </a:r>
            <a:r>
              <a:rPr lang="no" sz="1600">
                <a:solidFill>
                  <a:srgbClr val="ECEFF1"/>
                </a:solidFill>
                <a:latin typeface="Roboto Mono"/>
                <a:ea typeface="Roboto Mono"/>
                <a:cs typeface="Roboto Mono"/>
                <a:sym typeface="Roboto Mono"/>
              </a:rPr>
              <a:t> </a:t>
            </a:r>
            <a:r>
              <a:rPr lang="no" sz="1600">
                <a:solidFill>
                  <a:srgbClr val="93C47D"/>
                </a:solidFill>
                <a:latin typeface="Roboto Mono"/>
                <a:ea typeface="Roboto Mono"/>
                <a:cs typeface="Roboto Mono"/>
                <a:sym typeface="Roboto Mono"/>
              </a:rPr>
              <a:t>[1, 2, 3]</a:t>
            </a:r>
            <a:r>
              <a:rPr lang="no" sz="1600">
                <a:solidFill>
                  <a:srgbClr val="FBC02D"/>
                </a:solidFill>
                <a:latin typeface="Roboto Mono"/>
                <a:ea typeface="Roboto Mono"/>
                <a:cs typeface="Roboto Mono"/>
                <a:sym typeface="Roboto Mono"/>
              </a:rPr>
              <a:t>,</a:t>
            </a:r>
            <a:r>
              <a:rPr lang="no" sz="1600">
                <a:solidFill>
                  <a:srgbClr val="ECEFF1"/>
                </a:solidFill>
                <a:latin typeface="Roboto Mono"/>
                <a:ea typeface="Roboto Mono"/>
                <a:cs typeface="Roboto Mono"/>
                <a:sym typeface="Roboto Mono"/>
              </a:rPr>
              <a:t> </a:t>
            </a:r>
            <a:r>
              <a:rPr lang="no" sz="1600">
                <a:solidFill>
                  <a:srgbClr val="E06666"/>
                </a:solidFill>
                <a:latin typeface="Roboto Mono"/>
                <a:ea typeface="Roboto Mono"/>
                <a:cs typeface="Roboto Mono"/>
                <a:sym typeface="Roboto Mono"/>
              </a:rPr>
              <a:t>[4, 5, 6]</a:t>
            </a:r>
            <a:r>
              <a:rPr lang="no" sz="1600">
                <a:solidFill>
                  <a:srgbClr val="FBC02D"/>
                </a:solidFill>
                <a:latin typeface="Roboto Mono"/>
                <a:ea typeface="Roboto Mono"/>
                <a:cs typeface="Roboto Mono"/>
                <a:sym typeface="Roboto Mono"/>
              </a:rPr>
              <a:t>,</a:t>
            </a:r>
            <a:r>
              <a:rPr lang="no" sz="1600">
                <a:solidFill>
                  <a:srgbClr val="ECEFF1"/>
                </a:solidFill>
                <a:latin typeface="Roboto Mono"/>
                <a:ea typeface="Roboto Mono"/>
                <a:cs typeface="Roboto Mono"/>
                <a:sym typeface="Roboto Mono"/>
              </a:rPr>
              <a:t> </a:t>
            </a:r>
            <a:r>
              <a:rPr lang="no" sz="1600">
                <a:solidFill>
                  <a:srgbClr val="6D9EEB"/>
                </a:solidFill>
                <a:latin typeface="Roboto Mono"/>
                <a:ea typeface="Roboto Mono"/>
                <a:cs typeface="Roboto Mono"/>
                <a:sym typeface="Roboto Mono"/>
              </a:rPr>
              <a:t>[7, 8, 9]</a:t>
            </a:r>
            <a:r>
              <a:rPr lang="no" sz="1600">
                <a:solidFill>
                  <a:srgbClr val="ECEFF1"/>
                </a:solidFill>
                <a:latin typeface="Roboto Mono"/>
                <a:ea typeface="Roboto Mono"/>
                <a:cs typeface="Roboto Mono"/>
                <a:sym typeface="Roboto Mono"/>
              </a:rPr>
              <a:t> </a:t>
            </a:r>
            <a:r>
              <a:rPr lang="no" sz="1600">
                <a:solidFill>
                  <a:srgbClr val="FBC02D"/>
                </a:solidFill>
                <a:latin typeface="Roboto Mono"/>
                <a:ea typeface="Roboto Mono"/>
                <a:cs typeface="Roboto Mono"/>
                <a:sym typeface="Roboto Mono"/>
              </a:rPr>
              <a:t>]</a:t>
            </a:r>
            <a:endParaRPr sz="1600">
              <a:solidFill>
                <a:srgbClr val="FBC02D"/>
              </a:solidFill>
              <a:latin typeface="Roboto Mono"/>
              <a:ea typeface="Roboto Mono"/>
              <a:cs typeface="Roboto Mono"/>
              <a:sym typeface="Roboto Mono"/>
            </a:endParaRPr>
          </a:p>
          <a:p>
            <a:pPr indent="0" lvl="0" marL="914400" rtl="0" algn="l">
              <a:lnSpc>
                <a:spcPct val="150000"/>
              </a:lnSpc>
              <a:spcBef>
                <a:spcPts val="0"/>
              </a:spcBef>
              <a:spcAft>
                <a:spcPts val="0"/>
              </a:spcAft>
              <a:buNone/>
            </a:pPr>
            <a:r>
              <a:t/>
            </a:r>
            <a:endParaRPr sz="1500">
              <a:solidFill>
                <a:srgbClr val="FBC02D"/>
              </a:solidFill>
              <a:latin typeface="Roboto Mono"/>
              <a:ea typeface="Roboto Mono"/>
              <a:cs typeface="Roboto Mono"/>
              <a:sym typeface="Roboto Mono"/>
            </a:endParaRPr>
          </a:p>
          <a:p>
            <a:pPr indent="-330200" lvl="0" marL="457200" rtl="0" algn="l">
              <a:spcBef>
                <a:spcPts val="0"/>
              </a:spcBef>
              <a:spcAft>
                <a:spcPts val="0"/>
              </a:spcAft>
              <a:buSzPts val="1600"/>
              <a:buChar char="●"/>
            </a:pPr>
            <a:r>
              <a:rPr lang="no" sz="1600"/>
              <a:t>I hvilken rekkefølge printes tallene ut i koden nedenfor?</a:t>
            </a:r>
            <a:endParaRPr sz="1600"/>
          </a:p>
          <a:p>
            <a:pPr indent="0" lvl="0" marL="914400" rtl="0" algn="l">
              <a:lnSpc>
                <a:spcPct val="150000"/>
              </a:lnSpc>
              <a:spcBef>
                <a:spcPts val="1600"/>
              </a:spcBef>
              <a:spcAft>
                <a:spcPts val="0"/>
              </a:spcAft>
              <a:buNone/>
            </a:pPr>
            <a:r>
              <a:t/>
            </a:r>
            <a:endParaRPr sz="1500">
              <a:solidFill>
                <a:srgbClr val="FBC02D"/>
              </a:solidFill>
              <a:latin typeface="Roboto Mono"/>
              <a:ea typeface="Roboto Mono"/>
              <a:cs typeface="Roboto Mono"/>
              <a:sym typeface="Roboto Mono"/>
            </a:endParaRPr>
          </a:p>
          <a:p>
            <a:pPr indent="0" lvl="0" marL="914400" rtl="0" algn="l">
              <a:spcBef>
                <a:spcPts val="0"/>
              </a:spcBef>
              <a:spcAft>
                <a:spcPts val="0"/>
              </a:spcAft>
              <a:buNone/>
            </a:pPr>
            <a:r>
              <a:t/>
            </a:r>
            <a:endParaRPr/>
          </a:p>
          <a:p>
            <a:pPr indent="0" lvl="0" marL="0" rtl="0" algn="l">
              <a:spcBef>
                <a:spcPts val="1600"/>
              </a:spcBef>
              <a:spcAft>
                <a:spcPts val="1600"/>
              </a:spcAft>
              <a:buNone/>
            </a:pPr>
            <a:r>
              <a:t/>
            </a:r>
            <a:endParaRPr/>
          </a:p>
        </p:txBody>
      </p:sp>
      <p:sp>
        <p:nvSpPr>
          <p:cNvPr id="582" name="Google Shape;582;p78"/>
          <p:cNvSpPr txBox="1"/>
          <p:nvPr/>
        </p:nvSpPr>
        <p:spPr>
          <a:xfrm>
            <a:off x="2244575" y="3421750"/>
            <a:ext cx="4137300" cy="1440000"/>
          </a:xfrm>
          <a:prstGeom prst="rect">
            <a:avLst/>
          </a:prstGeom>
          <a:solidFill>
            <a:srgbClr val="43434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no" sz="1800">
                <a:solidFill>
                  <a:srgbClr val="4DD0E1"/>
                </a:solidFill>
                <a:latin typeface="Roboto Mono"/>
                <a:ea typeface="Roboto Mono"/>
                <a:cs typeface="Roboto Mono"/>
                <a:sym typeface="Roboto Mono"/>
              </a:rPr>
              <a:t>for</a:t>
            </a:r>
            <a:r>
              <a:rPr lang="no" sz="1800">
                <a:solidFill>
                  <a:srgbClr val="ECEFF1"/>
                </a:solidFill>
                <a:latin typeface="Roboto Mono"/>
                <a:ea typeface="Roboto Mono"/>
                <a:cs typeface="Roboto Mono"/>
                <a:sym typeface="Roboto Mono"/>
              </a:rPr>
              <a:t> i </a:t>
            </a:r>
            <a:r>
              <a:rPr lang="no" sz="1800">
                <a:solidFill>
                  <a:srgbClr val="4DD0E1"/>
                </a:solidFill>
                <a:latin typeface="Roboto Mono"/>
                <a:ea typeface="Roboto Mono"/>
                <a:cs typeface="Roboto Mono"/>
                <a:sym typeface="Roboto Mono"/>
              </a:rPr>
              <a:t>in</a:t>
            </a:r>
            <a:r>
              <a:rPr lang="no" sz="1800">
                <a:solidFill>
                  <a:srgbClr val="ECEFF1"/>
                </a:solidFill>
                <a:latin typeface="Roboto Mono"/>
                <a:ea typeface="Roboto Mono"/>
                <a:cs typeface="Roboto Mono"/>
                <a:sym typeface="Roboto Mono"/>
              </a:rPr>
              <a:t> range</a:t>
            </a:r>
            <a:r>
              <a:rPr lang="no" sz="1800">
                <a:solidFill>
                  <a:srgbClr val="FBC02D"/>
                </a:solidFill>
                <a:latin typeface="Roboto Mono"/>
                <a:ea typeface="Roboto Mono"/>
                <a:cs typeface="Roboto Mono"/>
                <a:sym typeface="Roboto Mono"/>
              </a:rPr>
              <a:t>(3):</a:t>
            </a:r>
            <a:br>
              <a:rPr lang="no" sz="1800">
                <a:solidFill>
                  <a:srgbClr val="ECEFF1"/>
                </a:solidFill>
                <a:latin typeface="Roboto Mono"/>
                <a:ea typeface="Roboto Mono"/>
                <a:cs typeface="Roboto Mono"/>
                <a:sym typeface="Roboto Mono"/>
              </a:rPr>
            </a:br>
            <a:r>
              <a:rPr lang="no" sz="1800">
                <a:solidFill>
                  <a:srgbClr val="ECEFF1"/>
                </a:solidFill>
                <a:latin typeface="Roboto Mono"/>
                <a:ea typeface="Roboto Mono"/>
                <a:cs typeface="Roboto Mono"/>
                <a:sym typeface="Roboto Mono"/>
              </a:rPr>
              <a:t>    </a:t>
            </a:r>
            <a:r>
              <a:rPr lang="no" sz="1800">
                <a:solidFill>
                  <a:srgbClr val="4DD0E1"/>
                </a:solidFill>
                <a:latin typeface="Roboto Mono"/>
                <a:ea typeface="Roboto Mono"/>
                <a:cs typeface="Roboto Mono"/>
                <a:sym typeface="Roboto Mono"/>
              </a:rPr>
              <a:t>for</a:t>
            </a:r>
            <a:r>
              <a:rPr lang="no" sz="1800">
                <a:solidFill>
                  <a:srgbClr val="ECEFF1"/>
                </a:solidFill>
                <a:latin typeface="Roboto Mono"/>
                <a:ea typeface="Roboto Mono"/>
                <a:cs typeface="Roboto Mono"/>
                <a:sym typeface="Roboto Mono"/>
              </a:rPr>
              <a:t> j </a:t>
            </a:r>
            <a:r>
              <a:rPr lang="no" sz="1800">
                <a:solidFill>
                  <a:srgbClr val="4DD0E1"/>
                </a:solidFill>
                <a:latin typeface="Roboto Mono"/>
                <a:ea typeface="Roboto Mono"/>
                <a:cs typeface="Roboto Mono"/>
                <a:sym typeface="Roboto Mono"/>
              </a:rPr>
              <a:t>in</a:t>
            </a:r>
            <a:r>
              <a:rPr lang="no" sz="1800">
                <a:solidFill>
                  <a:srgbClr val="ECEFF1"/>
                </a:solidFill>
                <a:latin typeface="Roboto Mono"/>
                <a:ea typeface="Roboto Mono"/>
                <a:cs typeface="Roboto Mono"/>
                <a:sym typeface="Roboto Mono"/>
              </a:rPr>
              <a:t> range</a:t>
            </a:r>
            <a:r>
              <a:rPr lang="no" sz="1800">
                <a:solidFill>
                  <a:srgbClr val="FBC02D"/>
                </a:solidFill>
                <a:latin typeface="Roboto Mono"/>
                <a:ea typeface="Roboto Mono"/>
                <a:cs typeface="Roboto Mono"/>
                <a:sym typeface="Roboto Mono"/>
              </a:rPr>
              <a:t>(3):</a:t>
            </a:r>
            <a:br>
              <a:rPr lang="no" sz="1800">
                <a:solidFill>
                  <a:srgbClr val="ECEFF1"/>
                </a:solidFill>
                <a:latin typeface="Roboto Mono"/>
                <a:ea typeface="Roboto Mono"/>
                <a:cs typeface="Roboto Mono"/>
                <a:sym typeface="Roboto Mono"/>
              </a:rPr>
            </a:br>
            <a:r>
              <a:rPr lang="no" sz="1800">
                <a:solidFill>
                  <a:srgbClr val="ECEFF1"/>
                </a:solidFill>
                <a:latin typeface="Roboto Mono"/>
                <a:ea typeface="Roboto Mono"/>
                <a:cs typeface="Roboto Mono"/>
                <a:sym typeface="Roboto Mono"/>
              </a:rPr>
              <a:t>    	</a:t>
            </a:r>
            <a:r>
              <a:rPr lang="no" sz="1800">
                <a:solidFill>
                  <a:srgbClr val="4DD0E1"/>
                </a:solidFill>
                <a:latin typeface="Roboto Mono"/>
                <a:ea typeface="Roboto Mono"/>
                <a:cs typeface="Roboto Mono"/>
                <a:sym typeface="Roboto Mono"/>
              </a:rPr>
              <a:t>print</a:t>
            </a:r>
            <a:r>
              <a:rPr lang="no" sz="1800">
                <a:solidFill>
                  <a:srgbClr val="FBC02D"/>
                </a:solidFill>
                <a:latin typeface="Roboto Mono"/>
                <a:ea typeface="Roboto Mono"/>
                <a:cs typeface="Roboto Mono"/>
                <a:sym typeface="Roboto Mono"/>
              </a:rPr>
              <a:t>(list_2D[</a:t>
            </a:r>
            <a:r>
              <a:rPr lang="no" sz="1800">
                <a:solidFill>
                  <a:srgbClr val="ECEFF1"/>
                </a:solidFill>
                <a:latin typeface="Roboto Mono"/>
                <a:ea typeface="Roboto Mono"/>
                <a:cs typeface="Roboto Mono"/>
                <a:sym typeface="Roboto Mono"/>
              </a:rPr>
              <a:t>j</a:t>
            </a:r>
            <a:r>
              <a:rPr lang="no" sz="1800">
                <a:solidFill>
                  <a:srgbClr val="FBC02D"/>
                </a:solidFill>
                <a:latin typeface="Roboto Mono"/>
                <a:ea typeface="Roboto Mono"/>
                <a:cs typeface="Roboto Mono"/>
                <a:sym typeface="Roboto Mono"/>
              </a:rPr>
              <a:t>][</a:t>
            </a:r>
            <a:r>
              <a:rPr lang="no" sz="1800">
                <a:solidFill>
                  <a:srgbClr val="ECEFF1"/>
                </a:solidFill>
                <a:latin typeface="Roboto Mono"/>
                <a:ea typeface="Roboto Mono"/>
                <a:cs typeface="Roboto Mono"/>
                <a:sym typeface="Roboto Mono"/>
              </a:rPr>
              <a:t>i</a:t>
            </a:r>
            <a:r>
              <a:rPr lang="no" sz="1800">
                <a:solidFill>
                  <a:srgbClr val="FBC02D"/>
                </a:solidFill>
                <a:latin typeface="Roboto Mono"/>
                <a:ea typeface="Roboto Mono"/>
                <a:cs typeface="Roboto Mono"/>
                <a:sym typeface="Roboto Mono"/>
              </a:rPr>
              <a:t>])</a:t>
            </a:r>
            <a:endParaRPr sz="1800">
              <a:solidFill>
                <a:srgbClr val="FBC02D"/>
              </a:solidFill>
              <a:latin typeface="Roboto Mono"/>
              <a:ea typeface="Roboto Mono"/>
              <a:cs typeface="Roboto Mono"/>
              <a:sym typeface="Roboto Mono"/>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Google Shape;587;p7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Kule ting man kan gjøre med lister</a:t>
            </a:r>
            <a:endParaRPr/>
          </a:p>
        </p:txBody>
      </p:sp>
      <p:sp>
        <p:nvSpPr>
          <p:cNvPr id="588" name="Google Shape;588;p79"/>
          <p:cNvSpPr txBox="1"/>
          <p:nvPr>
            <p:ph idx="1" type="body"/>
          </p:nvPr>
        </p:nvSpPr>
        <p:spPr>
          <a:xfrm>
            <a:off x="1297500" y="1199375"/>
            <a:ext cx="7038900" cy="35109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no" sz="1600">
                <a:solidFill>
                  <a:srgbClr val="4DD0E1"/>
                </a:solidFill>
                <a:highlight>
                  <a:srgbClr val="434343"/>
                </a:highlight>
                <a:latin typeface="Roboto Mono"/>
                <a:ea typeface="Roboto Mono"/>
                <a:cs typeface="Roboto Mono"/>
                <a:sym typeface="Roboto Mono"/>
              </a:rPr>
              <a:t>if</a:t>
            </a:r>
            <a:r>
              <a:rPr lang="no" sz="1600">
                <a:solidFill>
                  <a:srgbClr val="ECEFF1"/>
                </a:solidFill>
                <a:highlight>
                  <a:srgbClr val="434343"/>
                </a:highlight>
                <a:latin typeface="Roboto Mono"/>
                <a:ea typeface="Roboto Mono"/>
                <a:cs typeface="Roboto Mono"/>
                <a:sym typeface="Roboto Mono"/>
              </a:rPr>
              <a:t> element </a:t>
            </a:r>
            <a:r>
              <a:rPr lang="no" sz="1600">
                <a:solidFill>
                  <a:srgbClr val="4DD0E1"/>
                </a:solidFill>
                <a:highlight>
                  <a:srgbClr val="434343"/>
                </a:highlight>
                <a:latin typeface="Roboto Mono"/>
                <a:ea typeface="Roboto Mono"/>
                <a:cs typeface="Roboto Mono"/>
                <a:sym typeface="Roboto Mono"/>
              </a:rPr>
              <a:t>in</a:t>
            </a:r>
            <a:r>
              <a:rPr lang="no" sz="1600">
                <a:solidFill>
                  <a:srgbClr val="ECEFF1"/>
                </a:solidFill>
                <a:highlight>
                  <a:srgbClr val="434343"/>
                </a:highlight>
                <a:latin typeface="Roboto Mono"/>
                <a:ea typeface="Roboto Mono"/>
                <a:cs typeface="Roboto Mono"/>
                <a:sym typeface="Roboto Mono"/>
              </a:rPr>
              <a:t> min_liste</a:t>
            </a:r>
            <a:r>
              <a:rPr lang="no" sz="1600">
                <a:solidFill>
                  <a:srgbClr val="FBC02D"/>
                </a:solidFill>
                <a:highlight>
                  <a:srgbClr val="434343"/>
                </a:highlight>
                <a:latin typeface="Roboto Mono"/>
                <a:ea typeface="Roboto Mono"/>
                <a:cs typeface="Roboto Mono"/>
                <a:sym typeface="Roboto Mono"/>
              </a:rPr>
              <a:t>:</a:t>
            </a:r>
            <a:endParaRPr sz="1600">
              <a:solidFill>
                <a:srgbClr val="FBC02D"/>
              </a:solidFill>
              <a:highlight>
                <a:srgbClr val="434343"/>
              </a:highlight>
              <a:latin typeface="Roboto Mono"/>
              <a:ea typeface="Roboto Mono"/>
              <a:cs typeface="Roboto Mono"/>
              <a:sym typeface="Roboto Mono"/>
            </a:endParaRPr>
          </a:p>
          <a:p>
            <a:pPr indent="-323850" lvl="1" marL="914400" rtl="0" algn="l">
              <a:lnSpc>
                <a:spcPct val="200000"/>
              </a:lnSpc>
              <a:spcBef>
                <a:spcPts val="0"/>
              </a:spcBef>
              <a:spcAft>
                <a:spcPts val="0"/>
              </a:spcAft>
              <a:buSzPts val="1500"/>
              <a:buChar char="○"/>
            </a:pPr>
            <a:r>
              <a:rPr lang="no" sz="1500"/>
              <a:t>Sjekker om et element ligger i listen.</a:t>
            </a:r>
            <a:endParaRPr sz="1500"/>
          </a:p>
          <a:p>
            <a:pPr indent="-330200" lvl="0" marL="457200" rtl="0" algn="l">
              <a:lnSpc>
                <a:spcPct val="150000"/>
              </a:lnSpc>
              <a:spcBef>
                <a:spcPts val="0"/>
              </a:spcBef>
              <a:spcAft>
                <a:spcPts val="0"/>
              </a:spcAft>
              <a:buSzPts val="1600"/>
              <a:buChar char="●"/>
            </a:pPr>
            <a:r>
              <a:rPr lang="no" sz="1600">
                <a:solidFill>
                  <a:srgbClr val="FBC02D"/>
                </a:solidFill>
                <a:highlight>
                  <a:srgbClr val="434343"/>
                </a:highlight>
                <a:latin typeface="Roboto Mono"/>
                <a:ea typeface="Roboto Mono"/>
                <a:cs typeface="Roboto Mono"/>
                <a:sym typeface="Roboto Mono"/>
              </a:rPr>
              <a:t>[</a:t>
            </a:r>
            <a:r>
              <a:rPr lang="no" sz="1600">
                <a:solidFill>
                  <a:srgbClr val="ECEFF1"/>
                </a:solidFill>
                <a:highlight>
                  <a:srgbClr val="434343"/>
                </a:highlight>
                <a:latin typeface="Roboto Mono"/>
                <a:ea typeface="Roboto Mono"/>
                <a:cs typeface="Roboto Mono"/>
                <a:sym typeface="Roboto Mono"/>
              </a:rPr>
              <a:t>x </a:t>
            </a:r>
            <a:r>
              <a:rPr lang="no" sz="1600">
                <a:solidFill>
                  <a:srgbClr val="4DD0E1"/>
                </a:solidFill>
                <a:highlight>
                  <a:srgbClr val="434343"/>
                </a:highlight>
                <a:latin typeface="Roboto Mono"/>
                <a:ea typeface="Roboto Mono"/>
                <a:cs typeface="Roboto Mono"/>
                <a:sym typeface="Roboto Mono"/>
              </a:rPr>
              <a:t>for</a:t>
            </a:r>
            <a:r>
              <a:rPr lang="no" sz="1600">
                <a:solidFill>
                  <a:srgbClr val="ECEFF1"/>
                </a:solidFill>
                <a:highlight>
                  <a:srgbClr val="434343"/>
                </a:highlight>
                <a:latin typeface="Roboto Mono"/>
                <a:ea typeface="Roboto Mono"/>
                <a:cs typeface="Roboto Mono"/>
                <a:sym typeface="Roboto Mono"/>
              </a:rPr>
              <a:t> x </a:t>
            </a:r>
            <a:r>
              <a:rPr lang="no" sz="1600">
                <a:solidFill>
                  <a:srgbClr val="4DD0E1"/>
                </a:solidFill>
                <a:highlight>
                  <a:srgbClr val="434343"/>
                </a:highlight>
                <a:latin typeface="Roboto Mono"/>
                <a:ea typeface="Roboto Mono"/>
                <a:cs typeface="Roboto Mono"/>
                <a:sym typeface="Roboto Mono"/>
              </a:rPr>
              <a:t>in</a:t>
            </a:r>
            <a:r>
              <a:rPr lang="no" sz="1600">
                <a:solidFill>
                  <a:srgbClr val="ECEFF1"/>
                </a:solidFill>
                <a:highlight>
                  <a:srgbClr val="434343"/>
                </a:highlight>
                <a:latin typeface="Roboto Mono"/>
                <a:ea typeface="Roboto Mono"/>
                <a:cs typeface="Roboto Mono"/>
                <a:sym typeface="Roboto Mono"/>
              </a:rPr>
              <a:t> range</a:t>
            </a:r>
            <a:r>
              <a:rPr lang="no" sz="1600">
                <a:solidFill>
                  <a:srgbClr val="FBC02D"/>
                </a:solidFill>
                <a:highlight>
                  <a:srgbClr val="434343"/>
                </a:highlight>
                <a:latin typeface="Roboto Mono"/>
                <a:ea typeface="Roboto Mono"/>
                <a:cs typeface="Roboto Mono"/>
                <a:sym typeface="Roboto Mono"/>
              </a:rPr>
              <a:t>(1,</a:t>
            </a:r>
            <a:r>
              <a:rPr lang="no" sz="1600">
                <a:solidFill>
                  <a:srgbClr val="ECEFF1"/>
                </a:solidFill>
                <a:highlight>
                  <a:srgbClr val="434343"/>
                </a:highlight>
                <a:latin typeface="Roboto Mono"/>
                <a:ea typeface="Roboto Mono"/>
                <a:cs typeface="Roboto Mono"/>
                <a:sym typeface="Roboto Mono"/>
              </a:rPr>
              <a:t> </a:t>
            </a:r>
            <a:r>
              <a:rPr lang="no" sz="1600">
                <a:solidFill>
                  <a:srgbClr val="FBC02D"/>
                </a:solidFill>
                <a:highlight>
                  <a:srgbClr val="434343"/>
                </a:highlight>
                <a:latin typeface="Roboto Mono"/>
                <a:ea typeface="Roboto Mono"/>
                <a:cs typeface="Roboto Mono"/>
                <a:sym typeface="Roboto Mono"/>
              </a:rPr>
              <a:t>11)]</a:t>
            </a:r>
            <a:endParaRPr sz="1600">
              <a:solidFill>
                <a:srgbClr val="FBC02D"/>
              </a:solidFill>
              <a:highlight>
                <a:srgbClr val="434343"/>
              </a:highlight>
              <a:latin typeface="Roboto Mono"/>
              <a:ea typeface="Roboto Mono"/>
              <a:cs typeface="Roboto Mono"/>
              <a:sym typeface="Roboto Mono"/>
            </a:endParaRPr>
          </a:p>
          <a:p>
            <a:pPr indent="-323850" lvl="1" marL="914400" rtl="0" algn="l">
              <a:lnSpc>
                <a:spcPct val="200000"/>
              </a:lnSpc>
              <a:spcBef>
                <a:spcPts val="0"/>
              </a:spcBef>
              <a:spcAft>
                <a:spcPts val="0"/>
              </a:spcAft>
              <a:buSzPts val="1500"/>
              <a:buChar char="○"/>
            </a:pPr>
            <a:r>
              <a:rPr lang="no" sz="1500"/>
              <a:t>Genererer en liste med tall fra 1 til 10</a:t>
            </a:r>
            <a:endParaRPr sz="1500"/>
          </a:p>
          <a:p>
            <a:pPr indent="-330200" lvl="0" marL="457200" rtl="0" algn="l">
              <a:lnSpc>
                <a:spcPct val="150000"/>
              </a:lnSpc>
              <a:spcBef>
                <a:spcPts val="0"/>
              </a:spcBef>
              <a:spcAft>
                <a:spcPts val="0"/>
              </a:spcAft>
              <a:buSzPts val="1600"/>
              <a:buChar char="●"/>
            </a:pPr>
            <a:r>
              <a:rPr lang="no" sz="1600">
                <a:solidFill>
                  <a:srgbClr val="FBC02D"/>
                </a:solidFill>
                <a:highlight>
                  <a:srgbClr val="434343"/>
                </a:highlight>
                <a:latin typeface="Roboto Mono"/>
                <a:ea typeface="Roboto Mono"/>
                <a:cs typeface="Roboto Mono"/>
                <a:sym typeface="Roboto Mono"/>
              </a:rPr>
              <a:t>[</a:t>
            </a:r>
            <a:r>
              <a:rPr lang="no" sz="1600">
                <a:solidFill>
                  <a:srgbClr val="ECEFF1"/>
                </a:solidFill>
                <a:highlight>
                  <a:srgbClr val="434343"/>
                </a:highlight>
                <a:latin typeface="Roboto Mono"/>
                <a:ea typeface="Roboto Mono"/>
                <a:cs typeface="Roboto Mono"/>
                <a:sym typeface="Roboto Mono"/>
              </a:rPr>
              <a:t>i </a:t>
            </a:r>
            <a:r>
              <a:rPr lang="no" sz="1600">
                <a:solidFill>
                  <a:srgbClr val="4DD0E1"/>
                </a:solidFill>
                <a:highlight>
                  <a:srgbClr val="434343"/>
                </a:highlight>
                <a:latin typeface="Roboto Mono"/>
                <a:ea typeface="Roboto Mono"/>
                <a:cs typeface="Roboto Mono"/>
                <a:sym typeface="Roboto Mono"/>
              </a:rPr>
              <a:t>for</a:t>
            </a:r>
            <a:r>
              <a:rPr lang="no" sz="1600">
                <a:solidFill>
                  <a:srgbClr val="ECEFF1"/>
                </a:solidFill>
                <a:highlight>
                  <a:srgbClr val="434343"/>
                </a:highlight>
                <a:latin typeface="Roboto Mono"/>
                <a:ea typeface="Roboto Mono"/>
                <a:cs typeface="Roboto Mono"/>
                <a:sym typeface="Roboto Mono"/>
              </a:rPr>
              <a:t> i </a:t>
            </a:r>
            <a:r>
              <a:rPr lang="no" sz="1600">
                <a:solidFill>
                  <a:srgbClr val="4DD0E1"/>
                </a:solidFill>
                <a:highlight>
                  <a:srgbClr val="434343"/>
                </a:highlight>
                <a:latin typeface="Roboto Mono"/>
                <a:ea typeface="Roboto Mono"/>
                <a:cs typeface="Roboto Mono"/>
                <a:sym typeface="Roboto Mono"/>
              </a:rPr>
              <a:t>in</a:t>
            </a:r>
            <a:r>
              <a:rPr lang="no" sz="1600">
                <a:solidFill>
                  <a:srgbClr val="ECEFF1"/>
                </a:solidFill>
                <a:highlight>
                  <a:srgbClr val="434343"/>
                </a:highlight>
                <a:latin typeface="Roboto Mono"/>
                <a:ea typeface="Roboto Mono"/>
                <a:cs typeface="Roboto Mono"/>
                <a:sym typeface="Roboto Mono"/>
              </a:rPr>
              <a:t> range</a:t>
            </a:r>
            <a:r>
              <a:rPr lang="no" sz="1600">
                <a:solidFill>
                  <a:srgbClr val="FBC02D"/>
                </a:solidFill>
                <a:highlight>
                  <a:srgbClr val="434343"/>
                </a:highlight>
                <a:latin typeface="Roboto Mono"/>
                <a:ea typeface="Roboto Mono"/>
                <a:cs typeface="Roboto Mono"/>
                <a:sym typeface="Roboto Mono"/>
              </a:rPr>
              <a:t>(10)</a:t>
            </a:r>
            <a:r>
              <a:rPr lang="no" sz="1600">
                <a:solidFill>
                  <a:srgbClr val="ECEFF1"/>
                </a:solidFill>
                <a:highlight>
                  <a:srgbClr val="434343"/>
                </a:highlight>
                <a:latin typeface="Roboto Mono"/>
                <a:ea typeface="Roboto Mono"/>
                <a:cs typeface="Roboto Mono"/>
                <a:sym typeface="Roboto Mono"/>
              </a:rPr>
              <a:t> </a:t>
            </a:r>
            <a:r>
              <a:rPr lang="no" sz="1600">
                <a:solidFill>
                  <a:srgbClr val="4DD0E1"/>
                </a:solidFill>
                <a:highlight>
                  <a:srgbClr val="434343"/>
                </a:highlight>
                <a:latin typeface="Roboto Mono"/>
                <a:ea typeface="Roboto Mono"/>
                <a:cs typeface="Roboto Mono"/>
                <a:sym typeface="Roboto Mono"/>
              </a:rPr>
              <a:t>if</a:t>
            </a:r>
            <a:r>
              <a:rPr lang="no" sz="1600">
                <a:solidFill>
                  <a:srgbClr val="ECEFF1"/>
                </a:solidFill>
                <a:highlight>
                  <a:srgbClr val="434343"/>
                </a:highlight>
                <a:latin typeface="Roboto Mono"/>
                <a:ea typeface="Roboto Mono"/>
                <a:cs typeface="Roboto Mono"/>
                <a:sym typeface="Roboto Mono"/>
              </a:rPr>
              <a:t> i</a:t>
            </a:r>
            <a:r>
              <a:rPr lang="no" sz="1600">
                <a:solidFill>
                  <a:srgbClr val="FBC02D"/>
                </a:solidFill>
                <a:highlight>
                  <a:srgbClr val="434343"/>
                </a:highlight>
                <a:latin typeface="Roboto Mono"/>
                <a:ea typeface="Roboto Mono"/>
                <a:cs typeface="Roboto Mono"/>
                <a:sym typeface="Roboto Mono"/>
              </a:rPr>
              <a:t>%2</a:t>
            </a:r>
            <a:r>
              <a:rPr lang="no" sz="1600">
                <a:solidFill>
                  <a:srgbClr val="ECEFF1"/>
                </a:solidFill>
                <a:highlight>
                  <a:srgbClr val="434343"/>
                </a:highlight>
                <a:latin typeface="Roboto Mono"/>
                <a:ea typeface="Roboto Mono"/>
                <a:cs typeface="Roboto Mono"/>
                <a:sym typeface="Roboto Mono"/>
              </a:rPr>
              <a:t> </a:t>
            </a:r>
            <a:r>
              <a:rPr lang="no" sz="1600">
                <a:solidFill>
                  <a:srgbClr val="FBC02D"/>
                </a:solidFill>
                <a:highlight>
                  <a:srgbClr val="434343"/>
                </a:highlight>
                <a:latin typeface="Roboto Mono"/>
                <a:ea typeface="Roboto Mono"/>
                <a:cs typeface="Roboto Mono"/>
                <a:sym typeface="Roboto Mono"/>
              </a:rPr>
              <a:t>==</a:t>
            </a:r>
            <a:r>
              <a:rPr lang="no" sz="1600">
                <a:solidFill>
                  <a:srgbClr val="ECEFF1"/>
                </a:solidFill>
                <a:highlight>
                  <a:srgbClr val="434343"/>
                </a:highlight>
                <a:latin typeface="Roboto Mono"/>
                <a:ea typeface="Roboto Mono"/>
                <a:cs typeface="Roboto Mono"/>
                <a:sym typeface="Roboto Mono"/>
              </a:rPr>
              <a:t> </a:t>
            </a:r>
            <a:r>
              <a:rPr lang="no" sz="1600">
                <a:solidFill>
                  <a:srgbClr val="FBC02D"/>
                </a:solidFill>
                <a:highlight>
                  <a:srgbClr val="434343"/>
                </a:highlight>
                <a:latin typeface="Roboto Mono"/>
                <a:ea typeface="Roboto Mono"/>
                <a:cs typeface="Roboto Mono"/>
                <a:sym typeface="Roboto Mono"/>
              </a:rPr>
              <a:t>0]</a:t>
            </a:r>
            <a:endParaRPr sz="1600">
              <a:solidFill>
                <a:srgbClr val="FBC02D"/>
              </a:solidFill>
              <a:highlight>
                <a:srgbClr val="434343"/>
              </a:highlight>
              <a:latin typeface="Roboto Mono"/>
              <a:ea typeface="Roboto Mono"/>
              <a:cs typeface="Roboto Mono"/>
              <a:sym typeface="Roboto Mono"/>
            </a:endParaRPr>
          </a:p>
          <a:p>
            <a:pPr indent="-323850" lvl="1" marL="914400" rtl="0" algn="l">
              <a:lnSpc>
                <a:spcPct val="200000"/>
              </a:lnSpc>
              <a:spcBef>
                <a:spcPts val="0"/>
              </a:spcBef>
              <a:spcAft>
                <a:spcPts val="0"/>
              </a:spcAft>
              <a:buSzPts val="1500"/>
              <a:buChar char="○"/>
            </a:pPr>
            <a:r>
              <a:rPr lang="no" sz="1500"/>
              <a:t>Genererer en liste med kun partall fra 0</a:t>
            </a:r>
            <a:r>
              <a:rPr lang="no" sz="1500"/>
              <a:t> til </a:t>
            </a:r>
            <a:r>
              <a:rPr i="1" lang="no" sz="1500"/>
              <a:t>(men ikke med)</a:t>
            </a:r>
            <a:r>
              <a:rPr lang="no" sz="1500"/>
              <a:t> 10</a:t>
            </a:r>
            <a:endParaRPr sz="1500"/>
          </a:p>
          <a:p>
            <a:pPr indent="-330200" lvl="0" marL="457200" rtl="0" algn="l">
              <a:lnSpc>
                <a:spcPct val="150000"/>
              </a:lnSpc>
              <a:spcBef>
                <a:spcPts val="0"/>
              </a:spcBef>
              <a:spcAft>
                <a:spcPts val="0"/>
              </a:spcAft>
              <a:buSzPts val="1600"/>
              <a:buChar char="●"/>
            </a:pPr>
            <a:r>
              <a:rPr lang="no" sz="1600">
                <a:solidFill>
                  <a:srgbClr val="ECEFF1"/>
                </a:solidFill>
                <a:highlight>
                  <a:srgbClr val="434343"/>
                </a:highlight>
                <a:latin typeface="Roboto Mono"/>
                <a:ea typeface="Roboto Mono"/>
                <a:cs typeface="Roboto Mono"/>
                <a:sym typeface="Roboto Mono"/>
              </a:rPr>
              <a:t>min_liste</a:t>
            </a:r>
            <a:r>
              <a:rPr lang="no" sz="1600">
                <a:solidFill>
                  <a:srgbClr val="FBC02D"/>
                </a:solidFill>
                <a:highlight>
                  <a:srgbClr val="434343"/>
                </a:highlight>
                <a:latin typeface="Roboto Mono"/>
                <a:ea typeface="Roboto Mono"/>
                <a:cs typeface="Roboto Mono"/>
                <a:sym typeface="Roboto Mono"/>
              </a:rPr>
              <a:t>[-1]</a:t>
            </a:r>
            <a:endParaRPr sz="1600">
              <a:solidFill>
                <a:srgbClr val="9CCC65"/>
              </a:solidFill>
              <a:highlight>
                <a:srgbClr val="434343"/>
              </a:highlight>
              <a:latin typeface="Roboto Mono"/>
              <a:ea typeface="Roboto Mono"/>
              <a:cs typeface="Roboto Mono"/>
              <a:sym typeface="Roboto Mono"/>
            </a:endParaRPr>
          </a:p>
          <a:p>
            <a:pPr indent="-323850" lvl="1" marL="914400" rtl="0" algn="l">
              <a:lnSpc>
                <a:spcPct val="115000"/>
              </a:lnSpc>
              <a:spcBef>
                <a:spcPts val="0"/>
              </a:spcBef>
              <a:spcAft>
                <a:spcPts val="0"/>
              </a:spcAft>
              <a:buSzPts val="1500"/>
              <a:buChar char="○"/>
            </a:pPr>
            <a:r>
              <a:rPr lang="no" sz="1500"/>
              <a:t>Motsatt indeksering, -1 lar oss hente ut siste element i listen, -2 nest siste, osv.</a:t>
            </a:r>
            <a:endParaRPr sz="15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sp>
        <p:nvSpPr>
          <p:cNvPr id="593" name="Google Shape;593;p8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Viktig!</a:t>
            </a:r>
            <a:endParaRPr/>
          </a:p>
        </p:txBody>
      </p:sp>
      <p:sp>
        <p:nvSpPr>
          <p:cNvPr id="594" name="Google Shape;594;p80"/>
          <p:cNvSpPr txBox="1"/>
          <p:nvPr>
            <p:ph idx="1" type="body"/>
          </p:nvPr>
        </p:nvSpPr>
        <p:spPr>
          <a:xfrm>
            <a:off x="1297500" y="1031675"/>
            <a:ext cx="7038900" cy="18627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no" sz="1600"/>
              <a:t>Husk at når man “kopierer” variabler så lager man egentlig bare en ny peker til samme objekt. Dette har ikke så mye å si når vi bruker tall (skalar), men med lister (vektor) er det viktig å huske på!</a:t>
            </a:r>
            <a:endParaRPr sz="1600"/>
          </a:p>
          <a:p>
            <a:pPr indent="-330200" lvl="2" marL="1371600" rtl="0" algn="l">
              <a:lnSpc>
                <a:spcPct val="150000"/>
              </a:lnSpc>
              <a:spcBef>
                <a:spcPts val="0"/>
              </a:spcBef>
              <a:spcAft>
                <a:spcPts val="0"/>
              </a:spcAft>
              <a:buSzPts val="1600"/>
              <a:buChar char="■"/>
            </a:pPr>
            <a:r>
              <a:rPr lang="no" sz="1600"/>
              <a:t>Her regnes også strenger som skalar</a:t>
            </a:r>
            <a:endParaRPr sz="1600"/>
          </a:p>
          <a:p>
            <a:pPr indent="-330200" lvl="0" marL="457200" rtl="0" algn="l">
              <a:lnSpc>
                <a:spcPct val="150000"/>
              </a:lnSpc>
              <a:spcBef>
                <a:spcPts val="0"/>
              </a:spcBef>
              <a:spcAft>
                <a:spcPts val="0"/>
              </a:spcAft>
              <a:buSzPts val="1600"/>
              <a:buChar char="●"/>
            </a:pPr>
            <a:r>
              <a:rPr lang="no" sz="1600"/>
              <a:t>Test selv hva som printes ut i de tre kodesnuttene nedenfor</a:t>
            </a:r>
            <a:endParaRPr sz="1600"/>
          </a:p>
        </p:txBody>
      </p:sp>
      <p:sp>
        <p:nvSpPr>
          <p:cNvPr id="595" name="Google Shape;595;p80"/>
          <p:cNvSpPr txBox="1"/>
          <p:nvPr/>
        </p:nvSpPr>
        <p:spPr>
          <a:xfrm>
            <a:off x="934488" y="3128500"/>
            <a:ext cx="2070900" cy="1745400"/>
          </a:xfrm>
          <a:prstGeom prst="rect">
            <a:avLst/>
          </a:prstGeom>
          <a:solidFill>
            <a:srgbClr val="43434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no" sz="1800">
                <a:solidFill>
                  <a:srgbClr val="ECEFF1"/>
                </a:solidFill>
                <a:latin typeface="Roboto Mono"/>
                <a:ea typeface="Roboto Mono"/>
                <a:cs typeface="Roboto Mono"/>
                <a:sym typeface="Roboto Mono"/>
              </a:rPr>
              <a:t>a </a:t>
            </a:r>
            <a:r>
              <a:rPr lang="no" sz="1800">
                <a:solidFill>
                  <a:srgbClr val="FBC02D"/>
                </a:solidFill>
                <a:latin typeface="Roboto Mono"/>
                <a:ea typeface="Roboto Mono"/>
                <a:cs typeface="Roboto Mono"/>
                <a:sym typeface="Roboto Mono"/>
              </a:rPr>
              <a:t>=</a:t>
            </a:r>
            <a:r>
              <a:rPr lang="no" sz="1800">
                <a:solidFill>
                  <a:srgbClr val="ECEFF1"/>
                </a:solidFill>
                <a:latin typeface="Roboto Mono"/>
                <a:ea typeface="Roboto Mono"/>
                <a:cs typeface="Roboto Mono"/>
                <a:sym typeface="Roboto Mono"/>
              </a:rPr>
              <a:t> </a:t>
            </a:r>
            <a:r>
              <a:rPr lang="no" sz="1800">
                <a:solidFill>
                  <a:srgbClr val="FBC02D"/>
                </a:solidFill>
                <a:latin typeface="Roboto Mono"/>
                <a:ea typeface="Roboto Mono"/>
                <a:cs typeface="Roboto Mono"/>
                <a:sym typeface="Roboto Mono"/>
              </a:rPr>
              <a:t>[1,2,3]</a:t>
            </a:r>
            <a:br>
              <a:rPr lang="no" sz="1800">
                <a:solidFill>
                  <a:srgbClr val="ECEFF1"/>
                </a:solidFill>
                <a:latin typeface="Roboto Mono"/>
                <a:ea typeface="Roboto Mono"/>
                <a:cs typeface="Roboto Mono"/>
                <a:sym typeface="Roboto Mono"/>
              </a:rPr>
            </a:br>
            <a:r>
              <a:rPr lang="no" sz="1800">
                <a:solidFill>
                  <a:srgbClr val="ECEFF1"/>
                </a:solidFill>
                <a:latin typeface="Roboto Mono"/>
                <a:ea typeface="Roboto Mono"/>
                <a:cs typeface="Roboto Mono"/>
                <a:sym typeface="Roboto Mono"/>
              </a:rPr>
              <a:t>b </a:t>
            </a:r>
            <a:r>
              <a:rPr lang="no" sz="1800">
                <a:solidFill>
                  <a:srgbClr val="FBC02D"/>
                </a:solidFill>
                <a:latin typeface="Roboto Mono"/>
                <a:ea typeface="Roboto Mono"/>
                <a:cs typeface="Roboto Mono"/>
                <a:sym typeface="Roboto Mono"/>
              </a:rPr>
              <a:t>=</a:t>
            </a:r>
            <a:r>
              <a:rPr lang="no" sz="1800">
                <a:solidFill>
                  <a:srgbClr val="ECEFF1"/>
                </a:solidFill>
                <a:latin typeface="Roboto Mono"/>
                <a:ea typeface="Roboto Mono"/>
                <a:cs typeface="Roboto Mono"/>
                <a:sym typeface="Roboto Mono"/>
              </a:rPr>
              <a:t> a</a:t>
            </a:r>
            <a:br>
              <a:rPr lang="no" sz="1800">
                <a:solidFill>
                  <a:srgbClr val="ECEFF1"/>
                </a:solidFill>
                <a:latin typeface="Roboto Mono"/>
                <a:ea typeface="Roboto Mono"/>
                <a:cs typeface="Roboto Mono"/>
                <a:sym typeface="Roboto Mono"/>
              </a:rPr>
            </a:br>
            <a:r>
              <a:rPr lang="no" sz="1800">
                <a:solidFill>
                  <a:srgbClr val="ECEFF1"/>
                </a:solidFill>
                <a:latin typeface="Roboto Mono"/>
                <a:ea typeface="Roboto Mono"/>
                <a:cs typeface="Roboto Mono"/>
                <a:sym typeface="Roboto Mono"/>
              </a:rPr>
              <a:t>b</a:t>
            </a:r>
            <a:r>
              <a:rPr lang="no" sz="1800">
                <a:solidFill>
                  <a:srgbClr val="FBC02D"/>
                </a:solidFill>
                <a:latin typeface="Roboto Mono"/>
                <a:ea typeface="Roboto Mono"/>
                <a:cs typeface="Roboto Mono"/>
                <a:sym typeface="Roboto Mono"/>
              </a:rPr>
              <a:t>.</a:t>
            </a:r>
            <a:r>
              <a:rPr lang="no" sz="1800">
                <a:solidFill>
                  <a:srgbClr val="ECEFF1"/>
                </a:solidFill>
                <a:latin typeface="Roboto Mono"/>
                <a:ea typeface="Roboto Mono"/>
                <a:cs typeface="Roboto Mono"/>
                <a:sym typeface="Roboto Mono"/>
              </a:rPr>
              <a:t>pop</a:t>
            </a:r>
            <a:r>
              <a:rPr lang="no" sz="1800">
                <a:solidFill>
                  <a:srgbClr val="FBC02D"/>
                </a:solidFill>
                <a:latin typeface="Roboto Mono"/>
                <a:ea typeface="Roboto Mono"/>
                <a:cs typeface="Roboto Mono"/>
                <a:sym typeface="Roboto Mono"/>
              </a:rPr>
              <a:t>()</a:t>
            </a:r>
            <a:br>
              <a:rPr lang="no" sz="1800">
                <a:solidFill>
                  <a:srgbClr val="ECEFF1"/>
                </a:solidFill>
                <a:latin typeface="Roboto Mono"/>
                <a:ea typeface="Roboto Mono"/>
                <a:cs typeface="Roboto Mono"/>
                <a:sym typeface="Roboto Mono"/>
              </a:rPr>
            </a:br>
            <a:r>
              <a:rPr lang="no" sz="1800">
                <a:solidFill>
                  <a:srgbClr val="4DD0E1"/>
                </a:solidFill>
                <a:latin typeface="Roboto Mono"/>
                <a:ea typeface="Roboto Mono"/>
                <a:cs typeface="Roboto Mono"/>
                <a:sym typeface="Roboto Mono"/>
              </a:rPr>
              <a:t>print</a:t>
            </a:r>
            <a:r>
              <a:rPr lang="no" sz="1800">
                <a:solidFill>
                  <a:srgbClr val="FBC02D"/>
                </a:solidFill>
                <a:latin typeface="Roboto Mono"/>
                <a:ea typeface="Roboto Mono"/>
                <a:cs typeface="Roboto Mono"/>
                <a:sym typeface="Roboto Mono"/>
              </a:rPr>
              <a:t>(</a:t>
            </a:r>
            <a:r>
              <a:rPr lang="no" sz="1800">
                <a:solidFill>
                  <a:srgbClr val="ECEFF1"/>
                </a:solidFill>
                <a:latin typeface="Roboto Mono"/>
                <a:ea typeface="Roboto Mono"/>
                <a:cs typeface="Roboto Mono"/>
                <a:sym typeface="Roboto Mono"/>
              </a:rPr>
              <a:t>a</a:t>
            </a:r>
            <a:r>
              <a:rPr lang="no" sz="1800">
                <a:solidFill>
                  <a:srgbClr val="FBC02D"/>
                </a:solidFill>
                <a:latin typeface="Roboto Mono"/>
                <a:ea typeface="Roboto Mono"/>
                <a:cs typeface="Roboto Mono"/>
                <a:sym typeface="Roboto Mono"/>
              </a:rPr>
              <a:t>)</a:t>
            </a:r>
            <a:endParaRPr sz="1800">
              <a:solidFill>
                <a:srgbClr val="FBC02D"/>
              </a:solidFill>
              <a:latin typeface="Roboto Mono"/>
              <a:ea typeface="Roboto Mono"/>
              <a:cs typeface="Roboto Mono"/>
              <a:sym typeface="Roboto Mono"/>
            </a:endParaRPr>
          </a:p>
        </p:txBody>
      </p:sp>
      <p:sp>
        <p:nvSpPr>
          <p:cNvPr id="596" name="Google Shape;596;p80"/>
          <p:cNvSpPr txBox="1"/>
          <p:nvPr/>
        </p:nvSpPr>
        <p:spPr>
          <a:xfrm>
            <a:off x="3536550" y="3128500"/>
            <a:ext cx="2070900" cy="1745400"/>
          </a:xfrm>
          <a:prstGeom prst="rect">
            <a:avLst/>
          </a:prstGeom>
          <a:solidFill>
            <a:srgbClr val="43434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no" sz="1800">
                <a:solidFill>
                  <a:srgbClr val="ECEFF1"/>
                </a:solidFill>
                <a:latin typeface="Roboto Mono"/>
                <a:ea typeface="Roboto Mono"/>
                <a:cs typeface="Roboto Mono"/>
                <a:sym typeface="Roboto Mono"/>
              </a:rPr>
              <a:t>c </a:t>
            </a:r>
            <a:r>
              <a:rPr lang="no" sz="1800">
                <a:solidFill>
                  <a:srgbClr val="FBC02D"/>
                </a:solidFill>
                <a:latin typeface="Roboto Mono"/>
                <a:ea typeface="Roboto Mono"/>
                <a:cs typeface="Roboto Mono"/>
                <a:sym typeface="Roboto Mono"/>
              </a:rPr>
              <a:t>=</a:t>
            </a:r>
            <a:r>
              <a:rPr lang="no" sz="1800">
                <a:solidFill>
                  <a:srgbClr val="ECEFF1"/>
                </a:solidFill>
                <a:latin typeface="Roboto Mono"/>
                <a:ea typeface="Roboto Mono"/>
                <a:cs typeface="Roboto Mono"/>
                <a:sym typeface="Roboto Mono"/>
              </a:rPr>
              <a:t> </a:t>
            </a:r>
            <a:r>
              <a:rPr lang="no" sz="1800">
                <a:solidFill>
                  <a:srgbClr val="FBC02D"/>
                </a:solidFill>
                <a:latin typeface="Roboto Mono"/>
                <a:ea typeface="Roboto Mono"/>
                <a:cs typeface="Roboto Mono"/>
                <a:sym typeface="Roboto Mono"/>
              </a:rPr>
              <a:t>5</a:t>
            </a:r>
            <a:br>
              <a:rPr lang="no" sz="1800">
                <a:solidFill>
                  <a:srgbClr val="ECEFF1"/>
                </a:solidFill>
                <a:latin typeface="Roboto Mono"/>
                <a:ea typeface="Roboto Mono"/>
                <a:cs typeface="Roboto Mono"/>
                <a:sym typeface="Roboto Mono"/>
              </a:rPr>
            </a:br>
            <a:r>
              <a:rPr lang="no" sz="1800">
                <a:solidFill>
                  <a:srgbClr val="ECEFF1"/>
                </a:solidFill>
                <a:latin typeface="Roboto Mono"/>
                <a:ea typeface="Roboto Mono"/>
                <a:cs typeface="Roboto Mono"/>
                <a:sym typeface="Roboto Mono"/>
              </a:rPr>
              <a:t>d </a:t>
            </a:r>
            <a:r>
              <a:rPr lang="no" sz="1800">
                <a:solidFill>
                  <a:srgbClr val="FBC02D"/>
                </a:solidFill>
                <a:latin typeface="Roboto Mono"/>
                <a:ea typeface="Roboto Mono"/>
                <a:cs typeface="Roboto Mono"/>
                <a:sym typeface="Roboto Mono"/>
              </a:rPr>
              <a:t>=</a:t>
            </a:r>
            <a:r>
              <a:rPr lang="no" sz="1800">
                <a:solidFill>
                  <a:srgbClr val="ECEFF1"/>
                </a:solidFill>
                <a:latin typeface="Roboto Mono"/>
                <a:ea typeface="Roboto Mono"/>
                <a:cs typeface="Roboto Mono"/>
                <a:sym typeface="Roboto Mono"/>
              </a:rPr>
              <a:t> c</a:t>
            </a:r>
            <a:br>
              <a:rPr lang="no" sz="1800">
                <a:solidFill>
                  <a:srgbClr val="ECEFF1"/>
                </a:solidFill>
                <a:latin typeface="Roboto Mono"/>
                <a:ea typeface="Roboto Mono"/>
                <a:cs typeface="Roboto Mono"/>
                <a:sym typeface="Roboto Mono"/>
              </a:rPr>
            </a:br>
            <a:r>
              <a:rPr lang="no" sz="1800">
                <a:solidFill>
                  <a:srgbClr val="ECEFF1"/>
                </a:solidFill>
                <a:latin typeface="Roboto Mono"/>
                <a:ea typeface="Roboto Mono"/>
                <a:cs typeface="Roboto Mono"/>
                <a:sym typeface="Roboto Mono"/>
              </a:rPr>
              <a:t>d </a:t>
            </a:r>
            <a:r>
              <a:rPr lang="no" sz="1800">
                <a:solidFill>
                  <a:srgbClr val="FBC02D"/>
                </a:solidFill>
                <a:latin typeface="Roboto Mono"/>
                <a:ea typeface="Roboto Mono"/>
                <a:cs typeface="Roboto Mono"/>
                <a:sym typeface="Roboto Mono"/>
              </a:rPr>
              <a:t>+=</a:t>
            </a:r>
            <a:r>
              <a:rPr lang="no" sz="1800">
                <a:solidFill>
                  <a:srgbClr val="ECEFF1"/>
                </a:solidFill>
                <a:latin typeface="Roboto Mono"/>
                <a:ea typeface="Roboto Mono"/>
                <a:cs typeface="Roboto Mono"/>
                <a:sym typeface="Roboto Mono"/>
              </a:rPr>
              <a:t> </a:t>
            </a:r>
            <a:r>
              <a:rPr lang="no" sz="1800">
                <a:solidFill>
                  <a:srgbClr val="FBC02D"/>
                </a:solidFill>
                <a:latin typeface="Roboto Mono"/>
                <a:ea typeface="Roboto Mono"/>
                <a:cs typeface="Roboto Mono"/>
                <a:sym typeface="Roboto Mono"/>
              </a:rPr>
              <a:t>5</a:t>
            </a:r>
            <a:br>
              <a:rPr lang="no" sz="1800">
                <a:solidFill>
                  <a:srgbClr val="ECEFF1"/>
                </a:solidFill>
                <a:latin typeface="Roboto Mono"/>
                <a:ea typeface="Roboto Mono"/>
                <a:cs typeface="Roboto Mono"/>
                <a:sym typeface="Roboto Mono"/>
              </a:rPr>
            </a:br>
            <a:r>
              <a:rPr lang="no" sz="1800">
                <a:solidFill>
                  <a:srgbClr val="4DD0E1"/>
                </a:solidFill>
                <a:latin typeface="Roboto Mono"/>
                <a:ea typeface="Roboto Mono"/>
                <a:cs typeface="Roboto Mono"/>
                <a:sym typeface="Roboto Mono"/>
              </a:rPr>
              <a:t>print</a:t>
            </a:r>
            <a:r>
              <a:rPr lang="no" sz="1800">
                <a:solidFill>
                  <a:srgbClr val="FBC02D"/>
                </a:solidFill>
                <a:latin typeface="Roboto Mono"/>
                <a:ea typeface="Roboto Mono"/>
                <a:cs typeface="Roboto Mono"/>
                <a:sym typeface="Roboto Mono"/>
              </a:rPr>
              <a:t>(</a:t>
            </a:r>
            <a:r>
              <a:rPr lang="no" sz="1800">
                <a:solidFill>
                  <a:srgbClr val="ECEFF1"/>
                </a:solidFill>
                <a:latin typeface="Roboto Mono"/>
                <a:ea typeface="Roboto Mono"/>
                <a:cs typeface="Roboto Mono"/>
                <a:sym typeface="Roboto Mono"/>
              </a:rPr>
              <a:t>c</a:t>
            </a:r>
            <a:r>
              <a:rPr lang="no" sz="1800">
                <a:solidFill>
                  <a:srgbClr val="FBC02D"/>
                </a:solidFill>
                <a:latin typeface="Roboto Mono"/>
                <a:ea typeface="Roboto Mono"/>
                <a:cs typeface="Roboto Mono"/>
                <a:sym typeface="Roboto Mono"/>
              </a:rPr>
              <a:t>)</a:t>
            </a:r>
            <a:endParaRPr sz="1800">
              <a:solidFill>
                <a:srgbClr val="FBC02D"/>
              </a:solidFill>
              <a:latin typeface="Roboto Mono"/>
              <a:ea typeface="Roboto Mono"/>
              <a:cs typeface="Roboto Mono"/>
              <a:sym typeface="Roboto Mono"/>
            </a:endParaRPr>
          </a:p>
        </p:txBody>
      </p:sp>
      <p:sp>
        <p:nvSpPr>
          <p:cNvPr id="597" name="Google Shape;597;p80"/>
          <p:cNvSpPr txBox="1"/>
          <p:nvPr/>
        </p:nvSpPr>
        <p:spPr>
          <a:xfrm>
            <a:off x="6138613" y="3128500"/>
            <a:ext cx="2070900" cy="1745400"/>
          </a:xfrm>
          <a:prstGeom prst="rect">
            <a:avLst/>
          </a:prstGeom>
          <a:solidFill>
            <a:srgbClr val="43434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no" sz="1800">
                <a:solidFill>
                  <a:srgbClr val="ECEFF1"/>
                </a:solidFill>
                <a:latin typeface="Roboto Mono"/>
                <a:ea typeface="Roboto Mono"/>
                <a:cs typeface="Roboto Mono"/>
                <a:sym typeface="Roboto Mono"/>
              </a:rPr>
              <a:t>e </a:t>
            </a:r>
            <a:r>
              <a:rPr lang="no" sz="1800">
                <a:solidFill>
                  <a:srgbClr val="FBC02D"/>
                </a:solidFill>
                <a:latin typeface="Roboto Mono"/>
                <a:ea typeface="Roboto Mono"/>
                <a:cs typeface="Roboto Mono"/>
                <a:sym typeface="Roboto Mono"/>
              </a:rPr>
              <a:t>=</a:t>
            </a:r>
            <a:r>
              <a:rPr lang="no" sz="1800">
                <a:solidFill>
                  <a:srgbClr val="ECEFF1"/>
                </a:solidFill>
                <a:latin typeface="Roboto Mono"/>
                <a:ea typeface="Roboto Mono"/>
                <a:cs typeface="Roboto Mono"/>
                <a:sym typeface="Roboto Mono"/>
              </a:rPr>
              <a:t> </a:t>
            </a:r>
            <a:r>
              <a:rPr lang="no" sz="1800">
                <a:solidFill>
                  <a:srgbClr val="9CCC65"/>
                </a:solidFill>
                <a:latin typeface="Roboto Mono"/>
                <a:ea typeface="Roboto Mono"/>
                <a:cs typeface="Roboto Mono"/>
                <a:sym typeface="Roboto Mono"/>
              </a:rPr>
              <a:t>"Hello"</a:t>
            </a:r>
            <a:br>
              <a:rPr lang="no" sz="1800">
                <a:solidFill>
                  <a:srgbClr val="ECEFF1"/>
                </a:solidFill>
                <a:latin typeface="Roboto Mono"/>
                <a:ea typeface="Roboto Mono"/>
                <a:cs typeface="Roboto Mono"/>
                <a:sym typeface="Roboto Mono"/>
              </a:rPr>
            </a:br>
            <a:r>
              <a:rPr lang="no" sz="1800">
                <a:solidFill>
                  <a:srgbClr val="ECEFF1"/>
                </a:solidFill>
                <a:latin typeface="Roboto Mono"/>
                <a:ea typeface="Roboto Mono"/>
                <a:cs typeface="Roboto Mono"/>
                <a:sym typeface="Roboto Mono"/>
              </a:rPr>
              <a:t>f </a:t>
            </a:r>
            <a:r>
              <a:rPr lang="no" sz="1800">
                <a:solidFill>
                  <a:srgbClr val="FBC02D"/>
                </a:solidFill>
                <a:latin typeface="Roboto Mono"/>
                <a:ea typeface="Roboto Mono"/>
                <a:cs typeface="Roboto Mono"/>
                <a:sym typeface="Roboto Mono"/>
              </a:rPr>
              <a:t>=</a:t>
            </a:r>
            <a:r>
              <a:rPr lang="no" sz="1800">
                <a:solidFill>
                  <a:srgbClr val="ECEFF1"/>
                </a:solidFill>
                <a:latin typeface="Roboto Mono"/>
                <a:ea typeface="Roboto Mono"/>
                <a:cs typeface="Roboto Mono"/>
                <a:sym typeface="Roboto Mono"/>
              </a:rPr>
              <a:t> e</a:t>
            </a:r>
            <a:br>
              <a:rPr lang="no" sz="1800">
                <a:solidFill>
                  <a:srgbClr val="ECEFF1"/>
                </a:solidFill>
                <a:latin typeface="Roboto Mono"/>
                <a:ea typeface="Roboto Mono"/>
                <a:cs typeface="Roboto Mono"/>
                <a:sym typeface="Roboto Mono"/>
              </a:rPr>
            </a:br>
            <a:r>
              <a:rPr lang="no" sz="1800">
                <a:solidFill>
                  <a:srgbClr val="ECEFF1"/>
                </a:solidFill>
                <a:latin typeface="Roboto Mono"/>
                <a:ea typeface="Roboto Mono"/>
                <a:cs typeface="Roboto Mono"/>
                <a:sym typeface="Roboto Mono"/>
              </a:rPr>
              <a:t>f </a:t>
            </a:r>
            <a:r>
              <a:rPr lang="no" sz="1800">
                <a:solidFill>
                  <a:srgbClr val="FBC02D"/>
                </a:solidFill>
                <a:latin typeface="Roboto Mono"/>
                <a:ea typeface="Roboto Mono"/>
                <a:cs typeface="Roboto Mono"/>
                <a:sym typeface="Roboto Mono"/>
              </a:rPr>
              <a:t>+=</a:t>
            </a:r>
            <a:r>
              <a:rPr lang="no" sz="1800">
                <a:solidFill>
                  <a:srgbClr val="ECEFF1"/>
                </a:solidFill>
                <a:latin typeface="Roboto Mono"/>
                <a:ea typeface="Roboto Mono"/>
                <a:cs typeface="Roboto Mono"/>
                <a:sym typeface="Roboto Mono"/>
              </a:rPr>
              <a:t> </a:t>
            </a:r>
            <a:r>
              <a:rPr lang="no" sz="1800">
                <a:solidFill>
                  <a:srgbClr val="9CCC65"/>
                </a:solidFill>
                <a:latin typeface="Roboto Mono"/>
                <a:ea typeface="Roboto Mono"/>
                <a:cs typeface="Roboto Mono"/>
                <a:sym typeface="Roboto Mono"/>
              </a:rPr>
              <a:t>" world"</a:t>
            </a:r>
            <a:br>
              <a:rPr lang="no" sz="1800">
                <a:solidFill>
                  <a:srgbClr val="ECEFF1"/>
                </a:solidFill>
                <a:latin typeface="Roboto Mono"/>
                <a:ea typeface="Roboto Mono"/>
                <a:cs typeface="Roboto Mono"/>
                <a:sym typeface="Roboto Mono"/>
              </a:rPr>
            </a:br>
            <a:r>
              <a:rPr lang="no" sz="1800">
                <a:solidFill>
                  <a:srgbClr val="4DD0E1"/>
                </a:solidFill>
                <a:latin typeface="Roboto Mono"/>
                <a:ea typeface="Roboto Mono"/>
                <a:cs typeface="Roboto Mono"/>
                <a:sym typeface="Roboto Mono"/>
              </a:rPr>
              <a:t>print</a:t>
            </a:r>
            <a:r>
              <a:rPr lang="no" sz="1800">
                <a:solidFill>
                  <a:srgbClr val="FBC02D"/>
                </a:solidFill>
                <a:latin typeface="Roboto Mono"/>
                <a:ea typeface="Roboto Mono"/>
                <a:cs typeface="Roboto Mono"/>
                <a:sym typeface="Roboto Mono"/>
              </a:rPr>
              <a:t>(</a:t>
            </a:r>
            <a:r>
              <a:rPr lang="no" sz="1800">
                <a:solidFill>
                  <a:srgbClr val="ECEFF1"/>
                </a:solidFill>
                <a:latin typeface="Roboto Mono"/>
                <a:ea typeface="Roboto Mono"/>
                <a:cs typeface="Roboto Mono"/>
                <a:sym typeface="Roboto Mono"/>
              </a:rPr>
              <a:t>e</a:t>
            </a:r>
            <a:r>
              <a:rPr lang="no" sz="1800">
                <a:solidFill>
                  <a:srgbClr val="FBC02D"/>
                </a:solidFill>
                <a:latin typeface="Roboto Mono"/>
                <a:ea typeface="Roboto Mono"/>
                <a:cs typeface="Roboto Mono"/>
                <a:sym typeface="Roboto Mono"/>
              </a:rPr>
              <a:t>)</a:t>
            </a:r>
            <a:endParaRPr sz="1800">
              <a:solidFill>
                <a:srgbClr val="FBC02D"/>
              </a:solidFill>
              <a:latin typeface="Roboto Mono"/>
              <a:ea typeface="Roboto Mono"/>
              <a:cs typeface="Roboto Mono"/>
              <a:sym typeface="Roboto Mono"/>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Google Shape;602;p8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Hvordan kopiere lister skikkelig</a:t>
            </a:r>
            <a:endParaRPr/>
          </a:p>
        </p:txBody>
      </p:sp>
      <p:sp>
        <p:nvSpPr>
          <p:cNvPr id="603" name="Google Shape;603;p8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no" sz="1800"/>
              <a:t>Bruk </a:t>
            </a:r>
            <a:r>
              <a:rPr b="1" lang="no" sz="1800">
                <a:latin typeface="Roboto Mono"/>
                <a:ea typeface="Roboto Mono"/>
                <a:cs typeface="Roboto Mono"/>
                <a:sym typeface="Roboto Mono"/>
              </a:rPr>
              <a:t>list()</a:t>
            </a:r>
            <a:r>
              <a:rPr lang="no" sz="1800"/>
              <a:t>-funksjonen!</a:t>
            </a:r>
            <a:endParaRPr sz="1800"/>
          </a:p>
          <a:p>
            <a:pPr indent="-342900" lvl="1" marL="914400" rtl="0" algn="l">
              <a:spcBef>
                <a:spcPts val="0"/>
              </a:spcBef>
              <a:spcAft>
                <a:spcPts val="0"/>
              </a:spcAft>
              <a:buSzPts val="1800"/>
              <a:buChar char="○"/>
            </a:pPr>
            <a:r>
              <a:rPr lang="no" sz="1800"/>
              <a:t>Lager en </a:t>
            </a:r>
            <a:r>
              <a:rPr b="1" i="1" lang="no" sz="1800"/>
              <a:t>ny</a:t>
            </a:r>
            <a:r>
              <a:rPr lang="no" sz="1800"/>
              <a:t> liste, men med samme innhold</a:t>
            </a:r>
            <a:endParaRPr sz="1800"/>
          </a:p>
        </p:txBody>
      </p:sp>
      <p:sp>
        <p:nvSpPr>
          <p:cNvPr id="604" name="Google Shape;604;p81"/>
          <p:cNvSpPr txBox="1"/>
          <p:nvPr/>
        </p:nvSpPr>
        <p:spPr>
          <a:xfrm>
            <a:off x="3316950" y="2703400"/>
            <a:ext cx="3000000" cy="1891500"/>
          </a:xfrm>
          <a:prstGeom prst="rect">
            <a:avLst/>
          </a:prstGeom>
          <a:solidFill>
            <a:srgbClr val="43434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no" sz="1800">
                <a:solidFill>
                  <a:srgbClr val="ECEFF1"/>
                </a:solidFill>
                <a:latin typeface="Roboto Mono"/>
                <a:ea typeface="Roboto Mono"/>
                <a:cs typeface="Roboto Mono"/>
                <a:sym typeface="Roboto Mono"/>
              </a:rPr>
              <a:t>g </a:t>
            </a:r>
            <a:r>
              <a:rPr lang="no" sz="1800">
                <a:solidFill>
                  <a:srgbClr val="FBC02D"/>
                </a:solidFill>
                <a:latin typeface="Roboto Mono"/>
                <a:ea typeface="Roboto Mono"/>
                <a:cs typeface="Roboto Mono"/>
                <a:sym typeface="Roboto Mono"/>
              </a:rPr>
              <a:t>=</a:t>
            </a:r>
            <a:r>
              <a:rPr lang="no" sz="1800">
                <a:solidFill>
                  <a:srgbClr val="ECEFF1"/>
                </a:solidFill>
                <a:latin typeface="Roboto Mono"/>
                <a:ea typeface="Roboto Mono"/>
                <a:cs typeface="Roboto Mono"/>
                <a:sym typeface="Roboto Mono"/>
              </a:rPr>
              <a:t> </a:t>
            </a:r>
            <a:r>
              <a:rPr lang="no" sz="1800">
                <a:solidFill>
                  <a:srgbClr val="FBC02D"/>
                </a:solidFill>
                <a:latin typeface="Roboto Mono"/>
                <a:ea typeface="Roboto Mono"/>
                <a:cs typeface="Roboto Mono"/>
                <a:sym typeface="Roboto Mono"/>
              </a:rPr>
              <a:t>[1,2,3]</a:t>
            </a:r>
            <a:br>
              <a:rPr lang="no" sz="1800">
                <a:solidFill>
                  <a:srgbClr val="ECEFF1"/>
                </a:solidFill>
                <a:latin typeface="Roboto Mono"/>
                <a:ea typeface="Roboto Mono"/>
                <a:cs typeface="Roboto Mono"/>
                <a:sym typeface="Roboto Mono"/>
              </a:rPr>
            </a:br>
            <a:r>
              <a:rPr lang="no" sz="1800">
                <a:solidFill>
                  <a:srgbClr val="ECEFF1"/>
                </a:solidFill>
                <a:latin typeface="Roboto Mono"/>
                <a:ea typeface="Roboto Mono"/>
                <a:cs typeface="Roboto Mono"/>
                <a:sym typeface="Roboto Mono"/>
              </a:rPr>
              <a:t>h </a:t>
            </a:r>
            <a:r>
              <a:rPr lang="no" sz="1800">
                <a:solidFill>
                  <a:srgbClr val="FBC02D"/>
                </a:solidFill>
                <a:latin typeface="Roboto Mono"/>
                <a:ea typeface="Roboto Mono"/>
                <a:cs typeface="Roboto Mono"/>
                <a:sym typeface="Roboto Mono"/>
              </a:rPr>
              <a:t>=</a:t>
            </a:r>
            <a:r>
              <a:rPr lang="no" sz="1800">
                <a:solidFill>
                  <a:srgbClr val="ECEFF1"/>
                </a:solidFill>
                <a:latin typeface="Roboto Mono"/>
                <a:ea typeface="Roboto Mono"/>
                <a:cs typeface="Roboto Mono"/>
                <a:sym typeface="Roboto Mono"/>
              </a:rPr>
              <a:t> list</a:t>
            </a:r>
            <a:r>
              <a:rPr lang="no" sz="1800">
                <a:solidFill>
                  <a:srgbClr val="FBC02D"/>
                </a:solidFill>
                <a:latin typeface="Roboto Mono"/>
                <a:ea typeface="Roboto Mono"/>
                <a:cs typeface="Roboto Mono"/>
                <a:sym typeface="Roboto Mono"/>
              </a:rPr>
              <a:t>(</a:t>
            </a:r>
            <a:r>
              <a:rPr lang="no" sz="1800">
                <a:solidFill>
                  <a:srgbClr val="ECEFF1"/>
                </a:solidFill>
                <a:latin typeface="Roboto Mono"/>
                <a:ea typeface="Roboto Mono"/>
                <a:cs typeface="Roboto Mono"/>
                <a:sym typeface="Roboto Mono"/>
              </a:rPr>
              <a:t>g</a:t>
            </a:r>
            <a:r>
              <a:rPr lang="no" sz="1800">
                <a:solidFill>
                  <a:srgbClr val="FBC02D"/>
                </a:solidFill>
                <a:latin typeface="Roboto Mono"/>
                <a:ea typeface="Roboto Mono"/>
                <a:cs typeface="Roboto Mono"/>
                <a:sym typeface="Roboto Mono"/>
              </a:rPr>
              <a:t>)</a:t>
            </a:r>
            <a:br>
              <a:rPr lang="no" sz="1800">
                <a:solidFill>
                  <a:srgbClr val="ECEFF1"/>
                </a:solidFill>
                <a:latin typeface="Roboto Mono"/>
                <a:ea typeface="Roboto Mono"/>
                <a:cs typeface="Roboto Mono"/>
                <a:sym typeface="Roboto Mono"/>
              </a:rPr>
            </a:br>
            <a:r>
              <a:rPr lang="no" sz="1800">
                <a:solidFill>
                  <a:srgbClr val="ECEFF1"/>
                </a:solidFill>
                <a:latin typeface="Roboto Mono"/>
                <a:ea typeface="Roboto Mono"/>
                <a:cs typeface="Roboto Mono"/>
                <a:sym typeface="Roboto Mono"/>
              </a:rPr>
              <a:t>h</a:t>
            </a:r>
            <a:r>
              <a:rPr lang="no" sz="1800">
                <a:solidFill>
                  <a:srgbClr val="FBC02D"/>
                </a:solidFill>
                <a:latin typeface="Roboto Mono"/>
                <a:ea typeface="Roboto Mono"/>
                <a:cs typeface="Roboto Mono"/>
                <a:sym typeface="Roboto Mono"/>
              </a:rPr>
              <a:t>.</a:t>
            </a:r>
            <a:r>
              <a:rPr lang="no" sz="1800">
                <a:solidFill>
                  <a:srgbClr val="ECEFF1"/>
                </a:solidFill>
                <a:latin typeface="Roboto Mono"/>
                <a:ea typeface="Roboto Mono"/>
                <a:cs typeface="Roboto Mono"/>
                <a:sym typeface="Roboto Mono"/>
              </a:rPr>
              <a:t>pop</a:t>
            </a:r>
            <a:r>
              <a:rPr lang="no" sz="1800">
                <a:solidFill>
                  <a:srgbClr val="FBC02D"/>
                </a:solidFill>
                <a:latin typeface="Roboto Mono"/>
                <a:ea typeface="Roboto Mono"/>
                <a:cs typeface="Roboto Mono"/>
                <a:sym typeface="Roboto Mono"/>
              </a:rPr>
              <a:t>()</a:t>
            </a:r>
            <a:br>
              <a:rPr lang="no" sz="1800">
                <a:solidFill>
                  <a:srgbClr val="ECEFF1"/>
                </a:solidFill>
                <a:latin typeface="Roboto Mono"/>
                <a:ea typeface="Roboto Mono"/>
                <a:cs typeface="Roboto Mono"/>
                <a:sym typeface="Roboto Mono"/>
              </a:rPr>
            </a:br>
            <a:r>
              <a:rPr lang="no" sz="1800">
                <a:solidFill>
                  <a:srgbClr val="4DD0E1"/>
                </a:solidFill>
                <a:latin typeface="Roboto Mono"/>
                <a:ea typeface="Roboto Mono"/>
                <a:cs typeface="Roboto Mono"/>
                <a:sym typeface="Roboto Mono"/>
              </a:rPr>
              <a:t>print</a:t>
            </a:r>
            <a:r>
              <a:rPr lang="no" sz="1800">
                <a:solidFill>
                  <a:srgbClr val="FBC02D"/>
                </a:solidFill>
                <a:latin typeface="Roboto Mono"/>
                <a:ea typeface="Roboto Mono"/>
                <a:cs typeface="Roboto Mono"/>
                <a:sym typeface="Roboto Mono"/>
              </a:rPr>
              <a:t>(</a:t>
            </a:r>
            <a:r>
              <a:rPr lang="no" sz="1800">
                <a:solidFill>
                  <a:srgbClr val="ECEFF1"/>
                </a:solidFill>
                <a:latin typeface="Roboto Mono"/>
                <a:ea typeface="Roboto Mono"/>
                <a:cs typeface="Roboto Mono"/>
                <a:sym typeface="Roboto Mono"/>
              </a:rPr>
              <a:t>g</a:t>
            </a:r>
            <a:r>
              <a:rPr lang="no" sz="1800">
                <a:solidFill>
                  <a:srgbClr val="FBC02D"/>
                </a:solidFill>
                <a:latin typeface="Roboto Mono"/>
                <a:ea typeface="Roboto Mono"/>
                <a:cs typeface="Roboto Mono"/>
                <a:sym typeface="Roboto Mono"/>
              </a:rPr>
              <a:t>)</a:t>
            </a:r>
            <a:endParaRPr sz="1800">
              <a:solidFill>
                <a:srgbClr val="FBC02D"/>
              </a:solidFill>
              <a:latin typeface="Roboto Mono"/>
              <a:ea typeface="Roboto Mono"/>
              <a:cs typeface="Roboto Mono"/>
              <a:sym typeface="Roboto Mon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Hvordan fikse koden:</a:t>
            </a:r>
            <a:endParaRPr/>
          </a:p>
        </p:txBody>
      </p:sp>
      <p:sp>
        <p:nvSpPr>
          <p:cNvPr id="179" name="Google Shape;179;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no" sz="1600"/>
              <a:t>Se etter røde linjer under koden og andre advarsler (hvis du bruker Pycharm eller tilsvarende).</a:t>
            </a:r>
            <a:endParaRPr sz="1600"/>
          </a:p>
          <a:p>
            <a:pPr indent="-330200" lvl="1" marL="914400" rtl="0" algn="l">
              <a:spcBef>
                <a:spcPts val="0"/>
              </a:spcBef>
              <a:spcAft>
                <a:spcPts val="0"/>
              </a:spcAft>
              <a:buSzPts val="1600"/>
              <a:buChar char="○"/>
            </a:pPr>
            <a:r>
              <a:rPr lang="no" sz="1600"/>
              <a:t>Hvis du har røde streker kjører mest sannsynlig ikke koden uansett, så dette er et umiddelbart </a:t>
            </a:r>
            <a:r>
              <a:rPr b="1" i="1" lang="no" sz="1600">
                <a:solidFill>
                  <a:srgbClr val="FF0000"/>
                </a:solidFill>
              </a:rPr>
              <a:t>rødt</a:t>
            </a:r>
            <a:r>
              <a:rPr lang="no" sz="1600">
                <a:solidFill>
                  <a:srgbClr val="FF0000"/>
                </a:solidFill>
              </a:rPr>
              <a:t> </a:t>
            </a:r>
            <a:r>
              <a:rPr lang="no" sz="1600"/>
              <a:t>flagg</a:t>
            </a:r>
            <a:endParaRPr sz="1600"/>
          </a:p>
          <a:p>
            <a:pPr indent="0" lvl="0" marL="914400" rtl="0" algn="l">
              <a:spcBef>
                <a:spcPts val="1600"/>
              </a:spcBef>
              <a:spcAft>
                <a:spcPts val="0"/>
              </a:spcAft>
              <a:buNone/>
            </a:pPr>
            <a:r>
              <a:t/>
            </a:r>
            <a:endParaRPr sz="1600"/>
          </a:p>
          <a:p>
            <a:pPr indent="-330200" lvl="0" marL="457200" rtl="0" algn="l">
              <a:spcBef>
                <a:spcPts val="1600"/>
              </a:spcBef>
              <a:spcAft>
                <a:spcPts val="0"/>
              </a:spcAft>
              <a:buSzPts val="1600"/>
              <a:buChar char="●"/>
            </a:pPr>
            <a:r>
              <a:rPr lang="no" sz="1600"/>
              <a:t>Får du opp en feilmelding? </a:t>
            </a:r>
            <a:r>
              <a:rPr b="1" lang="no" sz="1600"/>
              <a:t>Google</a:t>
            </a:r>
            <a:r>
              <a:rPr lang="no" sz="1600"/>
              <a:t> den!</a:t>
            </a:r>
            <a:endParaRPr sz="1600"/>
          </a:p>
          <a:p>
            <a:pPr indent="-330200" lvl="1" marL="914400" rtl="0" algn="l">
              <a:spcBef>
                <a:spcPts val="0"/>
              </a:spcBef>
              <a:spcAft>
                <a:spcPts val="0"/>
              </a:spcAft>
              <a:buSzPts val="1600"/>
              <a:buChar char="○"/>
            </a:pPr>
            <a:r>
              <a:rPr lang="no" sz="1600"/>
              <a:t>Prøv med wildcards (</a:t>
            </a:r>
            <a:r>
              <a:rPr b="1" lang="no" sz="1600">
                <a:latin typeface="Roboto Mono"/>
                <a:ea typeface="Roboto Mono"/>
                <a:cs typeface="Roboto Mono"/>
                <a:sym typeface="Roboto Mono"/>
              </a:rPr>
              <a:t>*</a:t>
            </a:r>
            <a:r>
              <a:rPr lang="no" sz="1600"/>
              <a:t>) hvis du ikke får treff på første forsøk</a:t>
            </a:r>
            <a:endParaRPr sz="1600"/>
          </a:p>
        </p:txBody>
      </p:sp>
      <p:pic>
        <p:nvPicPr>
          <p:cNvPr id="180" name="Google Shape;180;p19"/>
          <p:cNvPicPr preferRelativeResize="0"/>
          <p:nvPr/>
        </p:nvPicPr>
        <p:blipFill>
          <a:blip r:embed="rId3">
            <a:alphaModFix/>
          </a:blip>
          <a:stretch>
            <a:fillRect/>
          </a:stretch>
        </p:blipFill>
        <p:spPr>
          <a:xfrm>
            <a:off x="7446225" y="3159975"/>
            <a:ext cx="1508600" cy="19835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8" name="Shape 608"/>
        <p:cNvGrpSpPr/>
        <p:nvPr/>
      </p:nvGrpSpPr>
      <p:grpSpPr>
        <a:xfrm>
          <a:off x="0" y="0"/>
          <a:ext cx="0" cy="0"/>
          <a:chOff x="0" y="0"/>
          <a:chExt cx="0" cy="0"/>
        </a:xfrm>
      </p:grpSpPr>
      <p:sp>
        <p:nvSpPr>
          <p:cNvPr id="609" name="Google Shape;609;p82"/>
          <p:cNvSpPr/>
          <p:nvPr/>
        </p:nvSpPr>
        <p:spPr>
          <a:xfrm>
            <a:off x="372700" y="4329775"/>
            <a:ext cx="4321200" cy="4923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8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sz="3000"/>
              <a:t>Kapittel 8:</a:t>
            </a:r>
            <a:endParaRPr sz="3000"/>
          </a:p>
          <a:p>
            <a:pPr indent="0" lvl="0" marL="0" rtl="0" algn="l">
              <a:spcBef>
                <a:spcPts val="0"/>
              </a:spcBef>
              <a:spcAft>
                <a:spcPts val="0"/>
              </a:spcAft>
              <a:buNone/>
            </a:pPr>
            <a:r>
              <a:rPr lang="no" sz="3000"/>
              <a:t>S</a:t>
            </a:r>
            <a:r>
              <a:rPr lang="no" sz="3000"/>
              <a:t>trenger, slicing og formatering</a:t>
            </a:r>
            <a:endParaRPr sz="3000"/>
          </a:p>
        </p:txBody>
      </p:sp>
      <p:sp>
        <p:nvSpPr>
          <p:cNvPr id="611" name="Google Shape;611;p82"/>
          <p:cNvSpPr txBox="1"/>
          <p:nvPr>
            <p:ph idx="1" type="body"/>
          </p:nvPr>
        </p:nvSpPr>
        <p:spPr>
          <a:xfrm>
            <a:off x="372700" y="4329775"/>
            <a:ext cx="8997000" cy="712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no" sz="1800">
                <a:solidFill>
                  <a:srgbClr val="4DD0E1"/>
                </a:solidFill>
                <a:latin typeface="Roboto Mono"/>
                <a:ea typeface="Roboto Mono"/>
                <a:cs typeface="Roboto Mono"/>
                <a:sym typeface="Roboto Mono"/>
              </a:rPr>
              <a:t>print</a:t>
            </a:r>
            <a:r>
              <a:rPr lang="no" sz="1800">
                <a:solidFill>
                  <a:srgbClr val="FBC02D"/>
                </a:solidFill>
                <a:latin typeface="Roboto Mono"/>
                <a:ea typeface="Roboto Mono"/>
                <a:cs typeface="Roboto Mono"/>
                <a:sym typeface="Roboto Mono"/>
              </a:rPr>
              <a:t>(</a:t>
            </a:r>
            <a:r>
              <a:rPr lang="no" sz="1800">
                <a:solidFill>
                  <a:srgbClr val="9CCC65"/>
                </a:solidFill>
                <a:latin typeface="Roboto Mono"/>
                <a:ea typeface="Roboto Mono"/>
                <a:cs typeface="Roboto Mono"/>
                <a:sym typeface="Roboto Mono"/>
              </a:rPr>
              <a:t>"Lame programming joke"</a:t>
            </a:r>
            <a:r>
              <a:rPr lang="no" sz="1800">
                <a:solidFill>
                  <a:srgbClr val="FBC02D"/>
                </a:solidFill>
                <a:latin typeface="Roboto Mono"/>
                <a:ea typeface="Roboto Mono"/>
                <a:cs typeface="Roboto Mono"/>
                <a:sym typeface="Roboto Mono"/>
              </a:rPr>
              <a:t>)</a:t>
            </a:r>
            <a:endParaRPr sz="1800">
              <a:solidFill>
                <a:srgbClr val="FBC02D"/>
              </a:solidFill>
              <a:latin typeface="Roboto Mono"/>
              <a:ea typeface="Roboto Mono"/>
              <a:cs typeface="Roboto Mono"/>
              <a:sym typeface="Roboto Mono"/>
            </a:endParaRPr>
          </a:p>
          <a:p>
            <a:pPr indent="0" lvl="0" marL="0" rtl="0" algn="l">
              <a:lnSpc>
                <a:spcPct val="115000"/>
              </a:lnSpc>
              <a:spcBef>
                <a:spcPts val="0"/>
              </a:spcBef>
              <a:spcAft>
                <a:spcPts val="1600"/>
              </a:spcAft>
              <a:buNone/>
            </a:pPr>
            <a:r>
              <a:t/>
            </a:r>
            <a:endParaRPr baseline="-25000" sz="1800">
              <a:latin typeface="Playfair Display"/>
              <a:ea typeface="Playfair Display"/>
              <a:cs typeface="Playfair Display"/>
              <a:sym typeface="Playfair Display"/>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5" name="Shape 615"/>
        <p:cNvGrpSpPr/>
        <p:nvPr/>
      </p:nvGrpSpPr>
      <p:grpSpPr>
        <a:xfrm>
          <a:off x="0" y="0"/>
          <a:ext cx="0" cy="0"/>
          <a:chOff x="0" y="0"/>
          <a:chExt cx="0" cy="0"/>
        </a:xfrm>
      </p:grpSpPr>
      <p:sp>
        <p:nvSpPr>
          <p:cNvPr id="616" name="Google Shape;616;p83"/>
          <p:cNvSpPr/>
          <p:nvPr/>
        </p:nvSpPr>
        <p:spPr>
          <a:xfrm>
            <a:off x="2097875" y="3732950"/>
            <a:ext cx="5260500" cy="7476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8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Mer om strenger</a:t>
            </a:r>
            <a:endParaRPr/>
          </a:p>
        </p:txBody>
      </p:sp>
      <p:sp>
        <p:nvSpPr>
          <p:cNvPr id="618" name="Google Shape;618;p83"/>
          <p:cNvSpPr txBox="1"/>
          <p:nvPr>
            <p:ph idx="1" type="body"/>
          </p:nvPr>
        </p:nvSpPr>
        <p:spPr>
          <a:xfrm>
            <a:off x="1244175" y="1537575"/>
            <a:ext cx="7425600" cy="33480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no" sz="1600"/>
              <a:t>Bruker </a:t>
            </a:r>
            <a:r>
              <a:rPr b="1" lang="no" sz="1600">
                <a:latin typeface="Roboto Mono"/>
                <a:ea typeface="Roboto Mono"/>
                <a:cs typeface="Roboto Mono"/>
                <a:sym typeface="Roboto Mono"/>
              </a:rPr>
              <a:t>str()</a:t>
            </a:r>
            <a:r>
              <a:rPr lang="no" sz="1600"/>
              <a:t>-funksjonen for å formatere tall til en streng.</a:t>
            </a:r>
            <a:endParaRPr sz="1600"/>
          </a:p>
          <a:p>
            <a:pPr indent="-330200" lvl="1" marL="914400" rtl="0" algn="l">
              <a:lnSpc>
                <a:spcPct val="150000"/>
              </a:lnSpc>
              <a:spcBef>
                <a:spcPts val="0"/>
              </a:spcBef>
              <a:spcAft>
                <a:spcPts val="0"/>
              </a:spcAft>
              <a:buSzPts val="1600"/>
              <a:buChar char="○"/>
            </a:pPr>
            <a:r>
              <a:rPr lang="no" sz="1600"/>
              <a:t>fra streng til tall igjen bruker man </a:t>
            </a:r>
            <a:r>
              <a:rPr b="1" lang="no" sz="1600"/>
              <a:t>int()</a:t>
            </a:r>
            <a:r>
              <a:rPr lang="no" sz="1600"/>
              <a:t> eller </a:t>
            </a:r>
            <a:r>
              <a:rPr b="1" lang="no" sz="1600"/>
              <a:t>float()</a:t>
            </a:r>
            <a:endParaRPr sz="1600"/>
          </a:p>
          <a:p>
            <a:pPr indent="-330200" lvl="0" marL="457200" rtl="0" algn="l">
              <a:lnSpc>
                <a:spcPct val="150000"/>
              </a:lnSpc>
              <a:spcBef>
                <a:spcPts val="0"/>
              </a:spcBef>
              <a:spcAft>
                <a:spcPts val="0"/>
              </a:spcAft>
              <a:buSzPts val="1600"/>
              <a:buChar char="●"/>
            </a:pPr>
            <a:r>
              <a:rPr lang="no" sz="1600"/>
              <a:t>En streng består av mange chars -&gt; dvs. trenger ikke konvertere hvis man skal legge til en char i en streng.</a:t>
            </a:r>
            <a:endParaRPr sz="1600"/>
          </a:p>
          <a:p>
            <a:pPr indent="-330200" lvl="0" marL="457200" rtl="0" algn="l">
              <a:lnSpc>
                <a:spcPct val="150000"/>
              </a:lnSpc>
              <a:spcBef>
                <a:spcPts val="0"/>
              </a:spcBef>
              <a:spcAft>
                <a:spcPts val="0"/>
              </a:spcAft>
              <a:buSzPts val="1600"/>
              <a:buChar char="●"/>
            </a:pPr>
            <a:r>
              <a:rPr b="1" lang="no" sz="1600">
                <a:latin typeface="Roboto Mono"/>
                <a:ea typeface="Roboto Mono"/>
                <a:cs typeface="Roboto Mono"/>
                <a:sym typeface="Roboto Mono"/>
              </a:rPr>
              <a:t>lower()</a:t>
            </a:r>
            <a:r>
              <a:rPr lang="no" sz="1600"/>
              <a:t>-funksjonen konverterer alle store bokstaver til små.</a:t>
            </a:r>
            <a:endParaRPr sz="1600"/>
          </a:p>
          <a:p>
            <a:pPr indent="-330200" lvl="0" marL="457200" rtl="0" algn="l">
              <a:lnSpc>
                <a:spcPct val="150000"/>
              </a:lnSpc>
              <a:spcBef>
                <a:spcPts val="0"/>
              </a:spcBef>
              <a:spcAft>
                <a:spcPts val="0"/>
              </a:spcAft>
              <a:buSzPts val="1600"/>
              <a:buChar char="●"/>
            </a:pPr>
            <a:r>
              <a:rPr lang="no" sz="1600"/>
              <a:t>Kan bruke </a:t>
            </a:r>
            <a:r>
              <a:rPr b="1" lang="no" sz="1600">
                <a:latin typeface="Roboto Mono"/>
                <a:ea typeface="Roboto Mono"/>
                <a:cs typeface="Roboto Mono"/>
                <a:sym typeface="Roboto Mono"/>
              </a:rPr>
              <a:t>input()</a:t>
            </a:r>
            <a:r>
              <a:rPr lang="no" sz="1600"/>
              <a:t>-funksjonen for å ta inn </a:t>
            </a:r>
            <a:r>
              <a:rPr b="1" i="1" lang="no" sz="1600"/>
              <a:t>tekst</a:t>
            </a:r>
            <a:r>
              <a:rPr b="1" lang="no" sz="1600"/>
              <a:t> </a:t>
            </a:r>
            <a:r>
              <a:rPr lang="no" sz="1600"/>
              <a:t>fra brukeren via konsollen</a:t>
            </a:r>
            <a:endParaRPr sz="1600"/>
          </a:p>
          <a:p>
            <a:pPr indent="-330200" lvl="1" marL="914400" rtl="0" algn="l">
              <a:lnSpc>
                <a:spcPct val="150000"/>
              </a:lnSpc>
              <a:spcBef>
                <a:spcPts val="0"/>
              </a:spcBef>
              <a:spcAft>
                <a:spcPts val="0"/>
              </a:spcAft>
              <a:buSzPts val="1600"/>
              <a:buFont typeface="Roboto Mono"/>
              <a:buChar char="○"/>
            </a:pPr>
            <a:r>
              <a:rPr lang="no" sz="1600">
                <a:solidFill>
                  <a:srgbClr val="ECEFF1"/>
                </a:solidFill>
                <a:latin typeface="Roboto Mono"/>
                <a:ea typeface="Roboto Mono"/>
                <a:cs typeface="Roboto Mono"/>
                <a:sym typeface="Roboto Mono"/>
              </a:rPr>
              <a:t>navn </a:t>
            </a:r>
            <a:r>
              <a:rPr lang="no" sz="1600">
                <a:solidFill>
                  <a:srgbClr val="FBC02D"/>
                </a:solidFill>
                <a:latin typeface="Roboto Mono"/>
                <a:ea typeface="Roboto Mono"/>
                <a:cs typeface="Roboto Mono"/>
                <a:sym typeface="Roboto Mono"/>
              </a:rPr>
              <a:t>=</a:t>
            </a:r>
            <a:r>
              <a:rPr lang="no" sz="1600">
                <a:solidFill>
                  <a:srgbClr val="ECEFF1"/>
                </a:solidFill>
                <a:latin typeface="Roboto Mono"/>
                <a:ea typeface="Roboto Mono"/>
                <a:cs typeface="Roboto Mono"/>
                <a:sym typeface="Roboto Mono"/>
              </a:rPr>
              <a:t> input</a:t>
            </a:r>
            <a:r>
              <a:rPr lang="no" sz="1600">
                <a:solidFill>
                  <a:srgbClr val="FBC02D"/>
                </a:solidFill>
                <a:latin typeface="Roboto Mono"/>
                <a:ea typeface="Roboto Mono"/>
                <a:cs typeface="Roboto Mono"/>
                <a:sym typeface="Roboto Mono"/>
              </a:rPr>
              <a:t>(</a:t>
            </a:r>
            <a:r>
              <a:rPr lang="no" sz="1600">
                <a:solidFill>
                  <a:srgbClr val="9CCC65"/>
                </a:solidFill>
                <a:latin typeface="Roboto Mono"/>
                <a:ea typeface="Roboto Mono"/>
                <a:cs typeface="Roboto Mono"/>
                <a:sym typeface="Roboto Mono"/>
              </a:rPr>
              <a:t>"hva heter du: "</a:t>
            </a:r>
            <a:r>
              <a:rPr lang="no" sz="1600">
                <a:solidFill>
                  <a:srgbClr val="FBC02D"/>
                </a:solidFill>
                <a:latin typeface="Roboto Mono"/>
                <a:ea typeface="Roboto Mono"/>
                <a:cs typeface="Roboto Mono"/>
                <a:sym typeface="Roboto Mono"/>
              </a:rPr>
              <a:t>)</a:t>
            </a:r>
            <a:endParaRPr sz="1600">
              <a:latin typeface="Roboto Mono"/>
              <a:ea typeface="Roboto Mono"/>
              <a:cs typeface="Roboto Mono"/>
              <a:sym typeface="Roboto Mono"/>
            </a:endParaRPr>
          </a:p>
          <a:p>
            <a:pPr indent="-330200" lvl="1" marL="914400" rtl="0" algn="l">
              <a:lnSpc>
                <a:spcPct val="150000"/>
              </a:lnSpc>
              <a:spcBef>
                <a:spcPts val="0"/>
              </a:spcBef>
              <a:spcAft>
                <a:spcPts val="0"/>
              </a:spcAft>
              <a:buSzPts val="1600"/>
              <a:buChar char="○"/>
            </a:pPr>
            <a:r>
              <a:rPr lang="no" sz="1600">
                <a:solidFill>
                  <a:srgbClr val="ECEFF1"/>
                </a:solidFill>
                <a:latin typeface="Roboto Mono"/>
                <a:ea typeface="Roboto Mono"/>
                <a:cs typeface="Roboto Mono"/>
                <a:sym typeface="Roboto Mono"/>
              </a:rPr>
              <a:t>alder </a:t>
            </a:r>
            <a:r>
              <a:rPr lang="no" sz="1600">
                <a:solidFill>
                  <a:srgbClr val="FBC02D"/>
                </a:solidFill>
                <a:latin typeface="Roboto Mono"/>
                <a:ea typeface="Roboto Mono"/>
                <a:cs typeface="Roboto Mono"/>
                <a:sym typeface="Roboto Mono"/>
              </a:rPr>
              <a:t>=</a:t>
            </a:r>
            <a:r>
              <a:rPr lang="no" sz="1600">
                <a:solidFill>
                  <a:srgbClr val="ECEFF1"/>
                </a:solidFill>
                <a:latin typeface="Roboto Mono"/>
                <a:ea typeface="Roboto Mono"/>
                <a:cs typeface="Roboto Mono"/>
                <a:sym typeface="Roboto Mono"/>
              </a:rPr>
              <a:t> int</a:t>
            </a:r>
            <a:r>
              <a:rPr lang="no" sz="1600">
                <a:solidFill>
                  <a:srgbClr val="FBC02D"/>
                </a:solidFill>
                <a:latin typeface="Roboto Mono"/>
                <a:ea typeface="Roboto Mono"/>
                <a:cs typeface="Roboto Mono"/>
                <a:sym typeface="Roboto Mono"/>
              </a:rPr>
              <a:t>(</a:t>
            </a:r>
            <a:r>
              <a:rPr lang="no" sz="1600">
                <a:solidFill>
                  <a:srgbClr val="ECEFF1"/>
                </a:solidFill>
                <a:latin typeface="Roboto Mono"/>
                <a:ea typeface="Roboto Mono"/>
                <a:cs typeface="Roboto Mono"/>
                <a:sym typeface="Roboto Mono"/>
              </a:rPr>
              <a:t>input</a:t>
            </a:r>
            <a:r>
              <a:rPr lang="no" sz="1600">
                <a:solidFill>
                  <a:srgbClr val="FBC02D"/>
                </a:solidFill>
                <a:latin typeface="Roboto Mono"/>
                <a:ea typeface="Roboto Mono"/>
                <a:cs typeface="Roboto Mono"/>
                <a:sym typeface="Roboto Mono"/>
              </a:rPr>
              <a:t>(</a:t>
            </a:r>
            <a:r>
              <a:rPr lang="no" sz="1600">
                <a:solidFill>
                  <a:srgbClr val="9CCC65"/>
                </a:solidFill>
                <a:latin typeface="Roboto Mono"/>
                <a:ea typeface="Roboto Mono"/>
                <a:cs typeface="Roboto Mono"/>
                <a:sym typeface="Roboto Mono"/>
              </a:rPr>
              <a:t>"hvor gammel er du: "</a:t>
            </a:r>
            <a:r>
              <a:rPr lang="no" sz="1600">
                <a:solidFill>
                  <a:srgbClr val="FBC02D"/>
                </a:solidFill>
                <a:latin typeface="Roboto Mono"/>
                <a:ea typeface="Roboto Mono"/>
                <a:cs typeface="Roboto Mono"/>
                <a:sym typeface="Roboto Mono"/>
              </a:rPr>
              <a:t>))</a:t>
            </a:r>
            <a:endParaRPr b="1" sz="1600">
              <a:latin typeface="Roboto Mono"/>
              <a:ea typeface="Roboto Mono"/>
              <a:cs typeface="Roboto Mono"/>
              <a:sym typeface="Roboto Mono"/>
            </a:endParaRPr>
          </a:p>
          <a:p>
            <a:pPr indent="-330200" lvl="2" marL="1371600" rtl="0" algn="l">
              <a:lnSpc>
                <a:spcPct val="150000"/>
              </a:lnSpc>
              <a:spcBef>
                <a:spcPts val="0"/>
              </a:spcBef>
              <a:spcAft>
                <a:spcPts val="0"/>
              </a:spcAft>
              <a:buSzPts val="1600"/>
              <a:buChar char="■"/>
            </a:pPr>
            <a:r>
              <a:rPr i="1" lang="no" sz="1600"/>
              <a:t>(må formatere tekst-&gt;tall)</a:t>
            </a:r>
            <a:endParaRPr i="1" sz="1600"/>
          </a:p>
        </p:txBody>
      </p:sp>
      <p:pic>
        <p:nvPicPr>
          <p:cNvPr id="619" name="Google Shape;619;p83"/>
          <p:cNvPicPr preferRelativeResize="0"/>
          <p:nvPr/>
        </p:nvPicPr>
        <p:blipFill>
          <a:blip r:embed="rId3">
            <a:alphaModFix/>
          </a:blip>
          <a:stretch>
            <a:fillRect/>
          </a:stretch>
        </p:blipFill>
        <p:spPr>
          <a:xfrm>
            <a:off x="7116225" y="0"/>
            <a:ext cx="2027774" cy="12673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3" name="Shape 623"/>
        <p:cNvGrpSpPr/>
        <p:nvPr/>
      </p:nvGrpSpPr>
      <p:grpSpPr>
        <a:xfrm>
          <a:off x="0" y="0"/>
          <a:ext cx="0" cy="0"/>
          <a:chOff x="0" y="0"/>
          <a:chExt cx="0" cy="0"/>
        </a:xfrm>
      </p:grpSpPr>
      <p:sp>
        <p:nvSpPr>
          <p:cNvPr id="624" name="Google Shape;624;p8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Streng = Liste</a:t>
            </a:r>
            <a:endParaRPr/>
          </a:p>
        </p:txBody>
      </p:sp>
      <p:sp>
        <p:nvSpPr>
          <p:cNvPr id="625" name="Google Shape;625;p84"/>
          <p:cNvSpPr txBox="1"/>
          <p:nvPr>
            <p:ph idx="1" type="body"/>
          </p:nvPr>
        </p:nvSpPr>
        <p:spPr>
          <a:xfrm>
            <a:off x="1297500" y="1122675"/>
            <a:ext cx="7145400" cy="37344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no" sz="1600"/>
              <a:t>En streng fungerer ganske likt som en liste</a:t>
            </a:r>
            <a:endParaRPr sz="1600"/>
          </a:p>
          <a:p>
            <a:pPr indent="-330200" lvl="1" marL="914400" rtl="0" algn="l">
              <a:lnSpc>
                <a:spcPct val="150000"/>
              </a:lnSpc>
              <a:spcBef>
                <a:spcPts val="0"/>
              </a:spcBef>
              <a:spcAft>
                <a:spcPts val="0"/>
              </a:spcAft>
              <a:buSzPts val="1600"/>
              <a:buChar char="○"/>
            </a:pPr>
            <a:r>
              <a:rPr lang="no" sz="1600"/>
              <a:t>Hvert tegn/posisjon i strengen kan sees på som et element/index i en liste</a:t>
            </a:r>
            <a:endParaRPr sz="1600"/>
          </a:p>
          <a:p>
            <a:pPr indent="-330200" lvl="1" marL="914400" rtl="0" algn="l">
              <a:lnSpc>
                <a:spcPct val="150000"/>
              </a:lnSpc>
              <a:spcBef>
                <a:spcPts val="0"/>
              </a:spcBef>
              <a:spcAft>
                <a:spcPts val="0"/>
              </a:spcAft>
              <a:buSzPts val="1600"/>
              <a:buChar char="○"/>
            </a:pPr>
            <a:r>
              <a:rPr lang="no" sz="1600"/>
              <a:t>Kan iterere med løkker over en streng på samme måte som liste!</a:t>
            </a:r>
            <a:endParaRPr sz="1600"/>
          </a:p>
          <a:p>
            <a:pPr indent="-330200" lvl="1" marL="914400" rtl="0" algn="l">
              <a:lnSpc>
                <a:spcPct val="150000"/>
              </a:lnSpc>
              <a:spcBef>
                <a:spcPts val="0"/>
              </a:spcBef>
              <a:spcAft>
                <a:spcPts val="0"/>
              </a:spcAft>
              <a:buSzPts val="1600"/>
              <a:buChar char="○"/>
            </a:pPr>
            <a:r>
              <a:rPr lang="no" sz="1600"/>
              <a:t>Kan lage en liste med elementer som tilsvarer hvert enkelt tegn i en streng vha. </a:t>
            </a:r>
            <a:r>
              <a:rPr b="1" lang="no" sz="1600">
                <a:latin typeface="Roboto Mono"/>
                <a:ea typeface="Roboto Mono"/>
                <a:cs typeface="Roboto Mono"/>
                <a:sym typeface="Roboto Mono"/>
              </a:rPr>
              <a:t>list()</a:t>
            </a:r>
            <a:r>
              <a:rPr lang="no" sz="1600"/>
              <a:t>-funksjonen.</a:t>
            </a:r>
            <a:endParaRPr sz="1600"/>
          </a:p>
          <a:p>
            <a:pPr indent="-330200" lvl="1" marL="914400" rtl="0" algn="l">
              <a:lnSpc>
                <a:spcPct val="150000"/>
              </a:lnSpc>
              <a:spcBef>
                <a:spcPts val="0"/>
              </a:spcBef>
              <a:spcAft>
                <a:spcPts val="0"/>
              </a:spcAft>
              <a:buSzPts val="1600"/>
              <a:buChar char="○"/>
            </a:pPr>
            <a:r>
              <a:rPr lang="no" sz="1600"/>
              <a:t> Bruk </a:t>
            </a:r>
            <a:r>
              <a:rPr lang="no" sz="1500">
                <a:solidFill>
                  <a:srgbClr val="9CCC65"/>
                </a:solidFill>
                <a:highlight>
                  <a:srgbClr val="434343"/>
                </a:highlight>
                <a:latin typeface="Roboto Mono"/>
                <a:ea typeface="Roboto Mono"/>
                <a:cs typeface="Roboto Mono"/>
                <a:sym typeface="Roboto Mono"/>
              </a:rPr>
              <a:t>""</a:t>
            </a:r>
            <a:r>
              <a:rPr lang="no" sz="1500">
                <a:solidFill>
                  <a:srgbClr val="FBC02D"/>
                </a:solidFill>
                <a:highlight>
                  <a:srgbClr val="434343"/>
                </a:highlight>
                <a:latin typeface="Roboto Mono"/>
                <a:ea typeface="Roboto Mono"/>
                <a:cs typeface="Roboto Mono"/>
                <a:sym typeface="Roboto Mono"/>
              </a:rPr>
              <a:t>.</a:t>
            </a:r>
            <a:r>
              <a:rPr lang="no" sz="1500">
                <a:solidFill>
                  <a:srgbClr val="ECEFF1"/>
                </a:solidFill>
                <a:highlight>
                  <a:srgbClr val="434343"/>
                </a:highlight>
                <a:latin typeface="Roboto Mono"/>
                <a:ea typeface="Roboto Mono"/>
                <a:cs typeface="Roboto Mono"/>
                <a:sym typeface="Roboto Mono"/>
              </a:rPr>
              <a:t>join</a:t>
            </a:r>
            <a:r>
              <a:rPr lang="no" sz="1500">
                <a:solidFill>
                  <a:srgbClr val="FBC02D"/>
                </a:solidFill>
                <a:highlight>
                  <a:srgbClr val="434343"/>
                </a:highlight>
                <a:latin typeface="Roboto Mono"/>
                <a:ea typeface="Roboto Mono"/>
                <a:cs typeface="Roboto Mono"/>
                <a:sym typeface="Roboto Mono"/>
              </a:rPr>
              <a:t>(&lt;</a:t>
            </a:r>
            <a:r>
              <a:rPr lang="no" sz="1500">
                <a:solidFill>
                  <a:srgbClr val="ECEFF1"/>
                </a:solidFill>
                <a:highlight>
                  <a:srgbClr val="434343"/>
                </a:highlight>
                <a:latin typeface="Roboto Mono"/>
                <a:ea typeface="Roboto Mono"/>
                <a:cs typeface="Roboto Mono"/>
                <a:sym typeface="Roboto Mono"/>
              </a:rPr>
              <a:t>liste</a:t>
            </a:r>
            <a:r>
              <a:rPr lang="no" sz="1500">
                <a:solidFill>
                  <a:srgbClr val="FBC02D"/>
                </a:solidFill>
                <a:highlight>
                  <a:srgbClr val="434343"/>
                </a:highlight>
                <a:latin typeface="Roboto Mono"/>
                <a:ea typeface="Roboto Mono"/>
                <a:cs typeface="Roboto Mono"/>
                <a:sym typeface="Roboto Mono"/>
              </a:rPr>
              <a:t>&gt;)</a:t>
            </a:r>
            <a:r>
              <a:rPr lang="no" sz="1600"/>
              <a:t> for å få en streng igjen</a:t>
            </a:r>
            <a:endParaRPr sz="1600"/>
          </a:p>
          <a:p>
            <a:pPr indent="-317500" lvl="0" marL="457200" rtl="0" algn="l">
              <a:lnSpc>
                <a:spcPct val="150000"/>
              </a:lnSpc>
              <a:spcBef>
                <a:spcPts val="0"/>
              </a:spcBef>
              <a:spcAft>
                <a:spcPts val="0"/>
              </a:spcAft>
              <a:buSzPts val="1400"/>
              <a:buChar char="●"/>
            </a:pPr>
            <a:r>
              <a:rPr lang="no" sz="1600"/>
              <a:t>Kan ikke endre enkelttegn i en streng, pga. immutable. Konverter først til en liste, endre elementet og konverter tilbake. </a:t>
            </a:r>
            <a:endParaRPr sz="1600"/>
          </a:p>
          <a:p>
            <a:pPr indent="-317500" lvl="1" marL="914400" rtl="0" algn="l">
              <a:lnSpc>
                <a:spcPct val="150000"/>
              </a:lnSpc>
              <a:spcBef>
                <a:spcPts val="0"/>
              </a:spcBef>
              <a:spcAft>
                <a:spcPts val="0"/>
              </a:spcAft>
              <a:buSzPts val="1400"/>
              <a:buChar char="○"/>
            </a:pPr>
            <a:r>
              <a:rPr lang="no" sz="1600"/>
              <a:t>Evt. kan man bruke slicing</a:t>
            </a:r>
            <a:endParaRPr baseline="30000" sz="1300"/>
          </a:p>
          <a:p>
            <a:pPr indent="0" lvl="0" marL="0" rtl="0" algn="l">
              <a:spcBef>
                <a:spcPts val="1600"/>
              </a:spcBef>
              <a:spcAft>
                <a:spcPts val="160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9" name="Shape 629"/>
        <p:cNvGrpSpPr/>
        <p:nvPr/>
      </p:nvGrpSpPr>
      <p:grpSpPr>
        <a:xfrm>
          <a:off x="0" y="0"/>
          <a:ext cx="0" cy="0"/>
          <a:chOff x="0" y="0"/>
          <a:chExt cx="0" cy="0"/>
        </a:xfrm>
      </p:grpSpPr>
      <p:sp>
        <p:nvSpPr>
          <p:cNvPr id="630" name="Google Shape;630;p8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Slicing</a:t>
            </a:r>
            <a:endParaRPr/>
          </a:p>
        </p:txBody>
      </p:sp>
      <p:sp>
        <p:nvSpPr>
          <p:cNvPr id="631" name="Google Shape;631;p85"/>
          <p:cNvSpPr txBox="1"/>
          <p:nvPr>
            <p:ph idx="1" type="body"/>
          </p:nvPr>
        </p:nvSpPr>
        <p:spPr>
          <a:xfrm>
            <a:off x="1297500" y="1412300"/>
            <a:ext cx="7038900" cy="31650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1000"/>
              </a:spcBef>
              <a:spcAft>
                <a:spcPts val="0"/>
              </a:spcAft>
              <a:buClr>
                <a:srgbClr val="FFFFFF"/>
              </a:buClr>
              <a:buSzPts val="1600"/>
              <a:buChar char="●"/>
            </a:pPr>
            <a:r>
              <a:rPr lang="no" sz="1600">
                <a:solidFill>
                  <a:srgbClr val="FFFFFF"/>
                </a:solidFill>
              </a:rPr>
              <a:t>“Kutter” en liste eller en streng. Deler opp i seksjoner</a:t>
            </a:r>
            <a:endParaRPr sz="1600">
              <a:solidFill>
                <a:srgbClr val="FFFFFF"/>
              </a:solidFill>
            </a:endParaRPr>
          </a:p>
          <a:p>
            <a:pPr indent="-330200" lvl="0" marL="457200" rtl="0" algn="l">
              <a:lnSpc>
                <a:spcPct val="150000"/>
              </a:lnSpc>
              <a:spcBef>
                <a:spcPts val="0"/>
              </a:spcBef>
              <a:spcAft>
                <a:spcPts val="0"/>
              </a:spcAft>
              <a:buClr>
                <a:srgbClr val="FFFFFF"/>
              </a:buClr>
              <a:buSzPts val="1600"/>
              <a:buChar char="●"/>
            </a:pPr>
            <a:r>
              <a:rPr lang="no" sz="1600">
                <a:solidFill>
                  <a:srgbClr val="FFFFFF"/>
                </a:solidFill>
              </a:rPr>
              <a:t>Hvorfor trenger vi slicing?</a:t>
            </a:r>
            <a:endParaRPr sz="1600">
              <a:solidFill>
                <a:srgbClr val="FFFFFF"/>
              </a:solidFill>
            </a:endParaRPr>
          </a:p>
          <a:p>
            <a:pPr indent="-330200" lvl="1" marL="914400" rtl="0" algn="l">
              <a:lnSpc>
                <a:spcPct val="150000"/>
              </a:lnSpc>
              <a:spcBef>
                <a:spcPts val="0"/>
              </a:spcBef>
              <a:spcAft>
                <a:spcPts val="0"/>
              </a:spcAft>
              <a:buClr>
                <a:srgbClr val="FFFFFF"/>
              </a:buClr>
              <a:buSzPts val="1600"/>
              <a:buChar char="○"/>
            </a:pPr>
            <a:r>
              <a:rPr lang="no" sz="1600">
                <a:solidFill>
                  <a:srgbClr val="FFFFFF"/>
                </a:solidFill>
              </a:rPr>
              <a:t>Trenger dette for å (f.eks.) kutte ut deler av en liste, hente de siste tre elementene osv.</a:t>
            </a:r>
            <a:endParaRPr sz="1600">
              <a:solidFill>
                <a:srgbClr val="FFFFFF"/>
              </a:solidFill>
            </a:endParaRPr>
          </a:p>
          <a:p>
            <a:pPr indent="-330200" lvl="0" marL="457200" marR="0" rtl="0" algn="l">
              <a:lnSpc>
                <a:spcPct val="150000"/>
              </a:lnSpc>
              <a:spcBef>
                <a:spcPts val="0"/>
              </a:spcBef>
              <a:spcAft>
                <a:spcPts val="0"/>
              </a:spcAft>
              <a:buClr>
                <a:srgbClr val="FFFFFF"/>
              </a:buClr>
              <a:buSzPts val="1600"/>
              <a:buFont typeface="Lato"/>
              <a:buChar char="●"/>
            </a:pPr>
            <a:r>
              <a:rPr lang="no" sz="1600">
                <a:solidFill>
                  <a:srgbClr val="FFFFFF"/>
                </a:solidFill>
              </a:rPr>
              <a:t>Slicing gjøres ved å bruke klammeparentes og kolon </a:t>
            </a:r>
            <a:r>
              <a:rPr b="1" lang="no" sz="1600">
                <a:solidFill>
                  <a:srgbClr val="FFFFFF"/>
                </a:solidFill>
              </a:rPr>
              <a:t>[ : ]</a:t>
            </a:r>
            <a:endParaRPr b="1" sz="1600">
              <a:solidFill>
                <a:srgbClr val="FFFFFF"/>
              </a:solidFill>
            </a:endParaRPr>
          </a:p>
          <a:p>
            <a:pPr indent="-330200" lvl="2" marL="1371600" rtl="0" algn="l">
              <a:lnSpc>
                <a:spcPct val="150000"/>
              </a:lnSpc>
              <a:spcBef>
                <a:spcPts val="0"/>
              </a:spcBef>
              <a:spcAft>
                <a:spcPts val="0"/>
              </a:spcAft>
              <a:buClr>
                <a:srgbClr val="FFFFFF"/>
              </a:buClr>
              <a:buSzPts val="1600"/>
              <a:buChar char="■"/>
            </a:pPr>
            <a:r>
              <a:rPr lang="no" sz="1600">
                <a:solidFill>
                  <a:srgbClr val="FFFFFF"/>
                </a:solidFill>
              </a:rPr>
              <a:t> </a:t>
            </a:r>
            <a:r>
              <a:rPr b="1" lang="no" sz="1600">
                <a:solidFill>
                  <a:srgbClr val="FFFFFF"/>
                </a:solidFill>
                <a:latin typeface="Roboto Mono"/>
                <a:ea typeface="Roboto Mono"/>
                <a:cs typeface="Roboto Mono"/>
                <a:sym typeface="Roboto Mono"/>
              </a:rPr>
              <a:t>liste[x:]</a:t>
            </a:r>
            <a:r>
              <a:rPr lang="no" sz="1600">
                <a:solidFill>
                  <a:srgbClr val="FFFFFF"/>
                </a:solidFill>
                <a:latin typeface="Roboto Mono"/>
                <a:ea typeface="Roboto Mono"/>
                <a:cs typeface="Roboto Mono"/>
                <a:sym typeface="Roboto Mono"/>
              </a:rPr>
              <a:t> </a:t>
            </a:r>
            <a:r>
              <a:rPr lang="no" sz="1600">
                <a:solidFill>
                  <a:srgbClr val="FFFFFF"/>
                </a:solidFill>
              </a:rPr>
              <a:t>tar med alt fra og med </a:t>
            </a:r>
            <a:r>
              <a:rPr b="1" lang="no" sz="1600">
                <a:solidFill>
                  <a:srgbClr val="FFFFFF"/>
                </a:solidFill>
              </a:rPr>
              <a:t>x </a:t>
            </a:r>
            <a:r>
              <a:rPr lang="no" sz="1600">
                <a:solidFill>
                  <a:srgbClr val="FFFFFF"/>
                </a:solidFill>
              </a:rPr>
              <a:t>i listen, </a:t>
            </a:r>
            <a:endParaRPr sz="1600">
              <a:solidFill>
                <a:srgbClr val="FFFFFF"/>
              </a:solidFill>
            </a:endParaRPr>
          </a:p>
          <a:p>
            <a:pPr indent="-330200" lvl="2" marL="1371600" rtl="0" algn="l">
              <a:lnSpc>
                <a:spcPct val="150000"/>
              </a:lnSpc>
              <a:spcBef>
                <a:spcPts val="0"/>
              </a:spcBef>
              <a:spcAft>
                <a:spcPts val="0"/>
              </a:spcAft>
              <a:buClr>
                <a:srgbClr val="FFFFFF"/>
              </a:buClr>
              <a:buSzPts val="1600"/>
              <a:buChar char="■"/>
            </a:pPr>
            <a:r>
              <a:rPr b="1" lang="no" sz="1600">
                <a:solidFill>
                  <a:srgbClr val="FFFFFF"/>
                </a:solidFill>
                <a:latin typeface="Roboto Mono"/>
                <a:ea typeface="Roboto Mono"/>
                <a:cs typeface="Roboto Mono"/>
                <a:sym typeface="Roboto Mono"/>
              </a:rPr>
              <a:t>[:x] </a:t>
            </a:r>
            <a:r>
              <a:rPr lang="no" sz="1600">
                <a:solidFill>
                  <a:srgbClr val="FFFFFF"/>
                </a:solidFill>
              </a:rPr>
              <a:t>alt fra start og til men ikke med x</a:t>
            </a:r>
            <a:endParaRPr b="1" sz="1600">
              <a:solidFill>
                <a:srgbClr val="FFFFFF"/>
              </a:solidFill>
            </a:endParaRPr>
          </a:p>
          <a:p>
            <a:pPr indent="-330200" lvl="2" marL="1371600" rtl="0" algn="l">
              <a:lnSpc>
                <a:spcPct val="150000"/>
              </a:lnSpc>
              <a:spcBef>
                <a:spcPts val="0"/>
              </a:spcBef>
              <a:spcAft>
                <a:spcPts val="0"/>
              </a:spcAft>
              <a:buClr>
                <a:srgbClr val="FFFFFF"/>
              </a:buClr>
              <a:buSzPts val="1600"/>
              <a:buChar char="■"/>
            </a:pPr>
            <a:r>
              <a:rPr b="1" lang="no" sz="1600">
                <a:solidFill>
                  <a:srgbClr val="FFFFFF"/>
                </a:solidFill>
                <a:latin typeface="Roboto Mono"/>
                <a:ea typeface="Roboto Mono"/>
                <a:cs typeface="Roboto Mono"/>
                <a:sym typeface="Roboto Mono"/>
              </a:rPr>
              <a:t>[x:y]</a:t>
            </a:r>
            <a:r>
              <a:rPr lang="no" sz="1600">
                <a:solidFill>
                  <a:srgbClr val="FFFFFF"/>
                </a:solidFill>
                <a:latin typeface="Roboto Mono"/>
                <a:ea typeface="Roboto Mono"/>
                <a:cs typeface="Roboto Mono"/>
                <a:sym typeface="Roboto Mono"/>
              </a:rPr>
              <a:t> </a:t>
            </a:r>
            <a:r>
              <a:rPr lang="no" sz="1600">
                <a:solidFill>
                  <a:srgbClr val="FFFFFF"/>
                </a:solidFill>
              </a:rPr>
              <a:t>fra og med x og til, men ikke med, y.</a:t>
            </a:r>
            <a:endParaRPr sz="1600"/>
          </a:p>
        </p:txBody>
      </p:sp>
      <p:pic>
        <p:nvPicPr>
          <p:cNvPr id="632" name="Google Shape;632;p85"/>
          <p:cNvPicPr preferRelativeResize="0"/>
          <p:nvPr/>
        </p:nvPicPr>
        <p:blipFill>
          <a:blip r:embed="rId3">
            <a:alphaModFix/>
          </a:blip>
          <a:stretch>
            <a:fillRect/>
          </a:stretch>
        </p:blipFill>
        <p:spPr>
          <a:xfrm>
            <a:off x="7287375" y="0"/>
            <a:ext cx="1856625" cy="14123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6" name="Shape 636"/>
        <p:cNvGrpSpPr/>
        <p:nvPr/>
      </p:nvGrpSpPr>
      <p:grpSpPr>
        <a:xfrm>
          <a:off x="0" y="0"/>
          <a:ext cx="0" cy="0"/>
          <a:chOff x="0" y="0"/>
          <a:chExt cx="0" cy="0"/>
        </a:xfrm>
      </p:grpSpPr>
      <p:sp>
        <p:nvSpPr>
          <p:cNvPr id="637" name="Google Shape;637;p8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Slicing</a:t>
            </a:r>
            <a:endParaRPr/>
          </a:p>
        </p:txBody>
      </p:sp>
      <p:sp>
        <p:nvSpPr>
          <p:cNvPr id="638" name="Google Shape;638;p86"/>
          <p:cNvSpPr txBox="1"/>
          <p:nvPr>
            <p:ph idx="1" type="body"/>
          </p:nvPr>
        </p:nvSpPr>
        <p:spPr>
          <a:xfrm>
            <a:off x="1297500" y="1262650"/>
            <a:ext cx="7038900" cy="34089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1000"/>
              </a:spcBef>
              <a:spcAft>
                <a:spcPts val="0"/>
              </a:spcAft>
              <a:buClr>
                <a:srgbClr val="FFFFFF"/>
              </a:buClr>
              <a:buSzPts val="1600"/>
              <a:buChar char="●"/>
            </a:pPr>
            <a:r>
              <a:rPr lang="no" sz="1600">
                <a:solidFill>
                  <a:srgbClr val="FFFFFF"/>
                </a:solidFill>
              </a:rPr>
              <a:t>Kan også bruke motsatte indekser på slicing:</a:t>
            </a:r>
            <a:endParaRPr sz="1600">
              <a:solidFill>
                <a:srgbClr val="FFFFFF"/>
              </a:solidFill>
            </a:endParaRPr>
          </a:p>
          <a:p>
            <a:pPr indent="-330200" lvl="1" marL="914400" rtl="0" algn="l">
              <a:lnSpc>
                <a:spcPct val="150000"/>
              </a:lnSpc>
              <a:spcBef>
                <a:spcPts val="0"/>
              </a:spcBef>
              <a:spcAft>
                <a:spcPts val="0"/>
              </a:spcAft>
              <a:buClr>
                <a:srgbClr val="FFFFFF"/>
              </a:buClr>
              <a:buSzPts val="1600"/>
              <a:buChar char="○"/>
            </a:pPr>
            <a:r>
              <a:rPr b="1" lang="no" sz="1600">
                <a:solidFill>
                  <a:srgbClr val="ECEFF1"/>
                </a:solidFill>
                <a:latin typeface="Roboto Mono"/>
                <a:ea typeface="Roboto Mono"/>
                <a:cs typeface="Roboto Mono"/>
                <a:sym typeface="Roboto Mono"/>
              </a:rPr>
              <a:t>liste</a:t>
            </a:r>
            <a:r>
              <a:rPr b="1" lang="no" sz="1600">
                <a:solidFill>
                  <a:srgbClr val="FBC02D"/>
                </a:solidFill>
                <a:latin typeface="Roboto Mono"/>
                <a:ea typeface="Roboto Mono"/>
                <a:cs typeface="Roboto Mono"/>
                <a:sym typeface="Roboto Mono"/>
              </a:rPr>
              <a:t>[-3:] </a:t>
            </a:r>
            <a:r>
              <a:rPr lang="no" sz="1600">
                <a:solidFill>
                  <a:srgbClr val="FFFFFF"/>
                </a:solidFill>
              </a:rPr>
              <a:t>tar fra og med 3. siste element, (siste 3 elementer)</a:t>
            </a:r>
            <a:endParaRPr sz="1600">
              <a:solidFill>
                <a:srgbClr val="FFFFFF"/>
              </a:solidFill>
            </a:endParaRPr>
          </a:p>
          <a:p>
            <a:pPr indent="-330200" lvl="1" marL="914400" rtl="0" algn="l">
              <a:lnSpc>
                <a:spcPct val="200000"/>
              </a:lnSpc>
              <a:spcBef>
                <a:spcPts val="0"/>
              </a:spcBef>
              <a:spcAft>
                <a:spcPts val="0"/>
              </a:spcAft>
              <a:buClr>
                <a:srgbClr val="FFFFFF"/>
              </a:buClr>
              <a:buSzPts val="1600"/>
              <a:buChar char="○"/>
            </a:pPr>
            <a:r>
              <a:rPr b="1" lang="no" sz="1600">
                <a:solidFill>
                  <a:srgbClr val="FFFFFF"/>
                </a:solidFill>
                <a:latin typeface="Roboto Mono"/>
                <a:ea typeface="Roboto Mono"/>
                <a:cs typeface="Roboto Mono"/>
                <a:sym typeface="Roboto Mono"/>
              </a:rPr>
              <a:t>liste</a:t>
            </a:r>
            <a:r>
              <a:rPr b="1" lang="no" sz="1600">
                <a:solidFill>
                  <a:srgbClr val="FBC02D"/>
                </a:solidFill>
                <a:latin typeface="Roboto Mono"/>
                <a:ea typeface="Roboto Mono"/>
                <a:cs typeface="Roboto Mono"/>
                <a:sym typeface="Roboto Mono"/>
              </a:rPr>
              <a:t>[-1:]</a:t>
            </a:r>
            <a:r>
              <a:rPr b="1" lang="no" sz="1600">
                <a:solidFill>
                  <a:srgbClr val="FFFFFF"/>
                </a:solidFill>
                <a:latin typeface="Roboto Mono"/>
                <a:ea typeface="Roboto Mono"/>
                <a:cs typeface="Roboto Mono"/>
                <a:sym typeface="Roboto Mono"/>
              </a:rPr>
              <a:t> </a:t>
            </a:r>
            <a:r>
              <a:rPr lang="no" sz="1600">
                <a:solidFill>
                  <a:srgbClr val="FFFFFF"/>
                </a:solidFill>
              </a:rPr>
              <a:t>tar kun med siste element</a:t>
            </a:r>
            <a:endParaRPr sz="1600">
              <a:solidFill>
                <a:srgbClr val="FFFFFF"/>
              </a:solidFill>
            </a:endParaRPr>
          </a:p>
          <a:p>
            <a:pPr indent="-330200" lvl="0" marL="457200" rtl="0" algn="l">
              <a:lnSpc>
                <a:spcPct val="150000"/>
              </a:lnSpc>
              <a:spcBef>
                <a:spcPts val="0"/>
              </a:spcBef>
              <a:spcAft>
                <a:spcPts val="0"/>
              </a:spcAft>
              <a:buClr>
                <a:srgbClr val="FFFFFF"/>
              </a:buClr>
              <a:buSzPts val="1600"/>
              <a:buChar char="●"/>
            </a:pPr>
            <a:r>
              <a:rPr lang="no" sz="1600">
                <a:solidFill>
                  <a:srgbClr val="FFFFFF"/>
                </a:solidFill>
              </a:rPr>
              <a:t>Dobbel kolon</a:t>
            </a:r>
            <a:r>
              <a:rPr lang="no" sz="1600">
                <a:solidFill>
                  <a:srgbClr val="FFFFFF"/>
                </a:solidFill>
                <a:latin typeface="Roboto Mono"/>
                <a:ea typeface="Roboto Mono"/>
                <a:cs typeface="Roboto Mono"/>
                <a:sym typeface="Roboto Mono"/>
              </a:rPr>
              <a:t> </a:t>
            </a:r>
            <a:r>
              <a:rPr b="1" lang="no" sz="1600">
                <a:solidFill>
                  <a:srgbClr val="FFFFFF"/>
                </a:solidFill>
                <a:latin typeface="Roboto Mono"/>
                <a:ea typeface="Roboto Mono"/>
                <a:cs typeface="Roboto Mono"/>
                <a:sym typeface="Roboto Mono"/>
              </a:rPr>
              <a:t>[::]</a:t>
            </a:r>
            <a:r>
              <a:rPr lang="no" sz="1600">
                <a:solidFill>
                  <a:srgbClr val="FFFFFF"/>
                </a:solidFill>
                <a:latin typeface="Roboto Mono"/>
                <a:ea typeface="Roboto Mono"/>
                <a:cs typeface="Roboto Mono"/>
                <a:sym typeface="Roboto Mono"/>
              </a:rPr>
              <a:t> </a:t>
            </a:r>
            <a:r>
              <a:rPr lang="no" sz="1600">
                <a:solidFill>
                  <a:srgbClr val="FFFFFF"/>
                </a:solidFill>
              </a:rPr>
              <a:t>lar deg gjøre fancy greier</a:t>
            </a:r>
            <a:endParaRPr sz="1600">
              <a:solidFill>
                <a:srgbClr val="FFFFFF"/>
              </a:solidFill>
            </a:endParaRPr>
          </a:p>
          <a:p>
            <a:pPr indent="-330200" lvl="1" marL="914400" rtl="0" algn="l">
              <a:lnSpc>
                <a:spcPct val="150000"/>
              </a:lnSpc>
              <a:spcBef>
                <a:spcPts val="0"/>
              </a:spcBef>
              <a:spcAft>
                <a:spcPts val="0"/>
              </a:spcAft>
              <a:buClr>
                <a:srgbClr val="FFFFFF"/>
              </a:buClr>
              <a:buSzPts val="1600"/>
              <a:buChar char="○"/>
            </a:pPr>
            <a:r>
              <a:rPr b="1" lang="no" sz="1600">
                <a:solidFill>
                  <a:srgbClr val="FFFFFF"/>
                </a:solidFill>
                <a:latin typeface="Roboto Mono"/>
                <a:ea typeface="Roboto Mono"/>
                <a:cs typeface="Roboto Mono"/>
                <a:sym typeface="Roboto Mono"/>
              </a:rPr>
              <a:t>liste</a:t>
            </a:r>
            <a:r>
              <a:rPr b="1" lang="no" sz="1600">
                <a:solidFill>
                  <a:srgbClr val="FBC02D"/>
                </a:solidFill>
                <a:latin typeface="Roboto Mono"/>
                <a:ea typeface="Roboto Mono"/>
                <a:cs typeface="Roboto Mono"/>
                <a:sym typeface="Roboto Mono"/>
              </a:rPr>
              <a:t>[::-1]</a:t>
            </a:r>
            <a:r>
              <a:rPr lang="no" sz="1600">
                <a:solidFill>
                  <a:srgbClr val="FFFFFF"/>
                </a:solidFill>
                <a:latin typeface="Roboto Mono"/>
                <a:ea typeface="Roboto Mono"/>
                <a:cs typeface="Roboto Mono"/>
                <a:sym typeface="Roboto Mono"/>
              </a:rPr>
              <a:t> </a:t>
            </a:r>
            <a:r>
              <a:rPr lang="no" sz="1600">
                <a:solidFill>
                  <a:srgbClr val="FFFFFF"/>
                </a:solidFill>
              </a:rPr>
              <a:t>- reverserer listen</a:t>
            </a:r>
            <a:endParaRPr sz="1600">
              <a:solidFill>
                <a:srgbClr val="FFFFFF"/>
              </a:solidFill>
            </a:endParaRPr>
          </a:p>
          <a:p>
            <a:pPr indent="-330200" lvl="1" marL="914400" rtl="0" algn="l">
              <a:lnSpc>
                <a:spcPct val="200000"/>
              </a:lnSpc>
              <a:spcBef>
                <a:spcPts val="0"/>
              </a:spcBef>
              <a:spcAft>
                <a:spcPts val="0"/>
              </a:spcAft>
              <a:buClr>
                <a:srgbClr val="FFFFFF"/>
              </a:buClr>
              <a:buSzPts val="1600"/>
              <a:buChar char="○"/>
            </a:pPr>
            <a:r>
              <a:rPr b="1" lang="no" sz="1600">
                <a:solidFill>
                  <a:srgbClr val="FFFFFF"/>
                </a:solidFill>
                <a:latin typeface="Roboto Mono"/>
                <a:ea typeface="Roboto Mono"/>
                <a:cs typeface="Roboto Mono"/>
                <a:sym typeface="Roboto Mono"/>
              </a:rPr>
              <a:t>liste</a:t>
            </a:r>
            <a:r>
              <a:rPr b="1" lang="no" sz="1600">
                <a:solidFill>
                  <a:srgbClr val="FBC02D"/>
                </a:solidFill>
                <a:latin typeface="Roboto Mono"/>
                <a:ea typeface="Roboto Mono"/>
                <a:cs typeface="Roboto Mono"/>
                <a:sym typeface="Roboto Mono"/>
              </a:rPr>
              <a:t>[::2]</a:t>
            </a:r>
            <a:r>
              <a:rPr lang="no" sz="1600">
                <a:solidFill>
                  <a:srgbClr val="FFFFFF"/>
                </a:solidFill>
                <a:latin typeface="Roboto Mono"/>
                <a:ea typeface="Roboto Mono"/>
                <a:cs typeface="Roboto Mono"/>
                <a:sym typeface="Roboto Mono"/>
              </a:rPr>
              <a:t> </a:t>
            </a:r>
            <a:r>
              <a:rPr lang="no" sz="1600">
                <a:solidFill>
                  <a:srgbClr val="FFFFFF"/>
                </a:solidFill>
              </a:rPr>
              <a:t>- tar kun med hvert 2. element</a:t>
            </a:r>
            <a:endParaRPr sz="1600">
              <a:solidFill>
                <a:srgbClr val="FFFFFF"/>
              </a:solidFill>
            </a:endParaRPr>
          </a:p>
          <a:p>
            <a:pPr indent="-330200" lvl="0" marL="457200" rtl="0" algn="l">
              <a:lnSpc>
                <a:spcPct val="150000"/>
              </a:lnSpc>
              <a:spcBef>
                <a:spcPts val="0"/>
              </a:spcBef>
              <a:spcAft>
                <a:spcPts val="0"/>
              </a:spcAft>
              <a:buClr>
                <a:srgbClr val="FFFFFF"/>
              </a:buClr>
              <a:buSzPts val="1600"/>
              <a:buChar char="●"/>
            </a:pPr>
            <a:r>
              <a:rPr lang="no" sz="1600">
                <a:solidFill>
                  <a:srgbClr val="FFFFFF"/>
                </a:solidFill>
              </a:rPr>
              <a:t>Husk at alle reglene for slicing gjelder både lister og strenger!</a:t>
            </a:r>
            <a:endParaRPr sz="1600">
              <a:solidFill>
                <a:srgbClr val="FFFFFF"/>
              </a:solidFill>
            </a:endParaRPr>
          </a:p>
          <a:p>
            <a:pPr indent="-330200" lvl="1" marL="914400" rtl="0" algn="l">
              <a:lnSpc>
                <a:spcPct val="150000"/>
              </a:lnSpc>
              <a:spcBef>
                <a:spcPts val="0"/>
              </a:spcBef>
              <a:spcAft>
                <a:spcPts val="0"/>
              </a:spcAft>
              <a:buClr>
                <a:srgbClr val="FFFFFF"/>
              </a:buClr>
              <a:buSzPts val="1600"/>
              <a:buChar char="○"/>
            </a:pPr>
            <a:r>
              <a:rPr lang="no" sz="1600">
                <a:solidFill>
                  <a:srgbClr val="FFFFFF"/>
                </a:solidFill>
              </a:rPr>
              <a:t>Ettersom streng er sånn </a:t>
            </a:r>
            <a:r>
              <a:rPr i="1" lang="no" sz="1600">
                <a:solidFill>
                  <a:srgbClr val="FFFFFF"/>
                </a:solidFill>
              </a:rPr>
              <a:t>ish </a:t>
            </a:r>
            <a:r>
              <a:rPr lang="no" sz="1600">
                <a:solidFill>
                  <a:srgbClr val="FFFFFF"/>
                </a:solidFill>
              </a:rPr>
              <a:t>det samme som en liste med chars</a:t>
            </a:r>
            <a:endParaRPr sz="1600">
              <a:solidFill>
                <a:srgbClr val="FFFFFF"/>
              </a:solidFill>
            </a:endParaRPr>
          </a:p>
          <a:p>
            <a:pPr indent="0" lvl="0" marL="0" rtl="0" algn="l">
              <a:spcBef>
                <a:spcPts val="0"/>
              </a:spcBef>
              <a:spcAft>
                <a:spcPts val="0"/>
              </a:spcAft>
              <a:buNone/>
            </a:pPr>
            <a:r>
              <a:t/>
            </a:r>
            <a:endParaRPr sz="800"/>
          </a:p>
          <a:p>
            <a:pPr indent="0" lvl="0" marL="0" rtl="0" algn="l">
              <a:spcBef>
                <a:spcPts val="1600"/>
              </a:spcBef>
              <a:spcAft>
                <a:spcPts val="1600"/>
              </a:spcAft>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2" name="Shape 642"/>
        <p:cNvGrpSpPr/>
        <p:nvPr/>
      </p:nvGrpSpPr>
      <p:grpSpPr>
        <a:xfrm>
          <a:off x="0" y="0"/>
          <a:ext cx="0" cy="0"/>
          <a:chOff x="0" y="0"/>
          <a:chExt cx="0" cy="0"/>
        </a:xfrm>
      </p:grpSpPr>
      <p:sp>
        <p:nvSpPr>
          <p:cNvPr id="643" name="Google Shape;643;p8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no">
                <a:latin typeface="Roboto Mono"/>
                <a:ea typeface="Roboto Mono"/>
                <a:cs typeface="Roboto Mono"/>
                <a:sym typeface="Roboto Mono"/>
              </a:rPr>
              <a:t>format()</a:t>
            </a:r>
            <a:r>
              <a:rPr lang="no"/>
              <a:t>-funksjonen</a:t>
            </a:r>
            <a:endParaRPr/>
          </a:p>
        </p:txBody>
      </p:sp>
      <p:sp>
        <p:nvSpPr>
          <p:cNvPr id="644" name="Google Shape;644;p87"/>
          <p:cNvSpPr txBox="1"/>
          <p:nvPr>
            <p:ph idx="1" type="body"/>
          </p:nvPr>
        </p:nvSpPr>
        <p:spPr>
          <a:xfrm>
            <a:off x="1297500" y="1368675"/>
            <a:ext cx="7038900" cy="35652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no" sz="1600"/>
              <a:t>Gir bedre kontroll over formatering av tekst</a:t>
            </a:r>
            <a:endParaRPr sz="1600"/>
          </a:p>
          <a:p>
            <a:pPr indent="-330200" lvl="0" marL="457200" rtl="0" algn="l">
              <a:lnSpc>
                <a:spcPct val="150000"/>
              </a:lnSpc>
              <a:spcBef>
                <a:spcPts val="0"/>
              </a:spcBef>
              <a:spcAft>
                <a:spcPts val="0"/>
              </a:spcAft>
              <a:buSzPts val="1600"/>
              <a:buChar char="●"/>
            </a:pPr>
            <a:r>
              <a:rPr lang="no" sz="1600"/>
              <a:t>Må stå </a:t>
            </a:r>
            <a:r>
              <a:rPr i="1" lang="no" sz="1600"/>
              <a:t>etter</a:t>
            </a:r>
            <a:r>
              <a:rPr lang="no" sz="1600"/>
              <a:t> en tekststreng/variabel, etter punktum.</a:t>
            </a:r>
            <a:endParaRPr sz="1600"/>
          </a:p>
          <a:p>
            <a:pPr indent="-330200" lvl="0" marL="457200" rtl="0" algn="l">
              <a:lnSpc>
                <a:spcPct val="150000"/>
              </a:lnSpc>
              <a:spcBef>
                <a:spcPts val="0"/>
              </a:spcBef>
              <a:spcAft>
                <a:spcPts val="0"/>
              </a:spcAft>
              <a:buSzPts val="1600"/>
              <a:buChar char="●"/>
            </a:pPr>
            <a:r>
              <a:rPr lang="no" sz="1600"/>
              <a:t>Først gir spesifiserer man </a:t>
            </a:r>
            <a:r>
              <a:rPr i="1" lang="no" sz="1600"/>
              <a:t>hvor</a:t>
            </a:r>
            <a:r>
              <a:rPr lang="no" sz="1600"/>
              <a:t> variabler skal stå i en tekst, deretter definerer man </a:t>
            </a:r>
            <a:r>
              <a:rPr i="1" lang="no" sz="1600"/>
              <a:t>verdiene</a:t>
            </a:r>
            <a:endParaRPr sz="1600"/>
          </a:p>
          <a:p>
            <a:pPr indent="-330200" lvl="0" marL="457200" rtl="0" algn="l">
              <a:lnSpc>
                <a:spcPct val="150000"/>
              </a:lnSpc>
              <a:spcBef>
                <a:spcPts val="0"/>
              </a:spcBef>
              <a:spcAft>
                <a:spcPts val="0"/>
              </a:spcAft>
              <a:buSzPts val="1600"/>
              <a:buChar char="●"/>
            </a:pPr>
            <a:r>
              <a:rPr lang="no" sz="1600">
                <a:solidFill>
                  <a:srgbClr val="9CCC65"/>
                </a:solidFill>
                <a:highlight>
                  <a:srgbClr val="434343"/>
                </a:highlight>
                <a:latin typeface="Roboto Mono"/>
                <a:ea typeface="Roboto Mono"/>
                <a:cs typeface="Roboto Mono"/>
                <a:sym typeface="Roboto Mono"/>
              </a:rPr>
              <a:t>"{} er {} år"</a:t>
            </a:r>
            <a:r>
              <a:rPr lang="no" sz="1600">
                <a:solidFill>
                  <a:srgbClr val="FBC02D"/>
                </a:solidFill>
                <a:highlight>
                  <a:srgbClr val="434343"/>
                </a:highlight>
                <a:latin typeface="Roboto Mono"/>
                <a:ea typeface="Roboto Mono"/>
                <a:cs typeface="Roboto Mono"/>
                <a:sym typeface="Roboto Mono"/>
              </a:rPr>
              <a:t>.</a:t>
            </a:r>
            <a:r>
              <a:rPr lang="no" sz="1600">
                <a:solidFill>
                  <a:srgbClr val="ECEFF1"/>
                </a:solidFill>
                <a:highlight>
                  <a:srgbClr val="434343"/>
                </a:highlight>
                <a:latin typeface="Roboto Mono"/>
                <a:ea typeface="Roboto Mono"/>
                <a:cs typeface="Roboto Mono"/>
                <a:sym typeface="Roboto Mono"/>
              </a:rPr>
              <a:t>format</a:t>
            </a:r>
            <a:r>
              <a:rPr lang="no" sz="1600">
                <a:solidFill>
                  <a:srgbClr val="FBC02D"/>
                </a:solidFill>
                <a:highlight>
                  <a:srgbClr val="434343"/>
                </a:highlight>
                <a:latin typeface="Roboto Mono"/>
                <a:ea typeface="Roboto Mono"/>
                <a:cs typeface="Roboto Mono"/>
                <a:sym typeface="Roboto Mono"/>
              </a:rPr>
              <a:t>(</a:t>
            </a:r>
            <a:r>
              <a:rPr lang="no" sz="1600">
                <a:solidFill>
                  <a:srgbClr val="9CCC65"/>
                </a:solidFill>
                <a:highlight>
                  <a:srgbClr val="434343"/>
                </a:highlight>
                <a:latin typeface="Roboto Mono"/>
                <a:ea typeface="Roboto Mono"/>
                <a:cs typeface="Roboto Mono"/>
                <a:sym typeface="Roboto Mono"/>
              </a:rPr>
              <a:t>"Magnus"</a:t>
            </a:r>
            <a:r>
              <a:rPr lang="no" sz="1600">
                <a:solidFill>
                  <a:srgbClr val="FBC02D"/>
                </a:solidFill>
                <a:highlight>
                  <a:srgbClr val="434343"/>
                </a:highlight>
                <a:latin typeface="Roboto Mono"/>
                <a:ea typeface="Roboto Mono"/>
                <a:cs typeface="Roboto Mono"/>
                <a:sym typeface="Roboto Mono"/>
              </a:rPr>
              <a:t>,</a:t>
            </a:r>
            <a:r>
              <a:rPr lang="no" sz="1600">
                <a:solidFill>
                  <a:srgbClr val="ECEFF1"/>
                </a:solidFill>
                <a:highlight>
                  <a:srgbClr val="434343"/>
                </a:highlight>
                <a:latin typeface="Roboto Mono"/>
                <a:ea typeface="Roboto Mono"/>
                <a:cs typeface="Roboto Mono"/>
                <a:sym typeface="Roboto Mono"/>
              </a:rPr>
              <a:t> </a:t>
            </a:r>
            <a:r>
              <a:rPr lang="no" sz="1600">
                <a:solidFill>
                  <a:srgbClr val="FBC02D"/>
                </a:solidFill>
                <a:highlight>
                  <a:srgbClr val="434343"/>
                </a:highlight>
                <a:latin typeface="Roboto Mono"/>
                <a:ea typeface="Roboto Mono"/>
                <a:cs typeface="Roboto Mono"/>
                <a:sym typeface="Roboto Mono"/>
              </a:rPr>
              <a:t>22) </a:t>
            </a:r>
            <a:endParaRPr sz="1600">
              <a:solidFill>
                <a:srgbClr val="FBC02D"/>
              </a:solidFill>
              <a:highlight>
                <a:srgbClr val="434343"/>
              </a:highlight>
              <a:latin typeface="Roboto Mono"/>
              <a:ea typeface="Roboto Mono"/>
              <a:cs typeface="Roboto Mono"/>
              <a:sym typeface="Roboto Mono"/>
            </a:endParaRPr>
          </a:p>
          <a:p>
            <a:pPr indent="-330200" lvl="1" marL="914400" rtl="0" algn="l">
              <a:lnSpc>
                <a:spcPct val="150000"/>
              </a:lnSpc>
              <a:spcBef>
                <a:spcPts val="0"/>
              </a:spcBef>
              <a:spcAft>
                <a:spcPts val="0"/>
              </a:spcAft>
              <a:buSzPts val="1600"/>
              <a:buChar char="○"/>
            </a:pPr>
            <a:r>
              <a:rPr lang="no" sz="1600">
                <a:solidFill>
                  <a:srgbClr val="FFFFFF"/>
                </a:solidFill>
              </a:rPr>
              <a:t>Skriver ut “Magnus er 22 år”</a:t>
            </a:r>
            <a:endParaRPr sz="1600">
              <a:solidFill>
                <a:srgbClr val="FFFFFF"/>
              </a:solidFill>
            </a:endParaRPr>
          </a:p>
          <a:p>
            <a:pPr indent="-330200" lvl="1" marL="914400" rtl="0" algn="l">
              <a:lnSpc>
                <a:spcPct val="150000"/>
              </a:lnSpc>
              <a:spcBef>
                <a:spcPts val="0"/>
              </a:spcBef>
              <a:spcAft>
                <a:spcPts val="0"/>
              </a:spcAft>
              <a:buSzPts val="1600"/>
              <a:buChar char="○"/>
            </a:pPr>
            <a:r>
              <a:rPr lang="no" sz="1600"/>
              <a:t>Lukket krøllparentes definerer plassering</a:t>
            </a:r>
            <a:endParaRPr sz="1600"/>
          </a:p>
          <a:p>
            <a:pPr indent="-330200" lvl="1" marL="914400" rtl="0" algn="l">
              <a:lnSpc>
                <a:spcPct val="150000"/>
              </a:lnSpc>
              <a:spcBef>
                <a:spcPts val="0"/>
              </a:spcBef>
              <a:spcAft>
                <a:spcPts val="0"/>
              </a:spcAft>
              <a:buSzPts val="1600"/>
              <a:buChar char="○"/>
            </a:pPr>
            <a:r>
              <a:rPr lang="no" sz="1600"/>
              <a:t>Parameterne i format er verdiene, disse må stå i riktig rekkefølge</a:t>
            </a:r>
            <a:endParaRPr sz="16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8" name="Shape 648"/>
        <p:cNvGrpSpPr/>
        <p:nvPr/>
      </p:nvGrpSpPr>
      <p:grpSpPr>
        <a:xfrm>
          <a:off x="0" y="0"/>
          <a:ext cx="0" cy="0"/>
          <a:chOff x="0" y="0"/>
          <a:chExt cx="0" cy="0"/>
        </a:xfrm>
      </p:grpSpPr>
      <p:sp>
        <p:nvSpPr>
          <p:cNvPr id="649" name="Google Shape;649;p8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Formateringstegn</a:t>
            </a:r>
            <a:endParaRPr/>
          </a:p>
        </p:txBody>
      </p:sp>
      <p:sp>
        <p:nvSpPr>
          <p:cNvPr id="650" name="Google Shape;650;p88"/>
          <p:cNvSpPr txBox="1"/>
          <p:nvPr>
            <p:ph idx="1" type="body"/>
          </p:nvPr>
        </p:nvSpPr>
        <p:spPr>
          <a:xfrm>
            <a:off x="1297500" y="1136100"/>
            <a:ext cx="7038900" cy="37164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no" sz="1600"/>
              <a:t>Kan definere typer inne i klammeparentesen og formatere disse:</a:t>
            </a:r>
            <a:endParaRPr sz="1600"/>
          </a:p>
          <a:p>
            <a:pPr indent="-330200" lvl="1" marL="914400" rtl="0" algn="l">
              <a:lnSpc>
                <a:spcPct val="150000"/>
              </a:lnSpc>
              <a:spcBef>
                <a:spcPts val="0"/>
              </a:spcBef>
              <a:spcAft>
                <a:spcPts val="0"/>
              </a:spcAft>
              <a:buSzPts val="1600"/>
              <a:buChar char="○"/>
            </a:pPr>
            <a:r>
              <a:rPr b="1" lang="no" sz="1600">
                <a:latin typeface="Roboto Mono"/>
                <a:ea typeface="Roboto Mono"/>
                <a:cs typeface="Roboto Mono"/>
                <a:sym typeface="Roboto Mono"/>
              </a:rPr>
              <a:t>{:d}</a:t>
            </a:r>
            <a:r>
              <a:rPr lang="no" sz="1600">
                <a:latin typeface="Roboto Mono"/>
                <a:ea typeface="Roboto Mono"/>
                <a:cs typeface="Roboto Mono"/>
                <a:sym typeface="Roboto Mono"/>
              </a:rPr>
              <a:t> </a:t>
            </a:r>
            <a:r>
              <a:rPr lang="no" sz="1600"/>
              <a:t>formaterer som heltall</a:t>
            </a:r>
            <a:endParaRPr sz="1600"/>
          </a:p>
          <a:p>
            <a:pPr indent="-330200" lvl="1" marL="914400" rtl="0" algn="l">
              <a:lnSpc>
                <a:spcPct val="150000"/>
              </a:lnSpc>
              <a:spcBef>
                <a:spcPts val="0"/>
              </a:spcBef>
              <a:spcAft>
                <a:spcPts val="0"/>
              </a:spcAft>
              <a:buSzPts val="1600"/>
              <a:buChar char="○"/>
            </a:pPr>
            <a:r>
              <a:rPr b="1" lang="no" sz="1600">
                <a:latin typeface="Roboto Mono"/>
                <a:ea typeface="Roboto Mono"/>
                <a:cs typeface="Roboto Mono"/>
                <a:sym typeface="Roboto Mono"/>
              </a:rPr>
              <a:t>{:s}</a:t>
            </a:r>
            <a:r>
              <a:rPr lang="no" sz="1600">
                <a:latin typeface="Roboto Mono"/>
                <a:ea typeface="Roboto Mono"/>
                <a:cs typeface="Roboto Mono"/>
                <a:sym typeface="Roboto Mono"/>
              </a:rPr>
              <a:t> </a:t>
            </a:r>
            <a:r>
              <a:rPr lang="no" sz="1600"/>
              <a:t>formaterer som tekst (streng)</a:t>
            </a:r>
            <a:endParaRPr sz="1600"/>
          </a:p>
          <a:p>
            <a:pPr indent="-330200" lvl="1" marL="914400" rtl="0" algn="l">
              <a:lnSpc>
                <a:spcPct val="150000"/>
              </a:lnSpc>
              <a:spcBef>
                <a:spcPts val="0"/>
              </a:spcBef>
              <a:spcAft>
                <a:spcPts val="0"/>
              </a:spcAft>
              <a:buSzPts val="1600"/>
              <a:buChar char="○"/>
            </a:pPr>
            <a:r>
              <a:rPr b="1" lang="no" sz="1600">
                <a:latin typeface="Roboto Mono"/>
                <a:ea typeface="Roboto Mono"/>
                <a:cs typeface="Roboto Mono"/>
                <a:sym typeface="Roboto Mono"/>
              </a:rPr>
              <a:t>{:f}</a:t>
            </a:r>
            <a:r>
              <a:rPr lang="no" sz="1600">
                <a:latin typeface="Roboto Mono"/>
                <a:ea typeface="Roboto Mono"/>
                <a:cs typeface="Roboto Mono"/>
                <a:sym typeface="Roboto Mono"/>
              </a:rPr>
              <a:t> </a:t>
            </a:r>
            <a:r>
              <a:rPr lang="no" sz="1600"/>
              <a:t>formaterer som flyttall</a:t>
            </a:r>
            <a:endParaRPr sz="1600"/>
          </a:p>
          <a:p>
            <a:pPr indent="-330200" lvl="0" marL="457200" rtl="0" algn="l">
              <a:lnSpc>
                <a:spcPct val="150000"/>
              </a:lnSpc>
              <a:spcBef>
                <a:spcPts val="0"/>
              </a:spcBef>
              <a:spcAft>
                <a:spcPts val="0"/>
              </a:spcAft>
              <a:buSzPts val="1600"/>
              <a:buChar char="●"/>
            </a:pPr>
            <a:r>
              <a:rPr lang="no" sz="1600"/>
              <a:t>Dette kan du få bruk for hvis du blir bedt om å kun ta med </a:t>
            </a:r>
            <a:r>
              <a:rPr b="1" lang="no" sz="1600"/>
              <a:t>n </a:t>
            </a:r>
            <a:r>
              <a:rPr lang="no" sz="1600"/>
              <a:t>antall desimaler</a:t>
            </a:r>
            <a:endParaRPr sz="1600"/>
          </a:p>
          <a:p>
            <a:pPr indent="-330200" lvl="1" marL="914400" rtl="0" algn="l">
              <a:lnSpc>
                <a:spcPct val="150000"/>
              </a:lnSpc>
              <a:spcBef>
                <a:spcPts val="0"/>
              </a:spcBef>
              <a:spcAft>
                <a:spcPts val="0"/>
              </a:spcAft>
              <a:buSzPts val="1600"/>
              <a:buChar char="○"/>
            </a:pPr>
            <a:r>
              <a:rPr b="1" lang="no" sz="1600">
                <a:latin typeface="Roboto Mono"/>
                <a:ea typeface="Roboto Mono"/>
                <a:cs typeface="Roboto Mono"/>
                <a:sym typeface="Roboto Mono"/>
              </a:rPr>
              <a:t>{:.2f} </a:t>
            </a:r>
            <a:r>
              <a:rPr lang="no" sz="1600"/>
              <a:t>gir flyttall med kun to desimaler osv.</a:t>
            </a:r>
            <a:endParaRPr sz="1600"/>
          </a:p>
          <a:p>
            <a:pPr indent="-330200" lvl="1" marL="914400" rtl="0" algn="l">
              <a:lnSpc>
                <a:spcPct val="150000"/>
              </a:lnSpc>
              <a:spcBef>
                <a:spcPts val="0"/>
              </a:spcBef>
              <a:spcAft>
                <a:spcPts val="0"/>
              </a:spcAft>
              <a:buSzPts val="1600"/>
              <a:buChar char="○"/>
            </a:pPr>
            <a:r>
              <a:rPr lang="no" sz="1600">
                <a:solidFill>
                  <a:srgbClr val="9CCC65"/>
                </a:solidFill>
                <a:highlight>
                  <a:srgbClr val="434343"/>
                </a:highlight>
                <a:latin typeface="Roboto Mono"/>
                <a:ea typeface="Roboto Mono"/>
                <a:cs typeface="Roboto Mono"/>
                <a:sym typeface="Roboto Mono"/>
              </a:rPr>
              <a:t>"{:.2f}"</a:t>
            </a:r>
            <a:r>
              <a:rPr lang="no" sz="1600">
                <a:solidFill>
                  <a:srgbClr val="FBC02D"/>
                </a:solidFill>
                <a:highlight>
                  <a:srgbClr val="434343"/>
                </a:highlight>
                <a:latin typeface="Roboto Mono"/>
                <a:ea typeface="Roboto Mono"/>
                <a:cs typeface="Roboto Mono"/>
                <a:sym typeface="Roboto Mono"/>
              </a:rPr>
              <a:t>.</a:t>
            </a:r>
            <a:r>
              <a:rPr lang="no" sz="1600">
                <a:solidFill>
                  <a:srgbClr val="ECEFF1"/>
                </a:solidFill>
                <a:highlight>
                  <a:srgbClr val="434343"/>
                </a:highlight>
                <a:latin typeface="Roboto Mono"/>
                <a:ea typeface="Roboto Mono"/>
                <a:cs typeface="Roboto Mono"/>
                <a:sym typeface="Roboto Mono"/>
              </a:rPr>
              <a:t>format</a:t>
            </a:r>
            <a:r>
              <a:rPr lang="no" sz="1600">
                <a:solidFill>
                  <a:srgbClr val="FBC02D"/>
                </a:solidFill>
                <a:highlight>
                  <a:srgbClr val="434343"/>
                </a:highlight>
                <a:latin typeface="Roboto Mono"/>
                <a:ea typeface="Roboto Mono"/>
                <a:cs typeface="Roboto Mono"/>
                <a:sym typeface="Roboto Mono"/>
              </a:rPr>
              <a:t>(4.34555)</a:t>
            </a:r>
            <a:endParaRPr sz="1600">
              <a:solidFill>
                <a:srgbClr val="FBC02D"/>
              </a:solidFill>
              <a:highlight>
                <a:srgbClr val="434343"/>
              </a:highlight>
              <a:latin typeface="Roboto Mono"/>
              <a:ea typeface="Roboto Mono"/>
              <a:cs typeface="Roboto Mono"/>
              <a:sym typeface="Roboto Mono"/>
            </a:endParaRPr>
          </a:p>
          <a:p>
            <a:pPr indent="-330200" lvl="2" marL="1371600" rtl="0" algn="l">
              <a:lnSpc>
                <a:spcPct val="150000"/>
              </a:lnSpc>
              <a:spcBef>
                <a:spcPts val="0"/>
              </a:spcBef>
              <a:spcAft>
                <a:spcPts val="0"/>
              </a:spcAft>
              <a:buClr>
                <a:srgbClr val="FFFFFF"/>
              </a:buClr>
              <a:buSzPts val="1600"/>
              <a:buChar char="■"/>
            </a:pPr>
            <a:r>
              <a:rPr lang="no" sz="1600">
                <a:solidFill>
                  <a:srgbClr val="FFFFFF"/>
                </a:solidFill>
              </a:rPr>
              <a:t>Returnerer </a:t>
            </a:r>
            <a:r>
              <a:rPr b="1" lang="no" sz="1600">
                <a:solidFill>
                  <a:srgbClr val="FFFFFF"/>
                </a:solidFill>
              </a:rPr>
              <a:t>4.35</a:t>
            </a:r>
            <a:endParaRPr b="1" sz="1600">
              <a:solidFill>
                <a:srgbClr val="FFFFFF"/>
              </a:solidFill>
            </a:endParaRPr>
          </a:p>
          <a:p>
            <a:pPr indent="-330200" lvl="2" marL="1371600" rtl="0" algn="l">
              <a:lnSpc>
                <a:spcPct val="150000"/>
              </a:lnSpc>
              <a:spcBef>
                <a:spcPts val="0"/>
              </a:spcBef>
              <a:spcAft>
                <a:spcPts val="0"/>
              </a:spcAft>
              <a:buSzPts val="1600"/>
              <a:buChar char="■"/>
            </a:pPr>
            <a:r>
              <a:rPr lang="no" sz="1600"/>
              <a:t>Dette runder også av tallet! </a:t>
            </a:r>
            <a:endParaRPr sz="16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sp>
        <p:nvSpPr>
          <p:cNvPr id="655" name="Google Shape;655;p8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sz="3000"/>
              <a:t>Kapittel 5:</a:t>
            </a:r>
            <a:endParaRPr sz="3000"/>
          </a:p>
          <a:p>
            <a:pPr indent="0" lvl="0" marL="0" rtl="0" algn="l">
              <a:spcBef>
                <a:spcPts val="0"/>
              </a:spcBef>
              <a:spcAft>
                <a:spcPts val="0"/>
              </a:spcAft>
              <a:buNone/>
            </a:pPr>
            <a:r>
              <a:rPr lang="no" sz="3000"/>
              <a:t>Funksjoner</a:t>
            </a:r>
            <a:endParaRPr sz="3000"/>
          </a:p>
        </p:txBody>
      </p:sp>
      <p:sp>
        <p:nvSpPr>
          <p:cNvPr id="656" name="Google Shape;656;p89"/>
          <p:cNvSpPr txBox="1"/>
          <p:nvPr>
            <p:ph idx="1" type="body"/>
          </p:nvPr>
        </p:nvSpPr>
        <p:spPr>
          <a:xfrm>
            <a:off x="245025" y="3798300"/>
            <a:ext cx="8997000" cy="1095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no" sz="2200">
                <a:latin typeface="Playfair Display"/>
                <a:ea typeface="Playfair Display"/>
                <a:cs typeface="Playfair Display"/>
                <a:sym typeface="Playfair Display"/>
              </a:rPr>
              <a:t>“</a:t>
            </a:r>
            <a:r>
              <a:rPr lang="no" sz="2200">
                <a:latin typeface="Playfair Display"/>
                <a:ea typeface="Playfair Display"/>
                <a:cs typeface="Playfair Display"/>
                <a:sym typeface="Playfair Display"/>
              </a:rPr>
              <a:t>Functions should do one thing. </a:t>
            </a:r>
            <a:endParaRPr sz="2200">
              <a:latin typeface="Playfair Display"/>
              <a:ea typeface="Playfair Display"/>
              <a:cs typeface="Playfair Display"/>
              <a:sym typeface="Playfair Display"/>
            </a:endParaRPr>
          </a:p>
          <a:p>
            <a:pPr indent="457200" lvl="0" marL="0" rtl="0" algn="l">
              <a:lnSpc>
                <a:spcPct val="115000"/>
              </a:lnSpc>
              <a:spcBef>
                <a:spcPts val="1600"/>
              </a:spcBef>
              <a:spcAft>
                <a:spcPts val="1600"/>
              </a:spcAft>
              <a:buNone/>
            </a:pPr>
            <a:r>
              <a:rPr lang="no" sz="2200">
                <a:latin typeface="Playfair Display"/>
                <a:ea typeface="Playfair Display"/>
                <a:cs typeface="Playfair Display"/>
                <a:sym typeface="Playfair Display"/>
              </a:rPr>
              <a:t>They should do it well. They should do it only.</a:t>
            </a:r>
            <a:r>
              <a:rPr lang="no" sz="2200">
                <a:latin typeface="Playfair Display"/>
                <a:ea typeface="Playfair Display"/>
                <a:cs typeface="Playfair Display"/>
                <a:sym typeface="Playfair Display"/>
              </a:rPr>
              <a:t>”</a:t>
            </a:r>
            <a:r>
              <a:rPr baseline="-25000" lang="no" sz="2200">
                <a:latin typeface="Playfair Display"/>
                <a:ea typeface="Playfair Display"/>
                <a:cs typeface="Playfair Display"/>
                <a:sym typeface="Playfair Display"/>
              </a:rPr>
              <a:t>		    - Robert C. Martin</a:t>
            </a:r>
            <a:endParaRPr baseline="-25000" sz="2200">
              <a:latin typeface="Playfair Display"/>
              <a:ea typeface="Playfair Display"/>
              <a:cs typeface="Playfair Display"/>
              <a:sym typeface="Playfair Display"/>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Google Shape;661;p9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Funksjoner</a:t>
            </a:r>
            <a:endParaRPr/>
          </a:p>
        </p:txBody>
      </p:sp>
      <p:sp>
        <p:nvSpPr>
          <p:cNvPr id="662" name="Google Shape;662;p90"/>
          <p:cNvSpPr txBox="1"/>
          <p:nvPr>
            <p:ph idx="1" type="body"/>
          </p:nvPr>
        </p:nvSpPr>
        <p:spPr>
          <a:xfrm>
            <a:off x="1297488" y="1307850"/>
            <a:ext cx="7038900" cy="2911200"/>
          </a:xfrm>
          <a:prstGeom prst="rect">
            <a:avLst/>
          </a:prstGeom>
        </p:spPr>
        <p:txBody>
          <a:bodyPr anchorCtr="0" anchor="t" bIns="91425" lIns="91425" spcFirstLastPara="1" rIns="91425" wrap="square" tIns="91425">
            <a:noAutofit/>
          </a:bodyPr>
          <a:lstStyle/>
          <a:p>
            <a:pPr indent="-330200" lvl="0" marL="457200" rtl="0" algn="l">
              <a:lnSpc>
                <a:spcPct val="200000"/>
              </a:lnSpc>
              <a:spcBef>
                <a:spcPts val="1000"/>
              </a:spcBef>
              <a:spcAft>
                <a:spcPts val="0"/>
              </a:spcAft>
              <a:buClr>
                <a:srgbClr val="FFFFFF"/>
              </a:buClr>
              <a:buSzPts val="1600"/>
              <a:buChar char="●"/>
            </a:pPr>
            <a:r>
              <a:rPr lang="no" sz="1600">
                <a:solidFill>
                  <a:srgbClr val="FFFFFF"/>
                </a:solidFill>
              </a:rPr>
              <a:t>Funksjoner er nyttige for å dele opp problemer i mindre delproblemer</a:t>
            </a:r>
            <a:endParaRPr sz="1600">
              <a:solidFill>
                <a:srgbClr val="ACD433"/>
              </a:solidFill>
            </a:endParaRPr>
          </a:p>
          <a:p>
            <a:pPr indent="-330200" lvl="0" marL="457200" rtl="0" algn="l">
              <a:lnSpc>
                <a:spcPct val="200000"/>
              </a:lnSpc>
              <a:spcBef>
                <a:spcPts val="0"/>
              </a:spcBef>
              <a:spcAft>
                <a:spcPts val="0"/>
              </a:spcAft>
              <a:buClr>
                <a:srgbClr val="FFFFFF"/>
              </a:buClr>
              <a:buSzPts val="1600"/>
              <a:buChar char="●"/>
            </a:pPr>
            <a:r>
              <a:rPr lang="no" sz="1600">
                <a:solidFill>
                  <a:srgbClr val="FFFFFF"/>
                </a:solidFill>
              </a:rPr>
              <a:t>Hvis vi har kode vi vet vi kommer til å bruke mange ganger gjør funksjoner koden lettere å lese og mer logisk</a:t>
            </a:r>
            <a:endParaRPr sz="1600">
              <a:solidFill>
                <a:srgbClr val="FFFFFF"/>
              </a:solidFill>
            </a:endParaRPr>
          </a:p>
          <a:p>
            <a:pPr indent="-330200" lvl="0" marL="457200" rtl="0" algn="l">
              <a:lnSpc>
                <a:spcPct val="200000"/>
              </a:lnSpc>
              <a:spcBef>
                <a:spcPts val="0"/>
              </a:spcBef>
              <a:spcAft>
                <a:spcPts val="0"/>
              </a:spcAft>
              <a:buClr>
                <a:srgbClr val="FFFFFF"/>
              </a:buClr>
              <a:buSzPts val="1600"/>
              <a:buChar char="●"/>
            </a:pPr>
            <a:r>
              <a:rPr lang="no" sz="1600">
                <a:solidFill>
                  <a:srgbClr val="FFFFFF"/>
                </a:solidFill>
              </a:rPr>
              <a:t>Vi “kaller” på funksjoner for at de skal utføre oppgaver for oss</a:t>
            </a:r>
            <a:endParaRPr sz="1600">
              <a:solidFill>
                <a:srgbClr val="FFFFFF"/>
              </a:solidFill>
            </a:endParaRPr>
          </a:p>
          <a:p>
            <a:pPr indent="0" lvl="0" marL="0" rtl="0" algn="l">
              <a:spcBef>
                <a:spcPts val="0"/>
              </a:spcBef>
              <a:spcAft>
                <a:spcPts val="1600"/>
              </a:spcAft>
              <a:buNone/>
            </a:pPr>
            <a:r>
              <a:t/>
            </a:r>
            <a:endParaRPr/>
          </a:p>
        </p:txBody>
      </p:sp>
      <p:pic>
        <p:nvPicPr>
          <p:cNvPr id="663" name="Google Shape;663;p90"/>
          <p:cNvPicPr preferRelativeResize="0"/>
          <p:nvPr/>
        </p:nvPicPr>
        <p:blipFill>
          <a:blip r:embed="rId3">
            <a:alphaModFix/>
          </a:blip>
          <a:stretch>
            <a:fillRect/>
          </a:stretch>
        </p:blipFill>
        <p:spPr>
          <a:xfrm>
            <a:off x="3152000" y="3546850"/>
            <a:ext cx="3329925" cy="13209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7" name="Shape 667"/>
        <p:cNvGrpSpPr/>
        <p:nvPr/>
      </p:nvGrpSpPr>
      <p:grpSpPr>
        <a:xfrm>
          <a:off x="0" y="0"/>
          <a:ext cx="0" cy="0"/>
          <a:chOff x="0" y="0"/>
          <a:chExt cx="0" cy="0"/>
        </a:xfrm>
      </p:grpSpPr>
      <p:sp>
        <p:nvSpPr>
          <p:cNvPr id="668" name="Google Shape;668;p91"/>
          <p:cNvSpPr txBox="1"/>
          <p:nvPr>
            <p:ph idx="1" type="body"/>
          </p:nvPr>
        </p:nvSpPr>
        <p:spPr>
          <a:xfrm>
            <a:off x="2819500" y="376700"/>
            <a:ext cx="3457500" cy="1439400"/>
          </a:xfrm>
          <a:prstGeom prst="rect">
            <a:avLst/>
          </a:prstGeom>
          <a:solidFill>
            <a:srgbClr val="434343"/>
          </a:solidFill>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no" sz="1950">
                <a:solidFill>
                  <a:srgbClr val="4DD0E1"/>
                </a:solidFill>
                <a:latin typeface="Roboto Mono"/>
                <a:ea typeface="Roboto Mono"/>
                <a:cs typeface="Roboto Mono"/>
                <a:sym typeface="Roboto Mono"/>
              </a:rPr>
              <a:t>def</a:t>
            </a:r>
            <a:r>
              <a:rPr lang="no" sz="1950">
                <a:solidFill>
                  <a:srgbClr val="ECEFF1"/>
                </a:solidFill>
                <a:latin typeface="Roboto Mono"/>
                <a:ea typeface="Roboto Mono"/>
                <a:cs typeface="Roboto Mono"/>
                <a:sym typeface="Roboto Mono"/>
              </a:rPr>
              <a:t> function</a:t>
            </a:r>
            <a:r>
              <a:rPr lang="no" sz="1950">
                <a:solidFill>
                  <a:srgbClr val="FBC02D"/>
                </a:solidFill>
                <a:latin typeface="Roboto Mono"/>
                <a:ea typeface="Roboto Mono"/>
                <a:cs typeface="Roboto Mono"/>
                <a:sym typeface="Roboto Mono"/>
              </a:rPr>
              <a:t>(</a:t>
            </a:r>
            <a:r>
              <a:rPr lang="no" sz="1950">
                <a:solidFill>
                  <a:srgbClr val="ECEFF1"/>
                </a:solidFill>
                <a:latin typeface="Roboto Mono"/>
                <a:ea typeface="Roboto Mono"/>
                <a:cs typeface="Roboto Mono"/>
                <a:sym typeface="Roboto Mono"/>
              </a:rPr>
              <a:t>input</a:t>
            </a:r>
            <a:r>
              <a:rPr lang="no" sz="1950">
                <a:solidFill>
                  <a:srgbClr val="FBC02D"/>
                </a:solidFill>
                <a:latin typeface="Roboto Mono"/>
                <a:ea typeface="Roboto Mono"/>
                <a:cs typeface="Roboto Mono"/>
                <a:sym typeface="Roboto Mono"/>
              </a:rPr>
              <a:t>):</a:t>
            </a:r>
            <a:br>
              <a:rPr lang="no" sz="1950">
                <a:solidFill>
                  <a:srgbClr val="ECEFF1"/>
                </a:solidFill>
                <a:latin typeface="Roboto Mono"/>
                <a:ea typeface="Roboto Mono"/>
                <a:cs typeface="Roboto Mono"/>
                <a:sym typeface="Roboto Mono"/>
              </a:rPr>
            </a:br>
            <a:r>
              <a:rPr lang="no" sz="1950">
                <a:solidFill>
                  <a:srgbClr val="ECEFF1"/>
                </a:solidFill>
                <a:latin typeface="Roboto Mono"/>
                <a:ea typeface="Roboto Mono"/>
                <a:cs typeface="Roboto Mono"/>
                <a:sym typeface="Roboto Mono"/>
              </a:rPr>
              <a:t>    output </a:t>
            </a:r>
            <a:r>
              <a:rPr lang="no" sz="1950">
                <a:solidFill>
                  <a:srgbClr val="FBC02D"/>
                </a:solidFill>
                <a:latin typeface="Roboto Mono"/>
                <a:ea typeface="Roboto Mono"/>
                <a:cs typeface="Roboto Mono"/>
                <a:sym typeface="Roboto Mono"/>
              </a:rPr>
              <a:t>=</a:t>
            </a:r>
            <a:r>
              <a:rPr lang="no" sz="1950">
                <a:solidFill>
                  <a:srgbClr val="ECEFF1"/>
                </a:solidFill>
                <a:latin typeface="Roboto Mono"/>
                <a:ea typeface="Roboto Mono"/>
                <a:cs typeface="Roboto Mono"/>
                <a:sym typeface="Roboto Mono"/>
              </a:rPr>
              <a:t> input </a:t>
            </a:r>
            <a:r>
              <a:rPr lang="no" sz="1950">
                <a:solidFill>
                  <a:srgbClr val="FBC02D"/>
                </a:solidFill>
                <a:latin typeface="Roboto Mono"/>
                <a:ea typeface="Roboto Mono"/>
                <a:cs typeface="Roboto Mono"/>
                <a:sym typeface="Roboto Mono"/>
              </a:rPr>
              <a:t>/</a:t>
            </a:r>
            <a:r>
              <a:rPr lang="no" sz="1950">
                <a:solidFill>
                  <a:srgbClr val="ECEFF1"/>
                </a:solidFill>
                <a:latin typeface="Roboto Mono"/>
                <a:ea typeface="Roboto Mono"/>
                <a:cs typeface="Roboto Mono"/>
                <a:sym typeface="Roboto Mono"/>
              </a:rPr>
              <a:t> </a:t>
            </a:r>
            <a:r>
              <a:rPr lang="no" sz="1950">
                <a:solidFill>
                  <a:srgbClr val="FBC02D"/>
                </a:solidFill>
                <a:latin typeface="Roboto Mono"/>
                <a:ea typeface="Roboto Mono"/>
                <a:cs typeface="Roboto Mono"/>
                <a:sym typeface="Roboto Mono"/>
              </a:rPr>
              <a:t>2</a:t>
            </a:r>
            <a:br>
              <a:rPr lang="no" sz="1950">
                <a:solidFill>
                  <a:srgbClr val="ECEFF1"/>
                </a:solidFill>
                <a:latin typeface="Roboto Mono"/>
                <a:ea typeface="Roboto Mono"/>
                <a:cs typeface="Roboto Mono"/>
                <a:sym typeface="Roboto Mono"/>
              </a:rPr>
            </a:br>
            <a:r>
              <a:rPr lang="no" sz="1950">
                <a:solidFill>
                  <a:srgbClr val="ECEFF1"/>
                </a:solidFill>
                <a:latin typeface="Roboto Mono"/>
                <a:ea typeface="Roboto Mono"/>
                <a:cs typeface="Roboto Mono"/>
                <a:sym typeface="Roboto Mono"/>
              </a:rPr>
              <a:t>    </a:t>
            </a:r>
            <a:r>
              <a:rPr lang="no" sz="1950">
                <a:solidFill>
                  <a:srgbClr val="4DD0E1"/>
                </a:solidFill>
                <a:latin typeface="Roboto Mono"/>
                <a:ea typeface="Roboto Mono"/>
                <a:cs typeface="Roboto Mono"/>
                <a:sym typeface="Roboto Mono"/>
              </a:rPr>
              <a:t>return</a:t>
            </a:r>
            <a:r>
              <a:rPr lang="no" sz="1950">
                <a:solidFill>
                  <a:srgbClr val="ECEFF1"/>
                </a:solidFill>
                <a:latin typeface="Roboto Mono"/>
                <a:ea typeface="Roboto Mono"/>
                <a:cs typeface="Roboto Mono"/>
                <a:sym typeface="Roboto Mono"/>
              </a:rPr>
              <a:t> output</a:t>
            </a:r>
            <a:endParaRPr sz="195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950">
              <a:solidFill>
                <a:srgbClr val="4DD0E1"/>
              </a:solidFill>
              <a:latin typeface="Roboto Mono"/>
              <a:ea typeface="Roboto Mono"/>
              <a:cs typeface="Roboto Mono"/>
              <a:sym typeface="Roboto Mono"/>
            </a:endParaRPr>
          </a:p>
        </p:txBody>
      </p:sp>
      <p:pic>
        <p:nvPicPr>
          <p:cNvPr id="669" name="Google Shape;669;p91"/>
          <p:cNvPicPr preferRelativeResize="0"/>
          <p:nvPr/>
        </p:nvPicPr>
        <p:blipFill>
          <a:blip r:embed="rId3">
            <a:alphaModFix/>
          </a:blip>
          <a:stretch>
            <a:fillRect/>
          </a:stretch>
        </p:blipFill>
        <p:spPr>
          <a:xfrm>
            <a:off x="2819500" y="3395200"/>
            <a:ext cx="3457575" cy="1371600"/>
          </a:xfrm>
          <a:prstGeom prst="rect">
            <a:avLst/>
          </a:prstGeom>
          <a:noFill/>
          <a:ln>
            <a:noFill/>
          </a:ln>
        </p:spPr>
      </p:pic>
      <p:sp>
        <p:nvSpPr>
          <p:cNvPr id="670" name="Google Shape;670;p91"/>
          <p:cNvSpPr txBox="1"/>
          <p:nvPr/>
        </p:nvSpPr>
        <p:spPr>
          <a:xfrm>
            <a:off x="3039475" y="2859250"/>
            <a:ext cx="940800" cy="6444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no" sz="1500">
                <a:solidFill>
                  <a:srgbClr val="ECEFF1"/>
                </a:solidFill>
                <a:latin typeface="Roboto Mono"/>
                <a:ea typeface="Roboto Mono"/>
                <a:cs typeface="Roboto Mono"/>
                <a:sym typeface="Roboto Mono"/>
              </a:rPr>
              <a:t>input</a:t>
            </a:r>
            <a:endParaRPr/>
          </a:p>
        </p:txBody>
      </p:sp>
      <p:sp>
        <p:nvSpPr>
          <p:cNvPr id="671" name="Google Shape;671;p91"/>
          <p:cNvSpPr txBox="1"/>
          <p:nvPr/>
        </p:nvSpPr>
        <p:spPr>
          <a:xfrm>
            <a:off x="3980275" y="2724400"/>
            <a:ext cx="1444800" cy="9141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no" sz="1500">
                <a:solidFill>
                  <a:srgbClr val="4DD0E1"/>
                </a:solidFill>
                <a:latin typeface="Roboto Mono"/>
                <a:ea typeface="Roboto Mono"/>
                <a:cs typeface="Roboto Mono"/>
                <a:sym typeface="Roboto Mono"/>
              </a:rPr>
              <a:t>function</a:t>
            </a:r>
            <a:endParaRPr/>
          </a:p>
        </p:txBody>
      </p:sp>
      <p:sp>
        <p:nvSpPr>
          <p:cNvPr id="672" name="Google Shape;672;p91"/>
          <p:cNvSpPr txBox="1"/>
          <p:nvPr/>
        </p:nvSpPr>
        <p:spPr>
          <a:xfrm>
            <a:off x="5179400" y="2825950"/>
            <a:ext cx="1145100" cy="7110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no" sz="1500">
                <a:solidFill>
                  <a:srgbClr val="ECEFF1"/>
                </a:solidFill>
                <a:latin typeface="Roboto Mono"/>
                <a:ea typeface="Roboto Mono"/>
                <a:cs typeface="Roboto Mono"/>
                <a:sym typeface="Roboto Mono"/>
              </a:rPr>
              <a:t>output</a:t>
            </a:r>
            <a:endParaRPr/>
          </a:p>
        </p:txBody>
      </p:sp>
      <p:cxnSp>
        <p:nvCxnSpPr>
          <p:cNvPr id="673" name="Google Shape;673;p91"/>
          <p:cNvCxnSpPr/>
          <p:nvPr/>
        </p:nvCxnSpPr>
        <p:spPr>
          <a:xfrm>
            <a:off x="4548275" y="1975000"/>
            <a:ext cx="0" cy="808200"/>
          </a:xfrm>
          <a:prstGeom prst="straightConnector1">
            <a:avLst/>
          </a:prstGeom>
          <a:noFill/>
          <a:ln cap="flat" cmpd="sng" w="76200">
            <a:solidFill>
              <a:schemeClr val="dk2"/>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Bruk Stackoverflow!</a:t>
            </a:r>
            <a:endParaRPr/>
          </a:p>
        </p:txBody>
      </p:sp>
      <p:sp>
        <p:nvSpPr>
          <p:cNvPr id="186" name="Google Shape;186;p20"/>
          <p:cNvSpPr txBox="1"/>
          <p:nvPr>
            <p:ph idx="1" type="body"/>
          </p:nvPr>
        </p:nvSpPr>
        <p:spPr>
          <a:xfrm>
            <a:off x="225550" y="4083975"/>
            <a:ext cx="7038900" cy="85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1600"/>
              </a:spcAft>
              <a:buNone/>
            </a:pPr>
            <a:r>
              <a:t/>
            </a:r>
            <a:endParaRPr sz="1600"/>
          </a:p>
        </p:txBody>
      </p:sp>
      <p:pic>
        <p:nvPicPr>
          <p:cNvPr id="187" name="Google Shape;187;p20"/>
          <p:cNvPicPr preferRelativeResize="0"/>
          <p:nvPr/>
        </p:nvPicPr>
        <p:blipFill>
          <a:blip r:embed="rId3">
            <a:alphaModFix/>
          </a:blip>
          <a:stretch>
            <a:fillRect/>
          </a:stretch>
        </p:blipFill>
        <p:spPr>
          <a:xfrm>
            <a:off x="4080575" y="1960850"/>
            <a:ext cx="4751924" cy="2895251"/>
          </a:xfrm>
          <a:prstGeom prst="rect">
            <a:avLst/>
          </a:prstGeom>
          <a:noFill/>
          <a:ln>
            <a:noFill/>
          </a:ln>
        </p:spPr>
      </p:pic>
      <p:pic>
        <p:nvPicPr>
          <p:cNvPr id="188" name="Google Shape;188;p20"/>
          <p:cNvPicPr preferRelativeResize="0"/>
          <p:nvPr/>
        </p:nvPicPr>
        <p:blipFill>
          <a:blip r:embed="rId4">
            <a:alphaModFix/>
          </a:blip>
          <a:stretch>
            <a:fillRect/>
          </a:stretch>
        </p:blipFill>
        <p:spPr>
          <a:xfrm>
            <a:off x="6467650" y="775550"/>
            <a:ext cx="2324050" cy="1359025"/>
          </a:xfrm>
          <a:prstGeom prst="rect">
            <a:avLst/>
          </a:prstGeom>
          <a:noFill/>
          <a:ln>
            <a:noFill/>
          </a:ln>
        </p:spPr>
      </p:pic>
      <p:sp>
        <p:nvSpPr>
          <p:cNvPr id="189" name="Google Shape;189;p20"/>
          <p:cNvSpPr txBox="1"/>
          <p:nvPr/>
        </p:nvSpPr>
        <p:spPr>
          <a:xfrm>
            <a:off x="414375" y="1960825"/>
            <a:ext cx="3351000" cy="2895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Font typeface="Lato"/>
              <a:buChar char="●"/>
            </a:pPr>
            <a:r>
              <a:rPr lang="no">
                <a:solidFill>
                  <a:srgbClr val="FFFFFF"/>
                </a:solidFill>
                <a:latin typeface="Lato"/>
                <a:ea typeface="Lato"/>
                <a:cs typeface="Lato"/>
                <a:sym typeface="Lato"/>
              </a:rPr>
              <a:t>Stackoverflow er guds gave til alle som driver med programmering</a:t>
            </a:r>
            <a:endParaRPr>
              <a:solidFill>
                <a:srgbClr val="FFFFFF"/>
              </a:solidFill>
              <a:latin typeface="Lato"/>
              <a:ea typeface="Lato"/>
              <a:cs typeface="Lato"/>
              <a:sym typeface="Lato"/>
            </a:endParaRPr>
          </a:p>
          <a:p>
            <a:pPr indent="0" lvl="0" marL="457200" rtl="0" algn="l">
              <a:spcBef>
                <a:spcPts val="0"/>
              </a:spcBef>
              <a:spcAft>
                <a:spcPts val="0"/>
              </a:spcAft>
              <a:buNone/>
            </a:pPr>
            <a:r>
              <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no">
                <a:solidFill>
                  <a:srgbClr val="FFFFFF"/>
                </a:solidFill>
                <a:latin typeface="Lato"/>
                <a:ea typeface="Lato"/>
                <a:cs typeface="Lato"/>
                <a:sym typeface="Lato"/>
              </a:rPr>
              <a:t>Hemmeligheten er at ingen egentlig har peiling på hvordan man gjør det meste.</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no">
                <a:solidFill>
                  <a:srgbClr val="FFFFFF"/>
                </a:solidFill>
                <a:latin typeface="Lato"/>
                <a:ea typeface="Lato"/>
                <a:cs typeface="Lato"/>
                <a:sym typeface="Lato"/>
              </a:rPr>
              <a:t>Alle bare googler det man lurer på.</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no">
                <a:solidFill>
                  <a:srgbClr val="FFFFFF"/>
                </a:solidFill>
                <a:latin typeface="Lato"/>
                <a:ea typeface="Lato"/>
                <a:cs typeface="Lato"/>
                <a:sym typeface="Lato"/>
              </a:rPr>
              <a:t>Å bli god i programmering handler minst 50% om å bli god på å google og finne svaret/koden du trenger</a:t>
            </a:r>
            <a:endParaRPr>
              <a:solidFill>
                <a:srgbClr val="FFFFFF"/>
              </a:solidFill>
              <a:latin typeface="Lato"/>
              <a:ea typeface="Lato"/>
              <a:cs typeface="Lato"/>
              <a:sym typeface="Lato"/>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7" name="Shape 677"/>
        <p:cNvGrpSpPr/>
        <p:nvPr/>
      </p:nvGrpSpPr>
      <p:grpSpPr>
        <a:xfrm>
          <a:off x="0" y="0"/>
          <a:ext cx="0" cy="0"/>
          <a:chOff x="0" y="0"/>
          <a:chExt cx="0" cy="0"/>
        </a:xfrm>
      </p:grpSpPr>
      <p:sp>
        <p:nvSpPr>
          <p:cNvPr id="678" name="Google Shape;678;p9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Funksjoner - </a:t>
            </a:r>
            <a:r>
              <a:rPr lang="no"/>
              <a:t>s</a:t>
            </a:r>
            <a:r>
              <a:rPr lang="no"/>
              <a:t>cope</a:t>
            </a:r>
            <a:endParaRPr/>
          </a:p>
        </p:txBody>
      </p:sp>
      <p:sp>
        <p:nvSpPr>
          <p:cNvPr id="679" name="Google Shape;679;p92"/>
          <p:cNvSpPr txBox="1"/>
          <p:nvPr>
            <p:ph idx="1" type="body"/>
          </p:nvPr>
        </p:nvSpPr>
        <p:spPr>
          <a:xfrm>
            <a:off x="1297500" y="1495475"/>
            <a:ext cx="7038900" cy="29112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no" sz="1800"/>
              <a:t>Scope eller “omfang” på godt norsk</a:t>
            </a:r>
            <a:endParaRPr sz="1800"/>
          </a:p>
          <a:p>
            <a:pPr indent="-342900" lvl="0" marL="457200" rtl="0" algn="l">
              <a:lnSpc>
                <a:spcPct val="150000"/>
              </a:lnSpc>
              <a:spcBef>
                <a:spcPts val="0"/>
              </a:spcBef>
              <a:spcAft>
                <a:spcPts val="0"/>
              </a:spcAft>
              <a:buSzPts val="1800"/>
              <a:buChar char="●"/>
            </a:pPr>
            <a:r>
              <a:rPr lang="no" sz="1800"/>
              <a:t>Funksjoner skal i utgangspunktet bare bruke variablene som blir gitt som input-parametre, eller de som opprettes </a:t>
            </a:r>
            <a:r>
              <a:rPr b="1" lang="no" sz="1800"/>
              <a:t>lokalt</a:t>
            </a:r>
            <a:r>
              <a:rPr lang="no" sz="1800"/>
              <a:t> i funksjonen.</a:t>
            </a:r>
            <a:endParaRPr sz="1800"/>
          </a:p>
          <a:p>
            <a:pPr indent="-342900" lvl="0" marL="457200" rtl="0" algn="l">
              <a:lnSpc>
                <a:spcPct val="150000"/>
              </a:lnSpc>
              <a:spcBef>
                <a:spcPts val="0"/>
              </a:spcBef>
              <a:spcAft>
                <a:spcPts val="0"/>
              </a:spcAft>
              <a:buSzPts val="1800"/>
              <a:buChar char="●"/>
            </a:pPr>
            <a:r>
              <a:rPr lang="no" sz="1800"/>
              <a:t>Verdier kan returneres</a:t>
            </a:r>
            <a:r>
              <a:rPr lang="no" sz="1800"/>
              <a:t> - </a:t>
            </a:r>
            <a:r>
              <a:rPr lang="no" sz="1800"/>
              <a:t>“sendes ut” - av funksjonen ved å bruke </a:t>
            </a:r>
            <a:r>
              <a:rPr b="1" lang="no" sz="1800"/>
              <a:t>return</a:t>
            </a:r>
            <a:r>
              <a:rPr lang="no" sz="1800"/>
              <a:t>.</a:t>
            </a:r>
            <a:endParaRPr sz="1800">
              <a:solidFill>
                <a:srgbClr val="ECEFF1"/>
              </a:solidFill>
              <a:latin typeface="Roboto Mono"/>
              <a:ea typeface="Roboto Mono"/>
              <a:cs typeface="Roboto Mono"/>
              <a:sym typeface="Roboto Mono"/>
            </a:endParaRPr>
          </a:p>
          <a:p>
            <a:pPr indent="0" lvl="0" marL="457200" rtl="0" algn="l">
              <a:lnSpc>
                <a:spcPct val="150000"/>
              </a:lnSpc>
              <a:spcBef>
                <a:spcPts val="1600"/>
              </a:spcBef>
              <a:spcAft>
                <a:spcPts val="0"/>
              </a:spcAft>
              <a:buNone/>
            </a:pPr>
            <a:r>
              <a:t/>
            </a:r>
            <a:endParaRPr sz="1800"/>
          </a:p>
          <a:p>
            <a:pPr indent="0" lvl="0" marL="457200" rtl="0" algn="l">
              <a:lnSpc>
                <a:spcPct val="150000"/>
              </a:lnSpc>
              <a:spcBef>
                <a:spcPts val="1600"/>
              </a:spcBef>
              <a:spcAft>
                <a:spcPts val="1600"/>
              </a:spcAft>
              <a:buNone/>
            </a:pPr>
            <a:r>
              <a:t/>
            </a:r>
            <a:endParaRPr sz="160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3" name="Shape 683"/>
        <p:cNvGrpSpPr/>
        <p:nvPr/>
      </p:nvGrpSpPr>
      <p:grpSpPr>
        <a:xfrm>
          <a:off x="0" y="0"/>
          <a:ext cx="0" cy="0"/>
          <a:chOff x="0" y="0"/>
          <a:chExt cx="0" cy="0"/>
        </a:xfrm>
      </p:grpSpPr>
      <p:sp>
        <p:nvSpPr>
          <p:cNvPr id="684" name="Google Shape;684;p9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Flere parametre og retur-variabler</a:t>
            </a:r>
            <a:endParaRPr/>
          </a:p>
        </p:txBody>
      </p:sp>
      <p:sp>
        <p:nvSpPr>
          <p:cNvPr id="685" name="Google Shape;685;p93"/>
          <p:cNvSpPr txBox="1"/>
          <p:nvPr>
            <p:ph idx="1" type="body"/>
          </p:nvPr>
        </p:nvSpPr>
        <p:spPr>
          <a:xfrm>
            <a:off x="1297500" y="1199725"/>
            <a:ext cx="7458300" cy="3511200"/>
          </a:xfrm>
          <a:prstGeom prst="rect">
            <a:avLst/>
          </a:prstGeom>
        </p:spPr>
        <p:txBody>
          <a:bodyPr anchorCtr="0" anchor="t" bIns="91425" lIns="91425" spcFirstLastPara="1" rIns="91425" wrap="square" tIns="91425">
            <a:noAutofit/>
          </a:bodyPr>
          <a:lstStyle/>
          <a:p>
            <a:pPr indent="-330200" lvl="0" marL="457200" rtl="0" algn="l">
              <a:lnSpc>
                <a:spcPct val="200000"/>
              </a:lnSpc>
              <a:spcBef>
                <a:spcPts val="0"/>
              </a:spcBef>
              <a:spcAft>
                <a:spcPts val="0"/>
              </a:spcAft>
              <a:buSzPts val="1600"/>
              <a:buChar char="●"/>
            </a:pPr>
            <a:r>
              <a:rPr lang="no" sz="1600"/>
              <a:t>Funksjoner kan ta inn flere parametre, separert med komma:</a:t>
            </a:r>
            <a:endParaRPr sz="1600"/>
          </a:p>
          <a:p>
            <a:pPr indent="-330200" lvl="1" marL="914400" rtl="0" algn="l">
              <a:lnSpc>
                <a:spcPct val="200000"/>
              </a:lnSpc>
              <a:spcBef>
                <a:spcPts val="0"/>
              </a:spcBef>
              <a:spcAft>
                <a:spcPts val="0"/>
              </a:spcAft>
              <a:buSzPts val="1600"/>
              <a:buChar char="○"/>
            </a:pPr>
            <a:r>
              <a:rPr lang="no" sz="1600">
                <a:solidFill>
                  <a:srgbClr val="4DD0E1"/>
                </a:solidFill>
                <a:highlight>
                  <a:srgbClr val="434343"/>
                </a:highlight>
                <a:latin typeface="Roboto Mono"/>
                <a:ea typeface="Roboto Mono"/>
                <a:cs typeface="Roboto Mono"/>
                <a:sym typeface="Roboto Mono"/>
              </a:rPr>
              <a:t>def</a:t>
            </a:r>
            <a:r>
              <a:rPr lang="no" sz="1600">
                <a:solidFill>
                  <a:srgbClr val="ECEFF1"/>
                </a:solidFill>
                <a:highlight>
                  <a:srgbClr val="434343"/>
                </a:highlight>
                <a:latin typeface="Roboto Mono"/>
                <a:ea typeface="Roboto Mono"/>
                <a:cs typeface="Roboto Mono"/>
                <a:sym typeface="Roboto Mono"/>
              </a:rPr>
              <a:t> </a:t>
            </a:r>
            <a:r>
              <a:rPr lang="no" sz="1600">
                <a:solidFill>
                  <a:srgbClr val="4DD0E1"/>
                </a:solidFill>
                <a:highlight>
                  <a:srgbClr val="434343"/>
                </a:highlight>
                <a:latin typeface="Roboto Mono"/>
                <a:ea typeface="Roboto Mono"/>
                <a:cs typeface="Roboto Mono"/>
                <a:sym typeface="Roboto Mono"/>
              </a:rPr>
              <a:t>function</a:t>
            </a:r>
            <a:r>
              <a:rPr lang="no" sz="1600">
                <a:solidFill>
                  <a:srgbClr val="FBC02D"/>
                </a:solidFill>
                <a:highlight>
                  <a:srgbClr val="434343"/>
                </a:highlight>
                <a:latin typeface="Roboto Mono"/>
                <a:ea typeface="Roboto Mono"/>
                <a:cs typeface="Roboto Mono"/>
                <a:sym typeface="Roboto Mono"/>
              </a:rPr>
              <a:t>(</a:t>
            </a:r>
            <a:r>
              <a:rPr lang="no" sz="1600">
                <a:solidFill>
                  <a:srgbClr val="ECEFF1"/>
                </a:solidFill>
                <a:highlight>
                  <a:srgbClr val="434343"/>
                </a:highlight>
                <a:latin typeface="Roboto Mono"/>
                <a:ea typeface="Roboto Mono"/>
                <a:cs typeface="Roboto Mono"/>
                <a:sym typeface="Roboto Mono"/>
              </a:rPr>
              <a:t>param1</a:t>
            </a:r>
            <a:r>
              <a:rPr lang="no" sz="1600">
                <a:solidFill>
                  <a:srgbClr val="FBC02D"/>
                </a:solidFill>
                <a:highlight>
                  <a:srgbClr val="434343"/>
                </a:highlight>
                <a:latin typeface="Roboto Mono"/>
                <a:ea typeface="Roboto Mono"/>
                <a:cs typeface="Roboto Mono"/>
                <a:sym typeface="Roboto Mono"/>
              </a:rPr>
              <a:t>,</a:t>
            </a:r>
            <a:r>
              <a:rPr lang="no" sz="1600">
                <a:solidFill>
                  <a:srgbClr val="ECEFF1"/>
                </a:solidFill>
                <a:highlight>
                  <a:srgbClr val="434343"/>
                </a:highlight>
                <a:latin typeface="Roboto Mono"/>
                <a:ea typeface="Roboto Mono"/>
                <a:cs typeface="Roboto Mono"/>
                <a:sym typeface="Roboto Mono"/>
              </a:rPr>
              <a:t> param2</a:t>
            </a:r>
            <a:r>
              <a:rPr lang="no" sz="1600">
                <a:solidFill>
                  <a:srgbClr val="FBC02D"/>
                </a:solidFill>
                <a:highlight>
                  <a:srgbClr val="434343"/>
                </a:highlight>
                <a:latin typeface="Roboto Mono"/>
                <a:ea typeface="Roboto Mono"/>
                <a:cs typeface="Roboto Mono"/>
                <a:sym typeface="Roboto Mono"/>
              </a:rPr>
              <a:t>,</a:t>
            </a:r>
            <a:r>
              <a:rPr lang="no" sz="1600">
                <a:solidFill>
                  <a:srgbClr val="ECEFF1"/>
                </a:solidFill>
                <a:highlight>
                  <a:srgbClr val="434343"/>
                </a:highlight>
                <a:latin typeface="Roboto Mono"/>
                <a:ea typeface="Roboto Mono"/>
                <a:cs typeface="Roboto Mono"/>
                <a:sym typeface="Roboto Mono"/>
              </a:rPr>
              <a:t> param3</a:t>
            </a:r>
            <a:r>
              <a:rPr lang="no" sz="1600">
                <a:solidFill>
                  <a:srgbClr val="FBC02D"/>
                </a:solidFill>
                <a:highlight>
                  <a:srgbClr val="434343"/>
                </a:highlight>
                <a:latin typeface="Roboto Mono"/>
                <a:ea typeface="Roboto Mono"/>
                <a:cs typeface="Roboto Mono"/>
                <a:sym typeface="Roboto Mono"/>
              </a:rPr>
              <a:t>,</a:t>
            </a:r>
            <a:r>
              <a:rPr lang="no" sz="1600">
                <a:solidFill>
                  <a:srgbClr val="ECEFF1"/>
                </a:solidFill>
                <a:highlight>
                  <a:srgbClr val="434343"/>
                </a:highlight>
                <a:latin typeface="Roboto Mono"/>
                <a:ea typeface="Roboto Mono"/>
                <a:cs typeface="Roboto Mono"/>
                <a:sym typeface="Roboto Mono"/>
              </a:rPr>
              <a:t> </a:t>
            </a:r>
            <a:r>
              <a:rPr lang="no" sz="1600">
                <a:solidFill>
                  <a:srgbClr val="FBC02D"/>
                </a:solidFill>
                <a:highlight>
                  <a:srgbClr val="434343"/>
                </a:highlight>
                <a:latin typeface="Roboto Mono"/>
                <a:ea typeface="Roboto Mono"/>
                <a:cs typeface="Roboto Mono"/>
                <a:sym typeface="Roboto Mono"/>
              </a:rPr>
              <a:t>...)</a:t>
            </a:r>
            <a:endParaRPr sz="1600">
              <a:solidFill>
                <a:srgbClr val="FBC02D"/>
              </a:solidFill>
              <a:highlight>
                <a:srgbClr val="434343"/>
              </a:highlight>
              <a:latin typeface="Roboto Mono"/>
              <a:ea typeface="Roboto Mono"/>
              <a:cs typeface="Roboto Mono"/>
              <a:sym typeface="Roboto Mono"/>
            </a:endParaRPr>
          </a:p>
          <a:p>
            <a:pPr indent="-330200" lvl="0" marL="457200" rtl="0" algn="l">
              <a:lnSpc>
                <a:spcPct val="200000"/>
              </a:lnSpc>
              <a:spcBef>
                <a:spcPts val="0"/>
              </a:spcBef>
              <a:spcAft>
                <a:spcPts val="0"/>
              </a:spcAft>
              <a:buSzPts val="1600"/>
              <a:buChar char="●"/>
            </a:pPr>
            <a:r>
              <a:rPr lang="no" sz="1600"/>
              <a:t>Funksjoner kan også returnere mer enn én verdi, separert med komma :</a:t>
            </a:r>
            <a:endParaRPr sz="1600"/>
          </a:p>
          <a:p>
            <a:pPr indent="-330200" lvl="1" marL="914400" rtl="0" algn="l">
              <a:lnSpc>
                <a:spcPct val="200000"/>
              </a:lnSpc>
              <a:spcBef>
                <a:spcPts val="0"/>
              </a:spcBef>
              <a:spcAft>
                <a:spcPts val="0"/>
              </a:spcAft>
              <a:buSzPts val="1600"/>
              <a:buChar char="○"/>
            </a:pPr>
            <a:r>
              <a:rPr lang="no" sz="1600">
                <a:solidFill>
                  <a:srgbClr val="4DD0E1"/>
                </a:solidFill>
                <a:highlight>
                  <a:srgbClr val="434343"/>
                </a:highlight>
                <a:latin typeface="Roboto Mono"/>
                <a:ea typeface="Roboto Mono"/>
                <a:cs typeface="Roboto Mono"/>
                <a:sym typeface="Roboto Mono"/>
              </a:rPr>
              <a:t>return</a:t>
            </a:r>
            <a:r>
              <a:rPr lang="no" sz="1600">
                <a:solidFill>
                  <a:srgbClr val="ECEFF1"/>
                </a:solidFill>
                <a:highlight>
                  <a:srgbClr val="434343"/>
                </a:highlight>
                <a:latin typeface="Roboto Mono"/>
                <a:ea typeface="Roboto Mono"/>
                <a:cs typeface="Roboto Mono"/>
                <a:sym typeface="Roboto Mono"/>
              </a:rPr>
              <a:t> value1</a:t>
            </a:r>
            <a:r>
              <a:rPr lang="no" sz="1600">
                <a:solidFill>
                  <a:srgbClr val="FBC02D"/>
                </a:solidFill>
                <a:highlight>
                  <a:srgbClr val="434343"/>
                </a:highlight>
                <a:latin typeface="Roboto Mono"/>
                <a:ea typeface="Roboto Mono"/>
                <a:cs typeface="Roboto Mono"/>
                <a:sym typeface="Roboto Mono"/>
              </a:rPr>
              <a:t>,</a:t>
            </a:r>
            <a:r>
              <a:rPr lang="no" sz="1600">
                <a:solidFill>
                  <a:srgbClr val="ECEFF1"/>
                </a:solidFill>
                <a:highlight>
                  <a:srgbClr val="434343"/>
                </a:highlight>
                <a:latin typeface="Roboto Mono"/>
                <a:ea typeface="Roboto Mono"/>
                <a:cs typeface="Roboto Mono"/>
                <a:sym typeface="Roboto Mono"/>
              </a:rPr>
              <a:t> value2</a:t>
            </a:r>
            <a:r>
              <a:rPr lang="no" sz="1600">
                <a:solidFill>
                  <a:srgbClr val="FBC02D"/>
                </a:solidFill>
                <a:highlight>
                  <a:srgbClr val="434343"/>
                </a:highlight>
                <a:latin typeface="Roboto Mono"/>
                <a:ea typeface="Roboto Mono"/>
                <a:cs typeface="Roboto Mono"/>
                <a:sym typeface="Roboto Mono"/>
              </a:rPr>
              <a:t>,</a:t>
            </a:r>
            <a:r>
              <a:rPr lang="no" sz="1600">
                <a:solidFill>
                  <a:srgbClr val="ECEFF1"/>
                </a:solidFill>
                <a:highlight>
                  <a:srgbClr val="434343"/>
                </a:highlight>
                <a:latin typeface="Roboto Mono"/>
                <a:ea typeface="Roboto Mono"/>
                <a:cs typeface="Roboto Mono"/>
                <a:sym typeface="Roboto Mono"/>
              </a:rPr>
              <a:t> value3</a:t>
            </a:r>
            <a:endParaRPr sz="1600">
              <a:solidFill>
                <a:srgbClr val="ECEFF1"/>
              </a:solidFill>
              <a:highlight>
                <a:srgbClr val="434343"/>
              </a:highlight>
              <a:latin typeface="Roboto Mono"/>
              <a:ea typeface="Roboto Mono"/>
              <a:cs typeface="Roboto Mono"/>
              <a:sym typeface="Roboto Mono"/>
            </a:endParaRPr>
          </a:p>
          <a:p>
            <a:pPr indent="-330200" lvl="0" marL="457200" rtl="0" algn="l">
              <a:lnSpc>
                <a:spcPct val="200000"/>
              </a:lnSpc>
              <a:spcBef>
                <a:spcPts val="0"/>
              </a:spcBef>
              <a:spcAft>
                <a:spcPts val="0"/>
              </a:spcAft>
              <a:buSzPts val="1600"/>
              <a:buChar char="●"/>
            </a:pPr>
            <a:r>
              <a:rPr lang="no" sz="1600"/>
              <a:t>Dette er egentlig en tuppel, vi har bare fjernet parentesene ettersom disse er valgfrie.</a:t>
            </a:r>
            <a:endParaRPr sz="1600"/>
          </a:p>
          <a:p>
            <a:pPr indent="-330200" lvl="0" marL="457200" rtl="0" algn="l">
              <a:lnSpc>
                <a:spcPct val="150000"/>
              </a:lnSpc>
              <a:spcBef>
                <a:spcPts val="0"/>
              </a:spcBef>
              <a:spcAft>
                <a:spcPts val="0"/>
              </a:spcAft>
              <a:buSzPts val="1600"/>
              <a:buChar char="●"/>
            </a:pPr>
            <a:r>
              <a:rPr lang="no" sz="1600"/>
              <a:t>For å hente ut de forskjellige returvariablene må man kalle på returverdien med indeks, som en vanlig tuppel/liste.</a:t>
            </a:r>
            <a:endParaRPr sz="1600"/>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9" name="Shape 689"/>
        <p:cNvGrpSpPr/>
        <p:nvPr/>
      </p:nvGrpSpPr>
      <p:grpSpPr>
        <a:xfrm>
          <a:off x="0" y="0"/>
          <a:ext cx="0" cy="0"/>
          <a:chOff x="0" y="0"/>
          <a:chExt cx="0" cy="0"/>
        </a:xfrm>
      </p:grpSpPr>
      <p:sp>
        <p:nvSpPr>
          <p:cNvPr id="690" name="Google Shape;690;p9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Random</a:t>
            </a:r>
            <a:endParaRPr/>
          </a:p>
        </p:txBody>
      </p:sp>
      <p:sp>
        <p:nvSpPr>
          <p:cNvPr id="691" name="Google Shape;691;p94"/>
          <p:cNvSpPr txBox="1"/>
          <p:nvPr>
            <p:ph idx="1" type="body"/>
          </p:nvPr>
        </p:nvSpPr>
        <p:spPr>
          <a:xfrm>
            <a:off x="1297500" y="1205450"/>
            <a:ext cx="7038900" cy="3685500"/>
          </a:xfrm>
          <a:prstGeom prst="rect">
            <a:avLst/>
          </a:prstGeom>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SzPts val="1700"/>
              <a:buChar char="●"/>
            </a:pPr>
            <a:r>
              <a:rPr lang="no" sz="1700"/>
              <a:t>Gir oss </a:t>
            </a:r>
            <a:r>
              <a:rPr b="1" i="1" lang="no" sz="1700"/>
              <a:t>pseudo</a:t>
            </a:r>
            <a:r>
              <a:rPr lang="no" sz="1700"/>
              <a:t>-tilfeldige tall. </a:t>
            </a:r>
            <a:endParaRPr sz="1700"/>
          </a:p>
          <a:p>
            <a:pPr indent="-336550" lvl="1" marL="914400" rtl="0" algn="l">
              <a:lnSpc>
                <a:spcPct val="150000"/>
              </a:lnSpc>
              <a:spcBef>
                <a:spcPts val="0"/>
              </a:spcBef>
              <a:spcAft>
                <a:spcPts val="0"/>
              </a:spcAft>
              <a:buSzPts val="1700"/>
              <a:buChar char="○"/>
            </a:pPr>
            <a:r>
              <a:rPr lang="no" sz="1700">
                <a:solidFill>
                  <a:srgbClr val="ECEFF1"/>
                </a:solidFill>
                <a:highlight>
                  <a:srgbClr val="434343"/>
                </a:highlight>
                <a:latin typeface="Roboto Mono"/>
                <a:ea typeface="Roboto Mono"/>
                <a:cs typeface="Roboto Mono"/>
                <a:sym typeface="Roboto Mono"/>
              </a:rPr>
              <a:t>tall </a:t>
            </a:r>
            <a:r>
              <a:rPr lang="no" sz="1700">
                <a:solidFill>
                  <a:srgbClr val="FBC02D"/>
                </a:solidFill>
                <a:highlight>
                  <a:srgbClr val="434343"/>
                </a:highlight>
                <a:latin typeface="Roboto Mono"/>
                <a:ea typeface="Roboto Mono"/>
                <a:cs typeface="Roboto Mono"/>
                <a:sym typeface="Roboto Mono"/>
              </a:rPr>
              <a:t>=</a:t>
            </a:r>
            <a:r>
              <a:rPr lang="no" sz="1700">
                <a:solidFill>
                  <a:srgbClr val="ECEFF1"/>
                </a:solidFill>
                <a:highlight>
                  <a:srgbClr val="434343"/>
                </a:highlight>
                <a:latin typeface="Roboto Mono"/>
                <a:ea typeface="Roboto Mono"/>
                <a:cs typeface="Roboto Mono"/>
                <a:sym typeface="Roboto Mono"/>
              </a:rPr>
              <a:t> random</a:t>
            </a:r>
            <a:r>
              <a:rPr lang="no" sz="1700">
                <a:solidFill>
                  <a:srgbClr val="FBC02D"/>
                </a:solidFill>
                <a:highlight>
                  <a:srgbClr val="434343"/>
                </a:highlight>
                <a:latin typeface="Roboto Mono"/>
                <a:ea typeface="Roboto Mono"/>
                <a:cs typeface="Roboto Mono"/>
                <a:sym typeface="Roboto Mono"/>
              </a:rPr>
              <a:t>.</a:t>
            </a:r>
            <a:r>
              <a:rPr lang="no" sz="1700">
                <a:solidFill>
                  <a:srgbClr val="ECEFF1"/>
                </a:solidFill>
                <a:highlight>
                  <a:srgbClr val="434343"/>
                </a:highlight>
                <a:latin typeface="Roboto Mono"/>
                <a:ea typeface="Roboto Mono"/>
                <a:cs typeface="Roboto Mono"/>
                <a:sym typeface="Roboto Mono"/>
              </a:rPr>
              <a:t>random</a:t>
            </a:r>
            <a:r>
              <a:rPr lang="no" sz="1700">
                <a:solidFill>
                  <a:srgbClr val="FBC02D"/>
                </a:solidFill>
                <a:highlight>
                  <a:srgbClr val="434343"/>
                </a:highlight>
                <a:latin typeface="Roboto Mono"/>
                <a:ea typeface="Roboto Mono"/>
                <a:cs typeface="Roboto Mono"/>
                <a:sym typeface="Roboto Mono"/>
              </a:rPr>
              <a:t>()</a:t>
            </a:r>
            <a:endParaRPr sz="1700">
              <a:solidFill>
                <a:srgbClr val="FBC02D"/>
              </a:solidFill>
              <a:highlight>
                <a:srgbClr val="434343"/>
              </a:highlight>
              <a:latin typeface="Roboto Mono"/>
              <a:ea typeface="Roboto Mono"/>
              <a:cs typeface="Roboto Mono"/>
              <a:sym typeface="Roboto Mono"/>
            </a:endParaRPr>
          </a:p>
          <a:p>
            <a:pPr indent="-336550" lvl="2" marL="1371600" rtl="0" algn="l">
              <a:lnSpc>
                <a:spcPct val="150000"/>
              </a:lnSpc>
              <a:spcBef>
                <a:spcPts val="0"/>
              </a:spcBef>
              <a:spcAft>
                <a:spcPts val="0"/>
              </a:spcAft>
              <a:buClr>
                <a:srgbClr val="FFFFFF"/>
              </a:buClr>
              <a:buSzPts val="1700"/>
              <a:buChar char="■"/>
            </a:pPr>
            <a:r>
              <a:rPr lang="no" sz="1700">
                <a:solidFill>
                  <a:srgbClr val="FFFFFF"/>
                </a:solidFill>
              </a:rPr>
              <a:t>Tilfeldig flyttall mellom 0 og 1</a:t>
            </a:r>
            <a:endParaRPr sz="1700">
              <a:solidFill>
                <a:srgbClr val="FFFFFF"/>
              </a:solidFill>
            </a:endParaRPr>
          </a:p>
          <a:p>
            <a:pPr indent="-336550" lvl="1" marL="914400" rtl="0" algn="l">
              <a:lnSpc>
                <a:spcPct val="150000"/>
              </a:lnSpc>
              <a:spcBef>
                <a:spcPts val="0"/>
              </a:spcBef>
              <a:spcAft>
                <a:spcPts val="0"/>
              </a:spcAft>
              <a:buClr>
                <a:srgbClr val="FFFFFF"/>
              </a:buClr>
              <a:buSzPts val="1700"/>
              <a:buChar char="○"/>
            </a:pPr>
            <a:r>
              <a:rPr lang="no" sz="1700">
                <a:solidFill>
                  <a:srgbClr val="ECEFF1"/>
                </a:solidFill>
                <a:highlight>
                  <a:srgbClr val="434343"/>
                </a:highlight>
                <a:latin typeface="Roboto Mono"/>
                <a:ea typeface="Roboto Mono"/>
                <a:cs typeface="Roboto Mono"/>
                <a:sym typeface="Roboto Mono"/>
              </a:rPr>
              <a:t>tall </a:t>
            </a:r>
            <a:r>
              <a:rPr lang="no" sz="1700">
                <a:solidFill>
                  <a:srgbClr val="FBC02D"/>
                </a:solidFill>
                <a:highlight>
                  <a:srgbClr val="434343"/>
                </a:highlight>
                <a:latin typeface="Roboto Mono"/>
                <a:ea typeface="Roboto Mono"/>
                <a:cs typeface="Roboto Mono"/>
                <a:sym typeface="Roboto Mono"/>
              </a:rPr>
              <a:t>=</a:t>
            </a:r>
            <a:r>
              <a:rPr lang="no" sz="1700">
                <a:solidFill>
                  <a:srgbClr val="ECEFF1"/>
                </a:solidFill>
                <a:highlight>
                  <a:srgbClr val="434343"/>
                </a:highlight>
                <a:latin typeface="Roboto Mono"/>
                <a:ea typeface="Roboto Mono"/>
                <a:cs typeface="Roboto Mono"/>
                <a:sym typeface="Roboto Mono"/>
              </a:rPr>
              <a:t> random</a:t>
            </a:r>
            <a:r>
              <a:rPr lang="no" sz="1700">
                <a:solidFill>
                  <a:srgbClr val="FBC02D"/>
                </a:solidFill>
                <a:highlight>
                  <a:srgbClr val="434343"/>
                </a:highlight>
                <a:latin typeface="Roboto Mono"/>
                <a:ea typeface="Roboto Mono"/>
                <a:cs typeface="Roboto Mono"/>
                <a:sym typeface="Roboto Mono"/>
              </a:rPr>
              <a:t>.</a:t>
            </a:r>
            <a:r>
              <a:rPr lang="no" sz="1700">
                <a:solidFill>
                  <a:srgbClr val="ECEFF1"/>
                </a:solidFill>
                <a:highlight>
                  <a:srgbClr val="434343"/>
                </a:highlight>
                <a:latin typeface="Roboto Mono"/>
                <a:ea typeface="Roboto Mono"/>
                <a:cs typeface="Roboto Mono"/>
                <a:sym typeface="Roboto Mono"/>
              </a:rPr>
              <a:t>randint</a:t>
            </a:r>
            <a:r>
              <a:rPr lang="no" sz="1700">
                <a:solidFill>
                  <a:srgbClr val="FBC02D"/>
                </a:solidFill>
                <a:highlight>
                  <a:srgbClr val="434343"/>
                </a:highlight>
                <a:latin typeface="Roboto Mono"/>
                <a:ea typeface="Roboto Mono"/>
                <a:cs typeface="Roboto Mono"/>
                <a:sym typeface="Roboto Mono"/>
              </a:rPr>
              <a:t>(0,</a:t>
            </a:r>
            <a:r>
              <a:rPr lang="no" sz="1700">
                <a:solidFill>
                  <a:srgbClr val="ECEFF1"/>
                </a:solidFill>
                <a:highlight>
                  <a:srgbClr val="434343"/>
                </a:highlight>
                <a:latin typeface="Roboto Mono"/>
                <a:ea typeface="Roboto Mono"/>
                <a:cs typeface="Roboto Mono"/>
                <a:sym typeface="Roboto Mono"/>
              </a:rPr>
              <a:t> </a:t>
            </a:r>
            <a:r>
              <a:rPr lang="no" sz="1700">
                <a:solidFill>
                  <a:srgbClr val="FBC02D"/>
                </a:solidFill>
                <a:highlight>
                  <a:srgbClr val="434343"/>
                </a:highlight>
                <a:latin typeface="Roboto Mono"/>
                <a:ea typeface="Roboto Mono"/>
                <a:cs typeface="Roboto Mono"/>
                <a:sym typeface="Roboto Mono"/>
              </a:rPr>
              <a:t>5)</a:t>
            </a:r>
            <a:endParaRPr sz="1700">
              <a:solidFill>
                <a:srgbClr val="FBC02D"/>
              </a:solidFill>
              <a:highlight>
                <a:srgbClr val="434343"/>
              </a:highlight>
              <a:latin typeface="Roboto Mono"/>
              <a:ea typeface="Roboto Mono"/>
              <a:cs typeface="Roboto Mono"/>
              <a:sym typeface="Roboto Mono"/>
            </a:endParaRPr>
          </a:p>
          <a:p>
            <a:pPr indent="-336550" lvl="2" marL="1371600" rtl="0" algn="l">
              <a:lnSpc>
                <a:spcPct val="150000"/>
              </a:lnSpc>
              <a:spcBef>
                <a:spcPts val="0"/>
              </a:spcBef>
              <a:spcAft>
                <a:spcPts val="0"/>
              </a:spcAft>
              <a:buClr>
                <a:srgbClr val="FFFFFF"/>
              </a:buClr>
              <a:buSzPts val="1700"/>
              <a:buChar char="■"/>
            </a:pPr>
            <a:r>
              <a:rPr lang="no" sz="1700">
                <a:solidFill>
                  <a:srgbClr val="FFFFFF"/>
                </a:solidFill>
              </a:rPr>
              <a:t>Tilfeldig </a:t>
            </a:r>
            <a:r>
              <a:rPr b="1" i="1" lang="no" sz="1700">
                <a:solidFill>
                  <a:srgbClr val="FFFFFF"/>
                </a:solidFill>
              </a:rPr>
              <a:t>heltall</a:t>
            </a:r>
            <a:r>
              <a:rPr lang="no" sz="1700">
                <a:solidFill>
                  <a:srgbClr val="FFFFFF"/>
                </a:solidFill>
              </a:rPr>
              <a:t> mellom 0 og 5</a:t>
            </a:r>
            <a:endParaRPr sz="1700">
              <a:solidFill>
                <a:srgbClr val="FFFFFF"/>
              </a:solidFill>
            </a:endParaRPr>
          </a:p>
          <a:p>
            <a:pPr indent="-336550" lvl="0" marL="457200" rtl="0" algn="l">
              <a:lnSpc>
                <a:spcPct val="150000"/>
              </a:lnSpc>
              <a:spcBef>
                <a:spcPts val="0"/>
              </a:spcBef>
              <a:spcAft>
                <a:spcPts val="0"/>
              </a:spcAft>
              <a:buClr>
                <a:srgbClr val="FFFFFF"/>
              </a:buClr>
              <a:buSzPts val="1700"/>
              <a:buChar char="●"/>
            </a:pPr>
            <a:r>
              <a:rPr lang="no" sz="1700">
                <a:solidFill>
                  <a:srgbClr val="FFFFFF"/>
                </a:solidFill>
              </a:rPr>
              <a:t>Hvis du trenger større tall:</a:t>
            </a:r>
            <a:endParaRPr sz="1700">
              <a:solidFill>
                <a:srgbClr val="FFFFFF"/>
              </a:solidFill>
            </a:endParaRPr>
          </a:p>
          <a:p>
            <a:pPr indent="-336550" lvl="1" marL="914400" rtl="0" algn="l">
              <a:lnSpc>
                <a:spcPct val="150000"/>
              </a:lnSpc>
              <a:spcBef>
                <a:spcPts val="0"/>
              </a:spcBef>
              <a:spcAft>
                <a:spcPts val="0"/>
              </a:spcAft>
              <a:buClr>
                <a:srgbClr val="FFFFFF"/>
              </a:buClr>
              <a:buSzPts val="1700"/>
              <a:buChar char="○"/>
            </a:pPr>
            <a:r>
              <a:rPr lang="no" sz="1700">
                <a:solidFill>
                  <a:srgbClr val="ECEFF1"/>
                </a:solidFill>
                <a:highlight>
                  <a:srgbClr val="434343"/>
                </a:highlight>
                <a:latin typeface="Roboto Mono"/>
                <a:ea typeface="Roboto Mono"/>
                <a:cs typeface="Roboto Mono"/>
                <a:sym typeface="Roboto Mono"/>
              </a:rPr>
              <a:t>tall </a:t>
            </a:r>
            <a:r>
              <a:rPr lang="no" sz="1700">
                <a:solidFill>
                  <a:srgbClr val="FBC02D"/>
                </a:solidFill>
                <a:highlight>
                  <a:srgbClr val="434343"/>
                </a:highlight>
                <a:latin typeface="Roboto Mono"/>
                <a:ea typeface="Roboto Mono"/>
                <a:cs typeface="Roboto Mono"/>
                <a:sym typeface="Roboto Mono"/>
              </a:rPr>
              <a:t>=</a:t>
            </a:r>
            <a:r>
              <a:rPr lang="no" sz="1700">
                <a:solidFill>
                  <a:srgbClr val="ECEFF1"/>
                </a:solidFill>
                <a:highlight>
                  <a:srgbClr val="434343"/>
                </a:highlight>
                <a:latin typeface="Roboto Mono"/>
                <a:ea typeface="Roboto Mono"/>
                <a:cs typeface="Roboto Mono"/>
                <a:sym typeface="Roboto Mono"/>
              </a:rPr>
              <a:t> random</a:t>
            </a:r>
            <a:r>
              <a:rPr lang="no" sz="1700">
                <a:solidFill>
                  <a:srgbClr val="FBC02D"/>
                </a:solidFill>
                <a:highlight>
                  <a:srgbClr val="434343"/>
                </a:highlight>
                <a:latin typeface="Roboto Mono"/>
                <a:ea typeface="Roboto Mono"/>
                <a:cs typeface="Roboto Mono"/>
                <a:sym typeface="Roboto Mono"/>
              </a:rPr>
              <a:t>.</a:t>
            </a:r>
            <a:r>
              <a:rPr lang="no" sz="1700">
                <a:solidFill>
                  <a:srgbClr val="ECEFF1"/>
                </a:solidFill>
                <a:highlight>
                  <a:srgbClr val="434343"/>
                </a:highlight>
                <a:latin typeface="Roboto Mono"/>
                <a:ea typeface="Roboto Mono"/>
                <a:cs typeface="Roboto Mono"/>
                <a:sym typeface="Roboto Mono"/>
              </a:rPr>
              <a:t>random</a:t>
            </a:r>
            <a:r>
              <a:rPr lang="no" sz="1700">
                <a:solidFill>
                  <a:srgbClr val="FBC02D"/>
                </a:solidFill>
                <a:highlight>
                  <a:srgbClr val="434343"/>
                </a:highlight>
                <a:latin typeface="Roboto Mono"/>
                <a:ea typeface="Roboto Mono"/>
                <a:cs typeface="Roboto Mono"/>
                <a:sym typeface="Roboto Mono"/>
              </a:rPr>
              <a:t>()*100</a:t>
            </a:r>
            <a:endParaRPr sz="1700">
              <a:solidFill>
                <a:srgbClr val="FFFFFF"/>
              </a:solidFill>
              <a:highlight>
                <a:srgbClr val="434343"/>
              </a:highlight>
            </a:endParaRPr>
          </a:p>
          <a:p>
            <a:pPr indent="-336550" lvl="2" marL="1371600" rtl="0" algn="l">
              <a:lnSpc>
                <a:spcPct val="150000"/>
              </a:lnSpc>
              <a:spcBef>
                <a:spcPts val="0"/>
              </a:spcBef>
              <a:spcAft>
                <a:spcPts val="0"/>
              </a:spcAft>
              <a:buClr>
                <a:srgbClr val="FFFFFF"/>
              </a:buClr>
              <a:buSzPts val="1700"/>
              <a:buChar char="■"/>
            </a:pPr>
            <a:r>
              <a:rPr lang="no" sz="1700">
                <a:solidFill>
                  <a:srgbClr val="FFFFFF"/>
                </a:solidFill>
              </a:rPr>
              <a:t>Gir oss tilfeldige flyttall mellom 0 og 100</a:t>
            </a:r>
            <a:endParaRPr sz="1700">
              <a:solidFill>
                <a:srgbClr val="FFFFFF"/>
              </a:solidFill>
            </a:endParaRPr>
          </a:p>
          <a:p>
            <a:pPr indent="-336550" lvl="0" marL="457200" rtl="0" algn="l">
              <a:lnSpc>
                <a:spcPct val="150000"/>
              </a:lnSpc>
              <a:spcBef>
                <a:spcPts val="0"/>
              </a:spcBef>
              <a:spcAft>
                <a:spcPts val="0"/>
              </a:spcAft>
              <a:buClr>
                <a:srgbClr val="FFFFFF"/>
              </a:buClr>
              <a:buSzPts val="1700"/>
              <a:buChar char="●"/>
            </a:pPr>
            <a:r>
              <a:rPr lang="no" sz="1700">
                <a:solidFill>
                  <a:srgbClr val="FFFFFF"/>
                </a:solidFill>
              </a:rPr>
              <a:t>Husk</a:t>
            </a:r>
            <a:r>
              <a:rPr lang="no" sz="1700">
                <a:solidFill>
                  <a:srgbClr val="ECEFF1"/>
                </a:solidFill>
                <a:latin typeface="Roboto Mono"/>
                <a:ea typeface="Roboto Mono"/>
                <a:cs typeface="Roboto Mono"/>
                <a:sym typeface="Roboto Mono"/>
              </a:rPr>
              <a:t> </a:t>
            </a:r>
            <a:r>
              <a:rPr lang="no" sz="1700">
                <a:solidFill>
                  <a:srgbClr val="4DD0E1"/>
                </a:solidFill>
                <a:highlight>
                  <a:srgbClr val="434343"/>
                </a:highlight>
                <a:latin typeface="Roboto Mono"/>
                <a:ea typeface="Roboto Mono"/>
                <a:cs typeface="Roboto Mono"/>
                <a:sym typeface="Roboto Mono"/>
              </a:rPr>
              <a:t>import</a:t>
            </a:r>
            <a:r>
              <a:rPr lang="no" sz="1700">
                <a:solidFill>
                  <a:srgbClr val="ECEFF1"/>
                </a:solidFill>
                <a:highlight>
                  <a:srgbClr val="434343"/>
                </a:highlight>
                <a:latin typeface="Roboto Mono"/>
                <a:ea typeface="Roboto Mono"/>
                <a:cs typeface="Roboto Mono"/>
                <a:sym typeface="Roboto Mono"/>
              </a:rPr>
              <a:t> random</a:t>
            </a:r>
            <a:endParaRPr sz="1700">
              <a:solidFill>
                <a:srgbClr val="FFFFFF"/>
              </a:solidFill>
              <a:highlight>
                <a:srgbClr val="434343"/>
              </a:highlight>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5" name="Shape 695"/>
        <p:cNvGrpSpPr/>
        <p:nvPr/>
      </p:nvGrpSpPr>
      <p:grpSpPr>
        <a:xfrm>
          <a:off x="0" y="0"/>
          <a:ext cx="0" cy="0"/>
          <a:chOff x="0" y="0"/>
          <a:chExt cx="0" cy="0"/>
        </a:xfrm>
      </p:grpSpPr>
      <p:sp>
        <p:nvSpPr>
          <p:cNvPr id="696" name="Google Shape;696;p9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Noen hendige innebygde funksjoner</a:t>
            </a:r>
            <a:endParaRPr/>
          </a:p>
        </p:txBody>
      </p:sp>
      <p:sp>
        <p:nvSpPr>
          <p:cNvPr id="697" name="Google Shape;697;p95"/>
          <p:cNvSpPr txBox="1"/>
          <p:nvPr>
            <p:ph idx="1" type="body"/>
          </p:nvPr>
        </p:nvSpPr>
        <p:spPr>
          <a:xfrm>
            <a:off x="1297500" y="1307850"/>
            <a:ext cx="7038900" cy="36357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Font typeface="Roboto Mono"/>
              <a:buChar char="●"/>
            </a:pPr>
            <a:r>
              <a:rPr lang="no" sz="1600">
                <a:solidFill>
                  <a:srgbClr val="ECEFF1"/>
                </a:solidFill>
                <a:highlight>
                  <a:srgbClr val="434343"/>
                </a:highlight>
                <a:latin typeface="Roboto Mono"/>
                <a:ea typeface="Roboto Mono"/>
                <a:cs typeface="Roboto Mono"/>
                <a:sym typeface="Roboto Mono"/>
              </a:rPr>
              <a:t>max</a:t>
            </a:r>
            <a:r>
              <a:rPr lang="no" sz="1600">
                <a:solidFill>
                  <a:srgbClr val="FBC02D"/>
                </a:solidFill>
                <a:highlight>
                  <a:srgbClr val="434343"/>
                </a:highlight>
                <a:latin typeface="Roboto Mono"/>
                <a:ea typeface="Roboto Mono"/>
                <a:cs typeface="Roboto Mono"/>
                <a:sym typeface="Roboto Mono"/>
              </a:rPr>
              <a:t>(&lt;</a:t>
            </a:r>
            <a:r>
              <a:rPr lang="no" sz="1600">
                <a:solidFill>
                  <a:srgbClr val="ECEFF1"/>
                </a:solidFill>
                <a:highlight>
                  <a:srgbClr val="434343"/>
                </a:highlight>
                <a:latin typeface="Roboto Mono"/>
                <a:ea typeface="Roboto Mono"/>
                <a:cs typeface="Roboto Mono"/>
                <a:sym typeface="Roboto Mono"/>
              </a:rPr>
              <a:t>liste</a:t>
            </a:r>
            <a:r>
              <a:rPr lang="no" sz="1600">
                <a:solidFill>
                  <a:srgbClr val="FBC02D"/>
                </a:solidFill>
                <a:highlight>
                  <a:srgbClr val="434343"/>
                </a:highlight>
                <a:latin typeface="Roboto Mono"/>
                <a:ea typeface="Roboto Mono"/>
                <a:cs typeface="Roboto Mono"/>
                <a:sym typeface="Roboto Mono"/>
              </a:rPr>
              <a:t>&gt;)</a:t>
            </a:r>
            <a:r>
              <a:rPr lang="no" sz="1600">
                <a:solidFill>
                  <a:srgbClr val="FFFFFF"/>
                </a:solidFill>
                <a:highlight>
                  <a:srgbClr val="434343"/>
                </a:highlight>
                <a:latin typeface="Roboto Mono"/>
                <a:ea typeface="Roboto Mono"/>
                <a:cs typeface="Roboto Mono"/>
                <a:sym typeface="Roboto Mono"/>
              </a:rPr>
              <a:t>, </a:t>
            </a:r>
            <a:r>
              <a:rPr lang="no" sz="1600">
                <a:solidFill>
                  <a:srgbClr val="ECEFF1"/>
                </a:solidFill>
                <a:highlight>
                  <a:srgbClr val="434343"/>
                </a:highlight>
                <a:latin typeface="Roboto Mono"/>
                <a:ea typeface="Roboto Mono"/>
                <a:cs typeface="Roboto Mono"/>
                <a:sym typeface="Roboto Mono"/>
              </a:rPr>
              <a:t>max</a:t>
            </a:r>
            <a:r>
              <a:rPr lang="no" sz="1600">
                <a:solidFill>
                  <a:srgbClr val="FBC02D"/>
                </a:solidFill>
                <a:highlight>
                  <a:srgbClr val="434343"/>
                </a:highlight>
                <a:latin typeface="Roboto Mono"/>
                <a:ea typeface="Roboto Mono"/>
                <a:cs typeface="Roboto Mono"/>
                <a:sym typeface="Roboto Mono"/>
              </a:rPr>
              <a:t>(</a:t>
            </a:r>
            <a:r>
              <a:rPr lang="no" sz="1600">
                <a:solidFill>
                  <a:srgbClr val="ECEFF1"/>
                </a:solidFill>
                <a:highlight>
                  <a:srgbClr val="434343"/>
                </a:highlight>
                <a:latin typeface="Roboto Mono"/>
                <a:ea typeface="Roboto Mono"/>
                <a:cs typeface="Roboto Mono"/>
                <a:sym typeface="Roboto Mono"/>
              </a:rPr>
              <a:t>var1</a:t>
            </a:r>
            <a:r>
              <a:rPr lang="no" sz="1600">
                <a:solidFill>
                  <a:srgbClr val="FBC02D"/>
                </a:solidFill>
                <a:highlight>
                  <a:srgbClr val="434343"/>
                </a:highlight>
                <a:latin typeface="Roboto Mono"/>
                <a:ea typeface="Roboto Mono"/>
                <a:cs typeface="Roboto Mono"/>
                <a:sym typeface="Roboto Mono"/>
              </a:rPr>
              <a:t>,</a:t>
            </a:r>
            <a:r>
              <a:rPr lang="no" sz="1600">
                <a:solidFill>
                  <a:srgbClr val="ECEFF1"/>
                </a:solidFill>
                <a:highlight>
                  <a:srgbClr val="434343"/>
                </a:highlight>
                <a:latin typeface="Roboto Mono"/>
                <a:ea typeface="Roboto Mono"/>
                <a:cs typeface="Roboto Mono"/>
                <a:sym typeface="Roboto Mono"/>
              </a:rPr>
              <a:t> var2</a:t>
            </a:r>
            <a:r>
              <a:rPr lang="no" sz="1600">
                <a:solidFill>
                  <a:srgbClr val="FBC02D"/>
                </a:solidFill>
                <a:highlight>
                  <a:srgbClr val="434343"/>
                </a:highlight>
                <a:latin typeface="Roboto Mono"/>
                <a:ea typeface="Roboto Mono"/>
                <a:cs typeface="Roboto Mono"/>
                <a:sym typeface="Roboto Mono"/>
              </a:rPr>
              <a:t>)</a:t>
            </a:r>
            <a:endParaRPr sz="1600">
              <a:solidFill>
                <a:srgbClr val="FFFFFF"/>
              </a:solidFill>
              <a:highlight>
                <a:srgbClr val="434343"/>
              </a:highlight>
              <a:latin typeface="Roboto Mono"/>
              <a:ea typeface="Roboto Mono"/>
              <a:cs typeface="Roboto Mono"/>
              <a:sym typeface="Roboto Mono"/>
            </a:endParaRPr>
          </a:p>
          <a:p>
            <a:pPr indent="-330200" lvl="1" marL="914400" rtl="0" algn="l">
              <a:lnSpc>
                <a:spcPct val="150000"/>
              </a:lnSpc>
              <a:spcBef>
                <a:spcPts val="0"/>
              </a:spcBef>
              <a:spcAft>
                <a:spcPts val="0"/>
              </a:spcAft>
              <a:buSzPts val="1600"/>
              <a:buChar char="○"/>
            </a:pPr>
            <a:r>
              <a:rPr lang="no" sz="1600"/>
              <a:t>Gir oss største verdi i en liste eller største verdi av to eller flere parametre.</a:t>
            </a:r>
            <a:endParaRPr sz="1600"/>
          </a:p>
          <a:p>
            <a:pPr indent="-330200" lvl="0" marL="457200" rtl="0" algn="l">
              <a:lnSpc>
                <a:spcPct val="150000"/>
              </a:lnSpc>
              <a:spcBef>
                <a:spcPts val="0"/>
              </a:spcBef>
              <a:spcAft>
                <a:spcPts val="0"/>
              </a:spcAft>
              <a:buSzPts val="1600"/>
              <a:buFont typeface="Roboto Mono"/>
              <a:buChar char="●"/>
            </a:pPr>
            <a:r>
              <a:rPr lang="no" sz="1600">
                <a:solidFill>
                  <a:srgbClr val="ECEFF1"/>
                </a:solidFill>
                <a:highlight>
                  <a:srgbClr val="434343"/>
                </a:highlight>
                <a:latin typeface="Roboto Mono"/>
                <a:ea typeface="Roboto Mono"/>
                <a:cs typeface="Roboto Mono"/>
                <a:sym typeface="Roboto Mono"/>
              </a:rPr>
              <a:t>min</a:t>
            </a:r>
            <a:r>
              <a:rPr lang="no" sz="1600">
                <a:solidFill>
                  <a:srgbClr val="FBC02D"/>
                </a:solidFill>
                <a:highlight>
                  <a:srgbClr val="434343"/>
                </a:highlight>
                <a:latin typeface="Roboto Mono"/>
                <a:ea typeface="Roboto Mono"/>
                <a:cs typeface="Roboto Mono"/>
                <a:sym typeface="Roboto Mono"/>
              </a:rPr>
              <a:t>(&lt;</a:t>
            </a:r>
            <a:r>
              <a:rPr lang="no" sz="1600">
                <a:solidFill>
                  <a:srgbClr val="ECEFF1"/>
                </a:solidFill>
                <a:highlight>
                  <a:srgbClr val="434343"/>
                </a:highlight>
                <a:latin typeface="Roboto Mono"/>
                <a:ea typeface="Roboto Mono"/>
                <a:cs typeface="Roboto Mono"/>
                <a:sym typeface="Roboto Mono"/>
              </a:rPr>
              <a:t>liste</a:t>
            </a:r>
            <a:r>
              <a:rPr lang="no" sz="1600">
                <a:solidFill>
                  <a:srgbClr val="FBC02D"/>
                </a:solidFill>
                <a:highlight>
                  <a:srgbClr val="434343"/>
                </a:highlight>
                <a:latin typeface="Roboto Mono"/>
                <a:ea typeface="Roboto Mono"/>
                <a:cs typeface="Roboto Mono"/>
                <a:sym typeface="Roboto Mono"/>
              </a:rPr>
              <a:t>&gt;)</a:t>
            </a:r>
            <a:r>
              <a:rPr lang="no" sz="1600">
                <a:solidFill>
                  <a:srgbClr val="FFFFFF"/>
                </a:solidFill>
                <a:highlight>
                  <a:srgbClr val="434343"/>
                </a:highlight>
                <a:latin typeface="Roboto Mono"/>
                <a:ea typeface="Roboto Mono"/>
                <a:cs typeface="Roboto Mono"/>
                <a:sym typeface="Roboto Mono"/>
              </a:rPr>
              <a:t>,</a:t>
            </a:r>
            <a:r>
              <a:rPr lang="no" sz="1600">
                <a:solidFill>
                  <a:srgbClr val="FBC02D"/>
                </a:solidFill>
                <a:highlight>
                  <a:srgbClr val="434343"/>
                </a:highlight>
                <a:latin typeface="Roboto Mono"/>
                <a:ea typeface="Roboto Mono"/>
                <a:cs typeface="Roboto Mono"/>
                <a:sym typeface="Roboto Mono"/>
              </a:rPr>
              <a:t> </a:t>
            </a:r>
            <a:r>
              <a:rPr lang="no" sz="1600">
                <a:solidFill>
                  <a:srgbClr val="ECEFF1"/>
                </a:solidFill>
                <a:highlight>
                  <a:srgbClr val="434343"/>
                </a:highlight>
                <a:latin typeface="Roboto Mono"/>
                <a:ea typeface="Roboto Mono"/>
                <a:cs typeface="Roboto Mono"/>
                <a:sym typeface="Roboto Mono"/>
              </a:rPr>
              <a:t>min</a:t>
            </a:r>
            <a:r>
              <a:rPr lang="no" sz="1600">
                <a:solidFill>
                  <a:srgbClr val="FBC02D"/>
                </a:solidFill>
                <a:highlight>
                  <a:srgbClr val="434343"/>
                </a:highlight>
                <a:latin typeface="Roboto Mono"/>
                <a:ea typeface="Roboto Mono"/>
                <a:cs typeface="Roboto Mono"/>
                <a:sym typeface="Roboto Mono"/>
              </a:rPr>
              <a:t>(</a:t>
            </a:r>
            <a:r>
              <a:rPr lang="no" sz="1600">
                <a:solidFill>
                  <a:srgbClr val="ECEFF1"/>
                </a:solidFill>
                <a:highlight>
                  <a:srgbClr val="434343"/>
                </a:highlight>
                <a:latin typeface="Roboto Mono"/>
                <a:ea typeface="Roboto Mono"/>
                <a:cs typeface="Roboto Mono"/>
                <a:sym typeface="Roboto Mono"/>
              </a:rPr>
              <a:t>var1</a:t>
            </a:r>
            <a:r>
              <a:rPr lang="no" sz="1600">
                <a:solidFill>
                  <a:srgbClr val="FBC02D"/>
                </a:solidFill>
                <a:highlight>
                  <a:srgbClr val="434343"/>
                </a:highlight>
                <a:latin typeface="Roboto Mono"/>
                <a:ea typeface="Roboto Mono"/>
                <a:cs typeface="Roboto Mono"/>
                <a:sym typeface="Roboto Mono"/>
              </a:rPr>
              <a:t>,</a:t>
            </a:r>
            <a:r>
              <a:rPr lang="no" sz="1600">
                <a:solidFill>
                  <a:srgbClr val="ECEFF1"/>
                </a:solidFill>
                <a:highlight>
                  <a:srgbClr val="434343"/>
                </a:highlight>
                <a:latin typeface="Roboto Mono"/>
                <a:ea typeface="Roboto Mono"/>
                <a:cs typeface="Roboto Mono"/>
                <a:sym typeface="Roboto Mono"/>
              </a:rPr>
              <a:t> var2</a:t>
            </a:r>
            <a:r>
              <a:rPr lang="no" sz="1600">
                <a:solidFill>
                  <a:srgbClr val="FBC02D"/>
                </a:solidFill>
                <a:highlight>
                  <a:srgbClr val="434343"/>
                </a:highlight>
                <a:latin typeface="Roboto Mono"/>
                <a:ea typeface="Roboto Mono"/>
                <a:cs typeface="Roboto Mono"/>
                <a:sym typeface="Roboto Mono"/>
              </a:rPr>
              <a:t>)</a:t>
            </a:r>
            <a:endParaRPr sz="1600">
              <a:solidFill>
                <a:srgbClr val="FBC02D"/>
              </a:solidFill>
              <a:highlight>
                <a:srgbClr val="434343"/>
              </a:highlight>
              <a:latin typeface="Roboto Mono"/>
              <a:ea typeface="Roboto Mono"/>
              <a:cs typeface="Roboto Mono"/>
              <a:sym typeface="Roboto Mono"/>
            </a:endParaRPr>
          </a:p>
          <a:p>
            <a:pPr indent="-330200" lvl="1" marL="914400" rtl="0" algn="l">
              <a:lnSpc>
                <a:spcPct val="150000"/>
              </a:lnSpc>
              <a:spcBef>
                <a:spcPts val="0"/>
              </a:spcBef>
              <a:spcAft>
                <a:spcPts val="0"/>
              </a:spcAft>
              <a:buSzPts val="1600"/>
              <a:buChar char="○"/>
            </a:pPr>
            <a:r>
              <a:rPr lang="no" sz="1600"/>
              <a:t>Gir oss minste verdi i en liste</a:t>
            </a:r>
            <a:r>
              <a:rPr lang="no" sz="1600"/>
              <a:t> eller minste verdi av to eller flere parametre.</a:t>
            </a:r>
            <a:endParaRPr sz="1600"/>
          </a:p>
          <a:p>
            <a:pPr indent="-330200" lvl="0" marL="457200" rtl="0" algn="l">
              <a:lnSpc>
                <a:spcPct val="150000"/>
              </a:lnSpc>
              <a:spcBef>
                <a:spcPts val="0"/>
              </a:spcBef>
              <a:spcAft>
                <a:spcPts val="0"/>
              </a:spcAft>
              <a:buSzPts val="1600"/>
              <a:buChar char="●"/>
            </a:pPr>
            <a:r>
              <a:rPr lang="no" sz="1600">
                <a:solidFill>
                  <a:srgbClr val="ECEFF1"/>
                </a:solidFill>
                <a:highlight>
                  <a:srgbClr val="434343"/>
                </a:highlight>
                <a:latin typeface="Roboto Mono"/>
                <a:ea typeface="Roboto Mono"/>
                <a:cs typeface="Roboto Mono"/>
                <a:sym typeface="Roboto Mono"/>
              </a:rPr>
              <a:t>sum</a:t>
            </a:r>
            <a:r>
              <a:rPr lang="no" sz="1600">
                <a:solidFill>
                  <a:srgbClr val="FBC02D"/>
                </a:solidFill>
                <a:highlight>
                  <a:srgbClr val="434343"/>
                </a:highlight>
                <a:latin typeface="Roboto Mono"/>
                <a:ea typeface="Roboto Mono"/>
                <a:cs typeface="Roboto Mono"/>
                <a:sym typeface="Roboto Mono"/>
              </a:rPr>
              <a:t>(&lt;</a:t>
            </a:r>
            <a:r>
              <a:rPr lang="no" sz="1600">
                <a:solidFill>
                  <a:srgbClr val="ECEFF1"/>
                </a:solidFill>
                <a:highlight>
                  <a:srgbClr val="434343"/>
                </a:highlight>
                <a:latin typeface="Roboto Mono"/>
                <a:ea typeface="Roboto Mono"/>
                <a:cs typeface="Roboto Mono"/>
                <a:sym typeface="Roboto Mono"/>
              </a:rPr>
              <a:t>liste</a:t>
            </a:r>
            <a:r>
              <a:rPr lang="no" sz="1600">
                <a:solidFill>
                  <a:srgbClr val="FBC02D"/>
                </a:solidFill>
                <a:highlight>
                  <a:srgbClr val="434343"/>
                </a:highlight>
                <a:latin typeface="Roboto Mono"/>
                <a:ea typeface="Roboto Mono"/>
                <a:cs typeface="Roboto Mono"/>
                <a:sym typeface="Roboto Mono"/>
              </a:rPr>
              <a:t>&gt;)</a:t>
            </a:r>
            <a:endParaRPr sz="1600">
              <a:solidFill>
                <a:srgbClr val="FBC02D"/>
              </a:solidFill>
              <a:highlight>
                <a:srgbClr val="434343"/>
              </a:highlight>
              <a:latin typeface="Roboto Mono"/>
              <a:ea typeface="Roboto Mono"/>
              <a:cs typeface="Roboto Mono"/>
              <a:sym typeface="Roboto Mono"/>
            </a:endParaRPr>
          </a:p>
          <a:p>
            <a:pPr indent="-330200" lvl="1" marL="914400" rtl="0" algn="l">
              <a:lnSpc>
                <a:spcPct val="200000"/>
              </a:lnSpc>
              <a:spcBef>
                <a:spcPts val="0"/>
              </a:spcBef>
              <a:spcAft>
                <a:spcPts val="0"/>
              </a:spcAft>
              <a:buSzPts val="1600"/>
              <a:buChar char="○"/>
            </a:pPr>
            <a:r>
              <a:rPr lang="no" sz="1600"/>
              <a:t>Returnerer summen av alle tallene i en liste</a:t>
            </a:r>
            <a:endParaRPr sz="1600"/>
          </a:p>
          <a:p>
            <a:pPr indent="-330200" lvl="0" marL="457200" rtl="0" algn="l">
              <a:lnSpc>
                <a:spcPct val="200000"/>
              </a:lnSpc>
              <a:spcBef>
                <a:spcPts val="0"/>
              </a:spcBef>
              <a:spcAft>
                <a:spcPts val="0"/>
              </a:spcAft>
              <a:buSzPts val="1600"/>
              <a:buChar char="●"/>
            </a:pPr>
            <a:r>
              <a:rPr b="1" i="1" lang="no" sz="1600"/>
              <a:t>Disse får du mest sannsynlig oppgitt på eksamen (hvis relevante)</a:t>
            </a:r>
            <a:endParaRPr b="1" i="1" sz="16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1" name="Shape 701"/>
        <p:cNvGrpSpPr/>
        <p:nvPr/>
      </p:nvGrpSpPr>
      <p:grpSpPr>
        <a:xfrm>
          <a:off x="0" y="0"/>
          <a:ext cx="0" cy="0"/>
          <a:chOff x="0" y="0"/>
          <a:chExt cx="0" cy="0"/>
        </a:xfrm>
      </p:grpSpPr>
      <p:sp>
        <p:nvSpPr>
          <p:cNvPr id="702" name="Google Shape;702;p9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sz="3000"/>
              <a:t>Kapittel 6:</a:t>
            </a:r>
            <a:endParaRPr sz="3000"/>
          </a:p>
          <a:p>
            <a:pPr indent="0" lvl="0" marL="0" rtl="0" algn="l">
              <a:spcBef>
                <a:spcPts val="0"/>
              </a:spcBef>
              <a:spcAft>
                <a:spcPts val="0"/>
              </a:spcAft>
              <a:buNone/>
            </a:pPr>
            <a:r>
              <a:rPr lang="no" sz="3000"/>
              <a:t>Filbehandling</a:t>
            </a:r>
            <a:endParaRPr sz="3000"/>
          </a:p>
        </p:txBody>
      </p:sp>
      <p:sp>
        <p:nvSpPr>
          <p:cNvPr id="703" name="Google Shape;703;p96"/>
          <p:cNvSpPr txBox="1"/>
          <p:nvPr>
            <p:ph idx="1" type="body"/>
          </p:nvPr>
        </p:nvSpPr>
        <p:spPr>
          <a:xfrm>
            <a:off x="200100" y="3788775"/>
            <a:ext cx="8743800" cy="12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sz="2200">
                <a:latin typeface="Playfair Display"/>
                <a:ea typeface="Playfair Display"/>
                <a:cs typeface="Playfair Display"/>
                <a:sym typeface="Playfair Display"/>
              </a:rPr>
              <a:t>“Why did the computer show up at work late? </a:t>
            </a:r>
            <a:endParaRPr sz="2200">
              <a:latin typeface="Playfair Display"/>
              <a:ea typeface="Playfair Display"/>
              <a:cs typeface="Playfair Display"/>
              <a:sym typeface="Playfair Display"/>
            </a:endParaRPr>
          </a:p>
          <a:p>
            <a:pPr indent="-368300" lvl="0" marL="914400" rtl="0" algn="l">
              <a:spcBef>
                <a:spcPts val="1600"/>
              </a:spcBef>
              <a:spcAft>
                <a:spcPts val="0"/>
              </a:spcAft>
              <a:buSzPts val="2200"/>
              <a:buFont typeface="Playfair Display"/>
              <a:buChar char="-"/>
            </a:pPr>
            <a:r>
              <a:rPr lang="no" sz="2200">
                <a:latin typeface="Playfair Display"/>
                <a:ea typeface="Playfair Display"/>
                <a:cs typeface="Playfair Display"/>
                <a:sym typeface="Playfair Display"/>
              </a:rPr>
              <a:t>It had a hard drive.”</a:t>
            </a:r>
            <a:endParaRPr sz="2200">
              <a:latin typeface="Playfair Display"/>
              <a:ea typeface="Playfair Display"/>
              <a:cs typeface="Playfair Display"/>
              <a:sym typeface="Playfair Display"/>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7" name="Shape 707"/>
        <p:cNvGrpSpPr/>
        <p:nvPr/>
      </p:nvGrpSpPr>
      <p:grpSpPr>
        <a:xfrm>
          <a:off x="0" y="0"/>
          <a:ext cx="0" cy="0"/>
          <a:chOff x="0" y="0"/>
          <a:chExt cx="0" cy="0"/>
        </a:xfrm>
      </p:grpSpPr>
      <p:sp>
        <p:nvSpPr>
          <p:cNvPr id="708" name="Google Shape;708;p9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Filbehandling</a:t>
            </a:r>
            <a:endParaRPr/>
          </a:p>
        </p:txBody>
      </p:sp>
      <p:sp>
        <p:nvSpPr>
          <p:cNvPr id="709" name="Google Shape;709;p97"/>
          <p:cNvSpPr txBox="1"/>
          <p:nvPr>
            <p:ph idx="1" type="body"/>
          </p:nvPr>
        </p:nvSpPr>
        <p:spPr>
          <a:xfrm>
            <a:off x="1297500" y="1262800"/>
            <a:ext cx="7260000" cy="32223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1000"/>
              </a:spcBef>
              <a:spcAft>
                <a:spcPts val="0"/>
              </a:spcAft>
              <a:buClr>
                <a:srgbClr val="FFFFFF"/>
              </a:buClr>
              <a:buSzPts val="1600"/>
              <a:buChar char="●"/>
            </a:pPr>
            <a:r>
              <a:rPr lang="no" sz="1600">
                <a:solidFill>
                  <a:srgbClr val="FFFFFF"/>
                </a:solidFill>
              </a:rPr>
              <a:t>Filbehandling er viktig å kunne og kommer mest sannsynlig på eksamen i en eller annen form</a:t>
            </a:r>
            <a:endParaRPr sz="1600">
              <a:solidFill>
                <a:srgbClr val="FFFFFF"/>
              </a:solidFill>
            </a:endParaRPr>
          </a:p>
          <a:p>
            <a:pPr indent="-330200" lvl="0" marL="457200" rtl="0" algn="l">
              <a:lnSpc>
                <a:spcPct val="150000"/>
              </a:lnSpc>
              <a:spcBef>
                <a:spcPts val="0"/>
              </a:spcBef>
              <a:spcAft>
                <a:spcPts val="0"/>
              </a:spcAft>
              <a:buClr>
                <a:srgbClr val="FFFFFF"/>
              </a:buClr>
              <a:buSzPts val="1600"/>
              <a:buChar char="●"/>
            </a:pPr>
            <a:r>
              <a:rPr lang="no" sz="1600">
                <a:solidFill>
                  <a:srgbClr val="FFFFFF"/>
                </a:solidFill>
              </a:rPr>
              <a:t>Pugg én generell metode for å lese fra og skrive til fil, og gjør deg godt kjent med den. Det er en smal sak å endre variabeltype ol. i Python, f.eks. fra tekst til heltall, så gjør det enkelt:</a:t>
            </a:r>
            <a:endParaRPr sz="1600">
              <a:solidFill>
                <a:srgbClr val="FFFFFF"/>
              </a:solidFill>
            </a:endParaRPr>
          </a:p>
          <a:p>
            <a:pPr indent="-330200" lvl="1" marL="914400" rtl="0" algn="l">
              <a:lnSpc>
                <a:spcPct val="150000"/>
              </a:lnSpc>
              <a:spcBef>
                <a:spcPts val="0"/>
              </a:spcBef>
              <a:spcAft>
                <a:spcPts val="0"/>
              </a:spcAft>
              <a:buClr>
                <a:srgbClr val="FFFFFF"/>
              </a:buClr>
              <a:buSzPts val="1600"/>
              <a:buChar char="○"/>
            </a:pPr>
            <a:r>
              <a:rPr lang="no" sz="1600">
                <a:solidFill>
                  <a:srgbClr val="FFFFFF"/>
                </a:solidFill>
              </a:rPr>
              <a:t>Les inn en streng fra fil, og skriv streng til fil.</a:t>
            </a:r>
            <a:endParaRPr sz="1600">
              <a:solidFill>
                <a:srgbClr val="FFFFFF"/>
              </a:solidFill>
            </a:endParaRPr>
          </a:p>
          <a:p>
            <a:pPr indent="-330200" lvl="0" marL="457200" rtl="0" algn="l">
              <a:lnSpc>
                <a:spcPct val="150000"/>
              </a:lnSpc>
              <a:spcBef>
                <a:spcPts val="0"/>
              </a:spcBef>
              <a:spcAft>
                <a:spcPts val="0"/>
              </a:spcAft>
              <a:buClr>
                <a:srgbClr val="FFFFFF"/>
              </a:buClr>
              <a:buSzPts val="1600"/>
              <a:buChar char="●"/>
            </a:pPr>
            <a:r>
              <a:rPr lang="no" sz="1600">
                <a:solidFill>
                  <a:srgbClr val="FFFFFF"/>
                </a:solidFill>
              </a:rPr>
              <a:t>Er lite vits i å pugge fancy og spesifikke løsninger til eksamen, oppgavene om filbehandling er som regel ganske like og handler om å lagre/lese tekst.</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3" name="Shape 713"/>
        <p:cNvGrpSpPr/>
        <p:nvPr/>
      </p:nvGrpSpPr>
      <p:grpSpPr>
        <a:xfrm>
          <a:off x="0" y="0"/>
          <a:ext cx="0" cy="0"/>
          <a:chOff x="0" y="0"/>
          <a:chExt cx="0" cy="0"/>
        </a:xfrm>
      </p:grpSpPr>
      <p:sp>
        <p:nvSpPr>
          <p:cNvPr id="714" name="Google Shape;714;p9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Lesing og skriving  til fil</a:t>
            </a:r>
            <a:endParaRPr/>
          </a:p>
        </p:txBody>
      </p:sp>
      <p:sp>
        <p:nvSpPr>
          <p:cNvPr id="715" name="Google Shape;715;p98"/>
          <p:cNvSpPr txBox="1"/>
          <p:nvPr>
            <p:ph idx="1" type="body"/>
          </p:nvPr>
        </p:nvSpPr>
        <p:spPr>
          <a:xfrm>
            <a:off x="1297500" y="1207250"/>
            <a:ext cx="7038900" cy="35382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1000"/>
              </a:spcBef>
              <a:spcAft>
                <a:spcPts val="0"/>
              </a:spcAft>
              <a:buSzPts val="1300"/>
              <a:buChar char="●"/>
            </a:pPr>
            <a:r>
              <a:rPr lang="no" sz="1600">
                <a:solidFill>
                  <a:srgbClr val="FFFFFF"/>
                </a:solidFill>
              </a:rPr>
              <a:t>Du lager et fil objekt med </a:t>
            </a:r>
            <a:r>
              <a:rPr lang="no" sz="1500">
                <a:solidFill>
                  <a:srgbClr val="ECEFF1"/>
                </a:solidFill>
                <a:latin typeface="Roboto Mono"/>
                <a:ea typeface="Roboto Mono"/>
                <a:cs typeface="Roboto Mono"/>
                <a:sym typeface="Roboto Mono"/>
              </a:rPr>
              <a:t>open</a:t>
            </a:r>
            <a:r>
              <a:rPr lang="no" sz="1500">
                <a:solidFill>
                  <a:srgbClr val="FBC02D"/>
                </a:solidFill>
                <a:latin typeface="Roboto Mono"/>
                <a:ea typeface="Roboto Mono"/>
                <a:cs typeface="Roboto Mono"/>
                <a:sym typeface="Roboto Mono"/>
              </a:rPr>
              <a:t>()</a:t>
            </a:r>
            <a:r>
              <a:rPr lang="no" sz="1600">
                <a:solidFill>
                  <a:srgbClr val="FFFFFF"/>
                </a:solidFill>
              </a:rPr>
              <a:t>-</a:t>
            </a:r>
            <a:r>
              <a:rPr lang="no" sz="1600">
                <a:solidFill>
                  <a:srgbClr val="FFFFFF"/>
                </a:solidFill>
              </a:rPr>
              <a:t>funksjonen</a:t>
            </a:r>
            <a:endParaRPr sz="1600">
              <a:solidFill>
                <a:srgbClr val="FFFFFF"/>
              </a:solidFill>
            </a:endParaRPr>
          </a:p>
          <a:p>
            <a:pPr indent="-298450" lvl="1" marL="914400" rtl="0" algn="l">
              <a:lnSpc>
                <a:spcPct val="150000"/>
              </a:lnSpc>
              <a:spcBef>
                <a:spcPts val="0"/>
              </a:spcBef>
              <a:spcAft>
                <a:spcPts val="0"/>
              </a:spcAft>
              <a:buSzPts val="1100"/>
              <a:buChar char="○"/>
            </a:pPr>
            <a:r>
              <a:rPr lang="no" sz="1500">
                <a:solidFill>
                  <a:srgbClr val="ECEFF1"/>
                </a:solidFill>
                <a:highlight>
                  <a:srgbClr val="434343"/>
                </a:highlight>
                <a:latin typeface="Roboto Mono"/>
                <a:ea typeface="Roboto Mono"/>
                <a:cs typeface="Roboto Mono"/>
                <a:sym typeface="Roboto Mono"/>
              </a:rPr>
              <a:t>f </a:t>
            </a:r>
            <a:r>
              <a:rPr lang="no" sz="1500">
                <a:solidFill>
                  <a:srgbClr val="FBC02D"/>
                </a:solidFill>
                <a:highlight>
                  <a:srgbClr val="434343"/>
                </a:highlight>
                <a:latin typeface="Roboto Mono"/>
                <a:ea typeface="Roboto Mono"/>
                <a:cs typeface="Roboto Mono"/>
                <a:sym typeface="Roboto Mono"/>
              </a:rPr>
              <a:t>=</a:t>
            </a:r>
            <a:r>
              <a:rPr lang="no" sz="1500">
                <a:solidFill>
                  <a:srgbClr val="ECEFF1"/>
                </a:solidFill>
                <a:highlight>
                  <a:srgbClr val="434343"/>
                </a:highlight>
                <a:latin typeface="Roboto Mono"/>
                <a:ea typeface="Roboto Mono"/>
                <a:cs typeface="Roboto Mono"/>
                <a:sym typeface="Roboto Mono"/>
              </a:rPr>
              <a:t> open</a:t>
            </a:r>
            <a:r>
              <a:rPr lang="no" sz="1500">
                <a:solidFill>
                  <a:srgbClr val="FBC02D"/>
                </a:solidFill>
                <a:highlight>
                  <a:srgbClr val="434343"/>
                </a:highlight>
                <a:latin typeface="Roboto Mono"/>
                <a:ea typeface="Roboto Mono"/>
                <a:cs typeface="Roboto Mono"/>
                <a:sym typeface="Roboto Mono"/>
              </a:rPr>
              <a:t>(</a:t>
            </a:r>
            <a:r>
              <a:rPr lang="no" sz="1500">
                <a:solidFill>
                  <a:srgbClr val="9CCC65"/>
                </a:solidFill>
                <a:highlight>
                  <a:srgbClr val="434343"/>
                </a:highlight>
                <a:latin typeface="Roboto Mono"/>
                <a:ea typeface="Roboto Mono"/>
                <a:cs typeface="Roboto Mono"/>
                <a:sym typeface="Roboto Mono"/>
              </a:rPr>
              <a:t>"filename"</a:t>
            </a:r>
            <a:r>
              <a:rPr lang="no" sz="1500">
                <a:solidFill>
                  <a:srgbClr val="FBC02D"/>
                </a:solidFill>
                <a:highlight>
                  <a:srgbClr val="434343"/>
                </a:highlight>
                <a:latin typeface="Roboto Mono"/>
                <a:ea typeface="Roboto Mono"/>
                <a:cs typeface="Roboto Mono"/>
                <a:sym typeface="Roboto Mono"/>
              </a:rPr>
              <a:t>,</a:t>
            </a:r>
            <a:r>
              <a:rPr lang="no" sz="1500">
                <a:solidFill>
                  <a:srgbClr val="ECEFF1"/>
                </a:solidFill>
                <a:highlight>
                  <a:srgbClr val="434343"/>
                </a:highlight>
                <a:latin typeface="Roboto Mono"/>
                <a:ea typeface="Roboto Mono"/>
                <a:cs typeface="Roboto Mono"/>
                <a:sym typeface="Roboto Mono"/>
              </a:rPr>
              <a:t> </a:t>
            </a:r>
            <a:r>
              <a:rPr lang="no" sz="1500">
                <a:solidFill>
                  <a:srgbClr val="9CCC65"/>
                </a:solidFill>
                <a:highlight>
                  <a:srgbClr val="434343"/>
                </a:highlight>
                <a:latin typeface="Roboto Mono"/>
                <a:ea typeface="Roboto Mono"/>
                <a:cs typeface="Roboto Mono"/>
                <a:sym typeface="Roboto Mono"/>
              </a:rPr>
              <a:t>"&lt;r/w/a/&gt;"</a:t>
            </a:r>
            <a:r>
              <a:rPr lang="no" sz="1500">
                <a:solidFill>
                  <a:srgbClr val="FBC02D"/>
                </a:solidFill>
                <a:highlight>
                  <a:srgbClr val="434343"/>
                </a:highlight>
                <a:latin typeface="Roboto Mono"/>
                <a:ea typeface="Roboto Mono"/>
                <a:cs typeface="Roboto Mono"/>
                <a:sym typeface="Roboto Mono"/>
              </a:rPr>
              <a:t>)</a:t>
            </a:r>
            <a:r>
              <a:rPr lang="no" sz="1600">
                <a:solidFill>
                  <a:srgbClr val="FFFFFF"/>
                </a:solidFill>
              </a:rPr>
              <a:t>, filename er her navnet på filen og det andre argumentet er modus. “r” leser, “w” skriver fra tomt (sletter alt eksisterende innhold) og “a” skriver på slutten (append).</a:t>
            </a:r>
            <a:endParaRPr sz="1600">
              <a:solidFill>
                <a:srgbClr val="FFFFFF"/>
              </a:solidFill>
            </a:endParaRPr>
          </a:p>
          <a:p>
            <a:pPr indent="-330200" lvl="0" marL="457200" rtl="0" algn="l">
              <a:lnSpc>
                <a:spcPct val="150000"/>
              </a:lnSpc>
              <a:spcBef>
                <a:spcPts val="0"/>
              </a:spcBef>
              <a:spcAft>
                <a:spcPts val="0"/>
              </a:spcAft>
              <a:buClr>
                <a:srgbClr val="FFFFFF"/>
              </a:buClr>
              <a:buSzPts val="1600"/>
              <a:buChar char="●"/>
            </a:pPr>
            <a:r>
              <a:rPr lang="no" sz="1600">
                <a:solidFill>
                  <a:srgbClr val="FFFFFF"/>
                </a:solidFill>
              </a:rPr>
              <a:t>Husk å lukke filen etterpå, ved å kalle </a:t>
            </a:r>
            <a:r>
              <a:rPr lang="no" sz="1500">
                <a:solidFill>
                  <a:srgbClr val="ECEFF1"/>
                </a:solidFill>
                <a:highlight>
                  <a:srgbClr val="434343"/>
                </a:highlight>
                <a:latin typeface="Roboto Mono"/>
                <a:ea typeface="Roboto Mono"/>
                <a:cs typeface="Roboto Mono"/>
                <a:sym typeface="Roboto Mono"/>
              </a:rPr>
              <a:t>close</a:t>
            </a:r>
            <a:r>
              <a:rPr lang="no" sz="1500">
                <a:solidFill>
                  <a:srgbClr val="FBC02D"/>
                </a:solidFill>
                <a:highlight>
                  <a:srgbClr val="434343"/>
                </a:highlight>
                <a:latin typeface="Roboto Mono"/>
                <a:ea typeface="Roboto Mono"/>
                <a:cs typeface="Roboto Mono"/>
                <a:sym typeface="Roboto Mono"/>
              </a:rPr>
              <a:t>()</a:t>
            </a:r>
            <a:r>
              <a:rPr lang="no" sz="1600">
                <a:solidFill>
                  <a:srgbClr val="FFFFFF"/>
                </a:solidFill>
              </a:rPr>
              <a:t> på variabelen vi åpner filen med: </a:t>
            </a:r>
            <a:r>
              <a:rPr lang="no" sz="1500">
                <a:solidFill>
                  <a:srgbClr val="ECEFF1"/>
                </a:solidFill>
                <a:highlight>
                  <a:srgbClr val="434343"/>
                </a:highlight>
                <a:latin typeface="Roboto Mono"/>
                <a:ea typeface="Roboto Mono"/>
                <a:cs typeface="Roboto Mono"/>
                <a:sym typeface="Roboto Mono"/>
              </a:rPr>
              <a:t>f</a:t>
            </a:r>
            <a:r>
              <a:rPr lang="no" sz="1500">
                <a:solidFill>
                  <a:srgbClr val="FBC02D"/>
                </a:solidFill>
                <a:highlight>
                  <a:srgbClr val="434343"/>
                </a:highlight>
                <a:latin typeface="Roboto Mono"/>
                <a:ea typeface="Roboto Mono"/>
                <a:cs typeface="Roboto Mono"/>
                <a:sym typeface="Roboto Mono"/>
              </a:rPr>
              <a:t>.</a:t>
            </a:r>
            <a:r>
              <a:rPr lang="no" sz="1500">
                <a:solidFill>
                  <a:srgbClr val="ECEFF1"/>
                </a:solidFill>
                <a:highlight>
                  <a:srgbClr val="434343"/>
                </a:highlight>
                <a:latin typeface="Roboto Mono"/>
                <a:ea typeface="Roboto Mono"/>
                <a:cs typeface="Roboto Mono"/>
                <a:sym typeface="Roboto Mono"/>
              </a:rPr>
              <a:t>close</a:t>
            </a:r>
            <a:r>
              <a:rPr lang="no" sz="1500">
                <a:solidFill>
                  <a:srgbClr val="FBC02D"/>
                </a:solidFill>
                <a:highlight>
                  <a:srgbClr val="434343"/>
                </a:highlight>
                <a:latin typeface="Roboto Mono"/>
                <a:ea typeface="Roboto Mono"/>
                <a:cs typeface="Roboto Mono"/>
                <a:sym typeface="Roboto Mono"/>
              </a:rPr>
              <a:t>()</a:t>
            </a:r>
            <a:endParaRPr sz="1600">
              <a:solidFill>
                <a:srgbClr val="FFFFFF"/>
              </a:solidFill>
              <a:highlight>
                <a:srgbClr val="434343"/>
              </a:highlight>
            </a:endParaRPr>
          </a:p>
          <a:p>
            <a:pPr indent="-330200" lvl="0" marL="457200" rtl="0" algn="l">
              <a:lnSpc>
                <a:spcPct val="150000"/>
              </a:lnSpc>
              <a:spcBef>
                <a:spcPts val="0"/>
              </a:spcBef>
              <a:spcAft>
                <a:spcPts val="0"/>
              </a:spcAft>
              <a:buClr>
                <a:srgbClr val="FFFFFF"/>
              </a:buClr>
              <a:buSzPts val="1600"/>
              <a:buChar char="●"/>
            </a:pPr>
            <a:r>
              <a:rPr lang="no" sz="1600">
                <a:solidFill>
                  <a:srgbClr val="FFFFFF"/>
                </a:solidFill>
              </a:rPr>
              <a:t>Bedre å bruke </a:t>
            </a:r>
            <a:r>
              <a:rPr lang="no" sz="1500">
                <a:solidFill>
                  <a:srgbClr val="4DD0E1"/>
                </a:solidFill>
                <a:latin typeface="Roboto Mono"/>
                <a:ea typeface="Roboto Mono"/>
                <a:cs typeface="Roboto Mono"/>
                <a:sym typeface="Roboto Mono"/>
              </a:rPr>
              <a:t>with</a:t>
            </a:r>
            <a:r>
              <a:rPr lang="no" sz="1600">
                <a:solidFill>
                  <a:srgbClr val="FFFFFF"/>
                </a:solidFill>
              </a:rPr>
              <a:t>: Dette lukker automatisk filen</a:t>
            </a:r>
            <a:endParaRPr sz="1600">
              <a:solidFill>
                <a:srgbClr val="FFFFFF"/>
              </a:solidFill>
            </a:endParaRPr>
          </a:p>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9" name="Shape 719"/>
        <p:cNvGrpSpPr/>
        <p:nvPr/>
      </p:nvGrpSpPr>
      <p:grpSpPr>
        <a:xfrm>
          <a:off x="0" y="0"/>
          <a:ext cx="0" cy="0"/>
          <a:chOff x="0" y="0"/>
          <a:chExt cx="0" cy="0"/>
        </a:xfrm>
      </p:grpSpPr>
      <p:sp>
        <p:nvSpPr>
          <p:cNvPr id="720" name="Google Shape;720;p99"/>
          <p:cNvSpPr/>
          <p:nvPr/>
        </p:nvSpPr>
        <p:spPr>
          <a:xfrm>
            <a:off x="2134200" y="2997925"/>
            <a:ext cx="4875600" cy="847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99"/>
          <p:cNvSpPr/>
          <p:nvPr/>
        </p:nvSpPr>
        <p:spPr>
          <a:xfrm>
            <a:off x="2134200" y="1607675"/>
            <a:ext cx="4875600" cy="847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9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Lesing og skriving med </a:t>
            </a:r>
            <a:r>
              <a:rPr lang="no">
                <a:solidFill>
                  <a:srgbClr val="4DD0E1"/>
                </a:solidFill>
                <a:latin typeface="Roboto Mono"/>
                <a:ea typeface="Roboto Mono"/>
                <a:cs typeface="Roboto Mono"/>
                <a:sym typeface="Roboto Mono"/>
              </a:rPr>
              <a:t>with</a:t>
            </a:r>
            <a:r>
              <a:rPr lang="no">
                <a:solidFill>
                  <a:srgbClr val="ECEFF1"/>
                </a:solidFill>
                <a:latin typeface="Roboto Mono"/>
                <a:ea typeface="Roboto Mono"/>
                <a:cs typeface="Roboto Mono"/>
                <a:sym typeface="Roboto Mono"/>
              </a:rPr>
              <a:t> </a:t>
            </a:r>
            <a:endParaRPr/>
          </a:p>
        </p:txBody>
      </p:sp>
      <p:sp>
        <p:nvSpPr>
          <p:cNvPr id="723" name="Google Shape;723;p99"/>
          <p:cNvSpPr txBox="1"/>
          <p:nvPr>
            <p:ph idx="1" type="body"/>
          </p:nvPr>
        </p:nvSpPr>
        <p:spPr>
          <a:xfrm>
            <a:off x="1297500" y="978750"/>
            <a:ext cx="7038900" cy="3755700"/>
          </a:xfrm>
          <a:prstGeom prst="rect">
            <a:avLst/>
          </a:prstGeom>
        </p:spPr>
        <p:txBody>
          <a:bodyPr anchorCtr="0" anchor="t" bIns="91425" lIns="91425" spcFirstLastPara="1" rIns="91425" wrap="square" tIns="91425">
            <a:noAutofit/>
          </a:bodyPr>
          <a:lstStyle/>
          <a:p>
            <a:pPr indent="-311150" lvl="0" marL="457200" rtl="0" algn="l">
              <a:lnSpc>
                <a:spcPct val="200000"/>
              </a:lnSpc>
              <a:spcBef>
                <a:spcPts val="1000"/>
              </a:spcBef>
              <a:spcAft>
                <a:spcPts val="0"/>
              </a:spcAft>
              <a:buSzPts val="1300"/>
              <a:buChar char="●"/>
            </a:pPr>
            <a:r>
              <a:rPr lang="no" sz="1600">
                <a:solidFill>
                  <a:srgbClr val="FFFFFF"/>
                </a:solidFill>
              </a:rPr>
              <a:t>Skrive til fil:</a:t>
            </a:r>
            <a:endParaRPr sz="1500">
              <a:solidFill>
                <a:srgbClr val="4DD0E1"/>
              </a:solidFill>
              <a:latin typeface="Roboto Mono"/>
              <a:ea typeface="Roboto Mono"/>
              <a:cs typeface="Roboto Mono"/>
              <a:sym typeface="Roboto Mono"/>
            </a:endParaRPr>
          </a:p>
          <a:p>
            <a:pPr indent="457200" lvl="0" marL="457200" rtl="0" algn="l">
              <a:lnSpc>
                <a:spcPct val="150000"/>
              </a:lnSpc>
              <a:spcBef>
                <a:spcPts val="0"/>
              </a:spcBef>
              <a:spcAft>
                <a:spcPts val="0"/>
              </a:spcAft>
              <a:buNone/>
            </a:pPr>
            <a:r>
              <a:rPr lang="no" sz="1700">
                <a:solidFill>
                  <a:srgbClr val="4DD0E1"/>
                </a:solidFill>
                <a:latin typeface="Roboto Mono"/>
                <a:ea typeface="Roboto Mono"/>
                <a:cs typeface="Roboto Mono"/>
                <a:sym typeface="Roboto Mono"/>
              </a:rPr>
              <a:t>with</a:t>
            </a:r>
            <a:r>
              <a:rPr lang="no" sz="1700">
                <a:solidFill>
                  <a:srgbClr val="ECEFF1"/>
                </a:solidFill>
                <a:latin typeface="Roboto Mono"/>
                <a:ea typeface="Roboto Mono"/>
                <a:cs typeface="Roboto Mono"/>
                <a:sym typeface="Roboto Mono"/>
              </a:rPr>
              <a:t> open</a:t>
            </a:r>
            <a:r>
              <a:rPr lang="no" sz="1700">
                <a:solidFill>
                  <a:srgbClr val="FBC02D"/>
                </a:solidFill>
                <a:latin typeface="Roboto Mono"/>
                <a:ea typeface="Roboto Mono"/>
                <a:cs typeface="Roboto Mono"/>
                <a:sym typeface="Roboto Mono"/>
              </a:rPr>
              <a:t>(</a:t>
            </a:r>
            <a:r>
              <a:rPr lang="no" sz="1700">
                <a:solidFill>
                  <a:srgbClr val="9CCC65"/>
                </a:solidFill>
                <a:latin typeface="Roboto Mono"/>
                <a:ea typeface="Roboto Mono"/>
                <a:cs typeface="Roboto Mono"/>
                <a:sym typeface="Roboto Mono"/>
              </a:rPr>
              <a:t>"filnavn.txt"</a:t>
            </a:r>
            <a:r>
              <a:rPr lang="no" sz="1700">
                <a:solidFill>
                  <a:srgbClr val="FBC02D"/>
                </a:solidFill>
                <a:latin typeface="Roboto Mono"/>
                <a:ea typeface="Roboto Mono"/>
                <a:cs typeface="Roboto Mono"/>
                <a:sym typeface="Roboto Mono"/>
              </a:rPr>
              <a:t>,</a:t>
            </a:r>
            <a:r>
              <a:rPr lang="no" sz="1700">
                <a:solidFill>
                  <a:srgbClr val="ECEFF1"/>
                </a:solidFill>
                <a:latin typeface="Roboto Mono"/>
                <a:ea typeface="Roboto Mono"/>
                <a:cs typeface="Roboto Mono"/>
                <a:sym typeface="Roboto Mono"/>
              </a:rPr>
              <a:t> </a:t>
            </a:r>
            <a:r>
              <a:rPr lang="no" sz="1700">
                <a:solidFill>
                  <a:srgbClr val="9CCC65"/>
                </a:solidFill>
                <a:latin typeface="Roboto Mono"/>
                <a:ea typeface="Roboto Mono"/>
                <a:cs typeface="Roboto Mono"/>
                <a:sym typeface="Roboto Mono"/>
              </a:rPr>
              <a:t>'w'</a:t>
            </a:r>
            <a:r>
              <a:rPr lang="no" sz="1700">
                <a:solidFill>
                  <a:srgbClr val="FBC02D"/>
                </a:solidFill>
                <a:latin typeface="Roboto Mono"/>
                <a:ea typeface="Roboto Mono"/>
                <a:cs typeface="Roboto Mono"/>
                <a:sym typeface="Roboto Mono"/>
              </a:rPr>
              <a:t>)</a:t>
            </a:r>
            <a:r>
              <a:rPr lang="no" sz="1700">
                <a:solidFill>
                  <a:srgbClr val="ECEFF1"/>
                </a:solidFill>
                <a:latin typeface="Roboto Mono"/>
                <a:ea typeface="Roboto Mono"/>
                <a:cs typeface="Roboto Mono"/>
                <a:sym typeface="Roboto Mono"/>
              </a:rPr>
              <a:t> </a:t>
            </a:r>
            <a:r>
              <a:rPr lang="no" sz="1700">
                <a:solidFill>
                  <a:srgbClr val="4DD0E1"/>
                </a:solidFill>
                <a:latin typeface="Roboto Mono"/>
                <a:ea typeface="Roboto Mono"/>
                <a:cs typeface="Roboto Mono"/>
                <a:sym typeface="Roboto Mono"/>
              </a:rPr>
              <a:t>as</a:t>
            </a:r>
            <a:r>
              <a:rPr lang="no" sz="1700">
                <a:solidFill>
                  <a:srgbClr val="ECEFF1"/>
                </a:solidFill>
                <a:latin typeface="Roboto Mono"/>
                <a:ea typeface="Roboto Mono"/>
                <a:cs typeface="Roboto Mono"/>
                <a:sym typeface="Roboto Mono"/>
              </a:rPr>
              <a:t> f</a:t>
            </a:r>
            <a:r>
              <a:rPr lang="no" sz="1700">
                <a:solidFill>
                  <a:srgbClr val="FBC02D"/>
                </a:solidFill>
                <a:latin typeface="Roboto Mono"/>
                <a:ea typeface="Roboto Mono"/>
                <a:cs typeface="Roboto Mono"/>
                <a:sym typeface="Roboto Mono"/>
              </a:rPr>
              <a:t>:</a:t>
            </a:r>
            <a:r>
              <a:rPr lang="no" sz="1700">
                <a:solidFill>
                  <a:srgbClr val="ECEFF1"/>
                </a:solidFill>
                <a:latin typeface="Roboto Mono"/>
                <a:ea typeface="Roboto Mono"/>
                <a:cs typeface="Roboto Mono"/>
                <a:sym typeface="Roboto Mono"/>
              </a:rPr>
              <a:t> </a:t>
            </a:r>
            <a:br>
              <a:rPr lang="no" sz="1700">
                <a:solidFill>
                  <a:srgbClr val="ECEFF1"/>
                </a:solidFill>
                <a:latin typeface="Roboto Mono"/>
                <a:ea typeface="Roboto Mono"/>
                <a:cs typeface="Roboto Mono"/>
                <a:sym typeface="Roboto Mono"/>
              </a:rPr>
            </a:br>
            <a:r>
              <a:rPr lang="no" sz="1700">
                <a:solidFill>
                  <a:srgbClr val="ECEFF1"/>
                </a:solidFill>
                <a:latin typeface="Roboto Mono"/>
                <a:ea typeface="Roboto Mono"/>
                <a:cs typeface="Roboto Mono"/>
                <a:sym typeface="Roboto Mono"/>
              </a:rPr>
              <a:t>    	f</a:t>
            </a:r>
            <a:r>
              <a:rPr lang="no" sz="1700">
                <a:solidFill>
                  <a:srgbClr val="FBC02D"/>
                </a:solidFill>
                <a:latin typeface="Roboto Mono"/>
                <a:ea typeface="Roboto Mono"/>
                <a:cs typeface="Roboto Mono"/>
                <a:sym typeface="Roboto Mono"/>
              </a:rPr>
              <a:t>.</a:t>
            </a:r>
            <a:r>
              <a:rPr lang="no" sz="1700">
                <a:solidFill>
                  <a:srgbClr val="ECEFF1"/>
                </a:solidFill>
                <a:latin typeface="Roboto Mono"/>
                <a:ea typeface="Roboto Mono"/>
                <a:cs typeface="Roboto Mono"/>
                <a:sym typeface="Roboto Mono"/>
              </a:rPr>
              <a:t>write</a:t>
            </a:r>
            <a:r>
              <a:rPr lang="no" sz="1700">
                <a:solidFill>
                  <a:srgbClr val="FBC02D"/>
                </a:solidFill>
                <a:latin typeface="Roboto Mono"/>
                <a:ea typeface="Roboto Mono"/>
                <a:cs typeface="Roboto Mono"/>
                <a:sym typeface="Roboto Mono"/>
              </a:rPr>
              <a:t>(</a:t>
            </a:r>
            <a:r>
              <a:rPr lang="no" sz="1700">
                <a:solidFill>
                  <a:srgbClr val="9CCC65"/>
                </a:solidFill>
                <a:latin typeface="Roboto Mono"/>
                <a:ea typeface="Roboto Mono"/>
                <a:cs typeface="Roboto Mono"/>
                <a:sym typeface="Roboto Mono"/>
              </a:rPr>
              <a:t>"Hello World"</a:t>
            </a:r>
            <a:r>
              <a:rPr lang="no" sz="1700">
                <a:solidFill>
                  <a:srgbClr val="FBC02D"/>
                </a:solidFill>
                <a:latin typeface="Roboto Mono"/>
                <a:ea typeface="Roboto Mono"/>
                <a:cs typeface="Roboto Mono"/>
                <a:sym typeface="Roboto Mono"/>
              </a:rPr>
              <a:t>)</a:t>
            </a:r>
            <a:endParaRPr sz="600">
              <a:solidFill>
                <a:srgbClr val="FFFFFF"/>
              </a:solidFill>
            </a:endParaRPr>
          </a:p>
          <a:p>
            <a:pPr indent="-311150" lvl="0" marL="457200" rtl="0" algn="l">
              <a:lnSpc>
                <a:spcPct val="200000"/>
              </a:lnSpc>
              <a:spcBef>
                <a:spcPts val="1000"/>
              </a:spcBef>
              <a:spcAft>
                <a:spcPts val="0"/>
              </a:spcAft>
              <a:buSzPts val="1300"/>
              <a:buChar char="●"/>
            </a:pPr>
            <a:r>
              <a:rPr lang="no" sz="1600">
                <a:solidFill>
                  <a:srgbClr val="FFFFFF"/>
                </a:solidFill>
              </a:rPr>
              <a:t>Lese fra fil:</a:t>
            </a:r>
            <a:endParaRPr sz="1600">
              <a:solidFill>
                <a:srgbClr val="FFFFFF"/>
              </a:solidFill>
            </a:endParaRPr>
          </a:p>
          <a:p>
            <a:pPr indent="457200" lvl="0" marL="457200" rtl="0" algn="l">
              <a:lnSpc>
                <a:spcPct val="150000"/>
              </a:lnSpc>
              <a:spcBef>
                <a:spcPts val="0"/>
              </a:spcBef>
              <a:spcAft>
                <a:spcPts val="0"/>
              </a:spcAft>
              <a:buNone/>
            </a:pPr>
            <a:r>
              <a:rPr lang="no" sz="1700">
                <a:solidFill>
                  <a:srgbClr val="4DD0E1"/>
                </a:solidFill>
                <a:latin typeface="Roboto Mono"/>
                <a:ea typeface="Roboto Mono"/>
                <a:cs typeface="Roboto Mono"/>
                <a:sym typeface="Roboto Mono"/>
              </a:rPr>
              <a:t>with</a:t>
            </a:r>
            <a:r>
              <a:rPr lang="no" sz="1700">
                <a:solidFill>
                  <a:srgbClr val="ECEFF1"/>
                </a:solidFill>
                <a:latin typeface="Roboto Mono"/>
                <a:ea typeface="Roboto Mono"/>
                <a:cs typeface="Roboto Mono"/>
                <a:sym typeface="Roboto Mono"/>
              </a:rPr>
              <a:t> open</a:t>
            </a:r>
            <a:r>
              <a:rPr lang="no" sz="1700">
                <a:solidFill>
                  <a:srgbClr val="FBC02D"/>
                </a:solidFill>
                <a:latin typeface="Roboto Mono"/>
                <a:ea typeface="Roboto Mono"/>
                <a:cs typeface="Roboto Mono"/>
                <a:sym typeface="Roboto Mono"/>
              </a:rPr>
              <a:t>(</a:t>
            </a:r>
            <a:r>
              <a:rPr lang="no" sz="1700">
                <a:solidFill>
                  <a:srgbClr val="9CCC65"/>
                </a:solidFill>
                <a:latin typeface="Roboto Mono"/>
                <a:ea typeface="Roboto Mono"/>
                <a:cs typeface="Roboto Mono"/>
                <a:sym typeface="Roboto Mono"/>
              </a:rPr>
              <a:t>"filnavn.txt"</a:t>
            </a:r>
            <a:r>
              <a:rPr lang="no" sz="1700">
                <a:solidFill>
                  <a:srgbClr val="FBC02D"/>
                </a:solidFill>
                <a:latin typeface="Roboto Mono"/>
                <a:ea typeface="Roboto Mono"/>
                <a:cs typeface="Roboto Mono"/>
                <a:sym typeface="Roboto Mono"/>
              </a:rPr>
              <a:t>,</a:t>
            </a:r>
            <a:r>
              <a:rPr lang="no" sz="1700">
                <a:solidFill>
                  <a:srgbClr val="ECEFF1"/>
                </a:solidFill>
                <a:latin typeface="Roboto Mono"/>
                <a:ea typeface="Roboto Mono"/>
                <a:cs typeface="Roboto Mono"/>
                <a:sym typeface="Roboto Mono"/>
              </a:rPr>
              <a:t> </a:t>
            </a:r>
            <a:r>
              <a:rPr lang="no" sz="1700">
                <a:solidFill>
                  <a:srgbClr val="9CCC65"/>
                </a:solidFill>
                <a:latin typeface="Roboto Mono"/>
                <a:ea typeface="Roboto Mono"/>
                <a:cs typeface="Roboto Mono"/>
                <a:sym typeface="Roboto Mono"/>
              </a:rPr>
              <a:t>'r'</a:t>
            </a:r>
            <a:r>
              <a:rPr lang="no" sz="1700">
                <a:solidFill>
                  <a:srgbClr val="FBC02D"/>
                </a:solidFill>
                <a:latin typeface="Roboto Mono"/>
                <a:ea typeface="Roboto Mono"/>
                <a:cs typeface="Roboto Mono"/>
                <a:sym typeface="Roboto Mono"/>
              </a:rPr>
              <a:t>)</a:t>
            </a:r>
            <a:r>
              <a:rPr lang="no" sz="1700">
                <a:solidFill>
                  <a:srgbClr val="ECEFF1"/>
                </a:solidFill>
                <a:latin typeface="Roboto Mono"/>
                <a:ea typeface="Roboto Mono"/>
                <a:cs typeface="Roboto Mono"/>
                <a:sym typeface="Roboto Mono"/>
              </a:rPr>
              <a:t> </a:t>
            </a:r>
            <a:r>
              <a:rPr lang="no" sz="1700">
                <a:solidFill>
                  <a:srgbClr val="4DD0E1"/>
                </a:solidFill>
                <a:latin typeface="Roboto Mono"/>
                <a:ea typeface="Roboto Mono"/>
                <a:cs typeface="Roboto Mono"/>
                <a:sym typeface="Roboto Mono"/>
              </a:rPr>
              <a:t>as</a:t>
            </a:r>
            <a:r>
              <a:rPr lang="no" sz="1700">
                <a:solidFill>
                  <a:srgbClr val="ECEFF1"/>
                </a:solidFill>
                <a:latin typeface="Roboto Mono"/>
                <a:ea typeface="Roboto Mono"/>
                <a:cs typeface="Roboto Mono"/>
                <a:sym typeface="Roboto Mono"/>
              </a:rPr>
              <a:t> f</a:t>
            </a:r>
            <a:r>
              <a:rPr lang="no" sz="1700">
                <a:solidFill>
                  <a:srgbClr val="FBC02D"/>
                </a:solidFill>
                <a:latin typeface="Roboto Mono"/>
                <a:ea typeface="Roboto Mono"/>
                <a:cs typeface="Roboto Mono"/>
                <a:sym typeface="Roboto Mono"/>
              </a:rPr>
              <a:t>:</a:t>
            </a:r>
            <a:r>
              <a:rPr lang="no" sz="1700">
                <a:solidFill>
                  <a:srgbClr val="ECEFF1"/>
                </a:solidFill>
                <a:latin typeface="Roboto Mono"/>
                <a:ea typeface="Roboto Mono"/>
                <a:cs typeface="Roboto Mono"/>
                <a:sym typeface="Roboto Mono"/>
              </a:rPr>
              <a:t> </a:t>
            </a:r>
            <a:br>
              <a:rPr lang="no" sz="1700">
                <a:solidFill>
                  <a:srgbClr val="ECEFF1"/>
                </a:solidFill>
                <a:latin typeface="Roboto Mono"/>
                <a:ea typeface="Roboto Mono"/>
                <a:cs typeface="Roboto Mono"/>
                <a:sym typeface="Roboto Mono"/>
              </a:rPr>
            </a:br>
            <a:r>
              <a:rPr lang="no" sz="1700">
                <a:solidFill>
                  <a:srgbClr val="ECEFF1"/>
                </a:solidFill>
                <a:latin typeface="Roboto Mono"/>
                <a:ea typeface="Roboto Mono"/>
                <a:cs typeface="Roboto Mono"/>
                <a:sym typeface="Roboto Mono"/>
              </a:rPr>
              <a:t>		data </a:t>
            </a:r>
            <a:r>
              <a:rPr lang="no" sz="1700">
                <a:solidFill>
                  <a:srgbClr val="FBC02D"/>
                </a:solidFill>
                <a:latin typeface="Roboto Mono"/>
                <a:ea typeface="Roboto Mono"/>
                <a:cs typeface="Roboto Mono"/>
                <a:sym typeface="Roboto Mono"/>
              </a:rPr>
              <a:t>=</a:t>
            </a:r>
            <a:r>
              <a:rPr lang="no" sz="1700">
                <a:solidFill>
                  <a:srgbClr val="ECEFF1"/>
                </a:solidFill>
                <a:latin typeface="Roboto Mono"/>
                <a:ea typeface="Roboto Mono"/>
                <a:cs typeface="Roboto Mono"/>
                <a:sym typeface="Roboto Mono"/>
              </a:rPr>
              <a:t> f</a:t>
            </a:r>
            <a:r>
              <a:rPr lang="no" sz="1700">
                <a:solidFill>
                  <a:srgbClr val="FBC02D"/>
                </a:solidFill>
                <a:latin typeface="Roboto Mono"/>
                <a:ea typeface="Roboto Mono"/>
                <a:cs typeface="Roboto Mono"/>
                <a:sym typeface="Roboto Mono"/>
              </a:rPr>
              <a:t>.</a:t>
            </a:r>
            <a:r>
              <a:rPr lang="no" sz="1700">
                <a:solidFill>
                  <a:srgbClr val="ECEFF1"/>
                </a:solidFill>
                <a:latin typeface="Roboto Mono"/>
                <a:ea typeface="Roboto Mono"/>
                <a:cs typeface="Roboto Mono"/>
                <a:sym typeface="Roboto Mono"/>
              </a:rPr>
              <a:t>readlines</a:t>
            </a:r>
            <a:r>
              <a:rPr lang="no" sz="1700">
                <a:solidFill>
                  <a:srgbClr val="FBC02D"/>
                </a:solidFill>
                <a:latin typeface="Roboto Mono"/>
                <a:ea typeface="Roboto Mono"/>
                <a:cs typeface="Roboto Mono"/>
                <a:sym typeface="Roboto Mono"/>
              </a:rPr>
              <a:t>()</a:t>
            </a:r>
            <a:endParaRPr sz="1700">
              <a:solidFill>
                <a:srgbClr val="FBC02D"/>
              </a:solidFill>
              <a:latin typeface="Roboto Mono"/>
              <a:ea typeface="Roboto Mono"/>
              <a:cs typeface="Roboto Mono"/>
              <a:sym typeface="Roboto Mono"/>
            </a:endParaRPr>
          </a:p>
          <a:p>
            <a:pPr indent="0" lvl="0" marL="0" rtl="0" algn="l">
              <a:lnSpc>
                <a:spcPct val="200000"/>
              </a:lnSpc>
              <a:spcBef>
                <a:spcPts val="0"/>
              </a:spcBef>
              <a:spcAft>
                <a:spcPts val="0"/>
              </a:spcAft>
              <a:buNone/>
            </a:pPr>
            <a:r>
              <a:t/>
            </a:r>
            <a:endParaRPr sz="900">
              <a:solidFill>
                <a:srgbClr val="FBC02D"/>
              </a:solidFill>
              <a:latin typeface="Roboto Mono"/>
              <a:ea typeface="Roboto Mono"/>
              <a:cs typeface="Roboto Mono"/>
              <a:sym typeface="Roboto Mono"/>
            </a:endParaRPr>
          </a:p>
          <a:p>
            <a:pPr indent="-342900" lvl="0" marL="457200" rtl="0" algn="l">
              <a:lnSpc>
                <a:spcPct val="150000"/>
              </a:lnSpc>
              <a:spcBef>
                <a:spcPts val="0"/>
              </a:spcBef>
              <a:spcAft>
                <a:spcPts val="0"/>
              </a:spcAft>
              <a:buSzPts val="1800"/>
              <a:buChar char="●"/>
            </a:pPr>
            <a:r>
              <a:rPr lang="no" sz="1800"/>
              <a:t>Slipper å bruke </a:t>
            </a:r>
            <a:r>
              <a:rPr lang="no" sz="1800"/>
              <a:t>bruke </a:t>
            </a:r>
            <a:r>
              <a:rPr b="1" lang="no" sz="1800"/>
              <a:t>f.close()</a:t>
            </a:r>
            <a:r>
              <a:rPr lang="no" sz="1800"/>
              <a:t> med </a:t>
            </a:r>
            <a:r>
              <a:rPr b="1" lang="no" sz="1800"/>
              <a:t>with</a:t>
            </a:r>
            <a:r>
              <a:rPr lang="no" sz="1800"/>
              <a:t>!</a:t>
            </a:r>
            <a:endParaRPr sz="1800">
              <a:solidFill>
                <a:srgbClr val="FFFFFF"/>
              </a:solidFill>
              <a:latin typeface="Roboto Mono"/>
              <a:ea typeface="Roboto Mono"/>
              <a:cs typeface="Roboto Mono"/>
              <a:sym typeface="Roboto Mono"/>
            </a:endParaRPr>
          </a:p>
          <a:p>
            <a:pPr indent="0" lvl="0" marL="914400" rtl="0" algn="l">
              <a:lnSpc>
                <a:spcPct val="150000"/>
              </a:lnSpc>
              <a:spcBef>
                <a:spcPts val="1600"/>
              </a:spcBef>
              <a:spcAft>
                <a:spcPts val="0"/>
              </a:spcAft>
              <a:buNone/>
            </a:pPr>
            <a:r>
              <a:t/>
            </a:r>
            <a:endParaRPr sz="1600">
              <a:solidFill>
                <a:srgbClr val="FFFFFF"/>
              </a:solidFill>
            </a:endParaRPr>
          </a:p>
        </p:txBody>
      </p:sp>
      <p:pic>
        <p:nvPicPr>
          <p:cNvPr id="724" name="Google Shape;724;p99"/>
          <p:cNvPicPr preferRelativeResize="0"/>
          <p:nvPr/>
        </p:nvPicPr>
        <p:blipFill>
          <a:blip r:embed="rId3">
            <a:alphaModFix/>
          </a:blip>
          <a:stretch>
            <a:fillRect/>
          </a:stretch>
        </p:blipFill>
        <p:spPr>
          <a:xfrm>
            <a:off x="6290638" y="3792200"/>
            <a:ext cx="2045775" cy="1491800"/>
          </a:xfrm>
          <a:prstGeom prst="rect">
            <a:avLst/>
          </a:prstGeom>
          <a:noFill/>
          <a:ln>
            <a:noFill/>
          </a:ln>
        </p:spPr>
      </p:pic>
      <p:pic>
        <p:nvPicPr>
          <p:cNvPr id="725" name="Google Shape;725;p99"/>
          <p:cNvPicPr preferRelativeResize="0"/>
          <p:nvPr/>
        </p:nvPicPr>
        <p:blipFill>
          <a:blip r:embed="rId4">
            <a:alphaModFix/>
          </a:blip>
          <a:stretch>
            <a:fillRect/>
          </a:stretch>
        </p:blipFill>
        <p:spPr>
          <a:xfrm>
            <a:off x="7562409" y="2121525"/>
            <a:ext cx="2111601" cy="37558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9" name="Shape 729"/>
        <p:cNvGrpSpPr/>
        <p:nvPr/>
      </p:nvGrpSpPr>
      <p:grpSpPr>
        <a:xfrm>
          <a:off x="0" y="0"/>
          <a:ext cx="0" cy="0"/>
          <a:chOff x="0" y="0"/>
          <a:chExt cx="0" cy="0"/>
        </a:xfrm>
      </p:grpSpPr>
      <p:sp>
        <p:nvSpPr>
          <p:cNvPr id="730" name="Google Shape;730;p100"/>
          <p:cNvSpPr/>
          <p:nvPr/>
        </p:nvSpPr>
        <p:spPr>
          <a:xfrm>
            <a:off x="2134200" y="1986525"/>
            <a:ext cx="4875600" cy="12189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0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Eksempel: Lese fra fil og printe ut, linje for linje</a:t>
            </a:r>
            <a:endParaRPr/>
          </a:p>
        </p:txBody>
      </p:sp>
      <p:sp>
        <p:nvSpPr>
          <p:cNvPr id="732" name="Google Shape;732;p100"/>
          <p:cNvSpPr txBox="1"/>
          <p:nvPr>
            <p:ph idx="1" type="body"/>
          </p:nvPr>
        </p:nvSpPr>
        <p:spPr>
          <a:xfrm>
            <a:off x="1297500" y="1441450"/>
            <a:ext cx="7038900" cy="33579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no" sz="1600"/>
              <a:t>Henter inn en fil, leser linje for linje og printer det ut:</a:t>
            </a:r>
            <a:endParaRPr sz="1600"/>
          </a:p>
          <a:p>
            <a:pPr indent="457200" lvl="0" marL="457200" rtl="0" algn="l">
              <a:lnSpc>
                <a:spcPct val="150000"/>
              </a:lnSpc>
              <a:spcBef>
                <a:spcPts val="1600"/>
              </a:spcBef>
              <a:spcAft>
                <a:spcPts val="0"/>
              </a:spcAft>
              <a:buNone/>
            </a:pPr>
            <a:r>
              <a:rPr lang="no" sz="1600">
                <a:solidFill>
                  <a:srgbClr val="4DD0E1"/>
                </a:solidFill>
                <a:latin typeface="Roboto Mono"/>
                <a:ea typeface="Roboto Mono"/>
                <a:cs typeface="Roboto Mono"/>
                <a:sym typeface="Roboto Mono"/>
              </a:rPr>
              <a:t>with</a:t>
            </a:r>
            <a:r>
              <a:rPr lang="no" sz="1600">
                <a:solidFill>
                  <a:srgbClr val="ECEFF1"/>
                </a:solidFill>
                <a:latin typeface="Roboto Mono"/>
                <a:ea typeface="Roboto Mono"/>
                <a:cs typeface="Roboto Mono"/>
                <a:sym typeface="Roboto Mono"/>
              </a:rPr>
              <a:t> open</a:t>
            </a:r>
            <a:r>
              <a:rPr lang="no" sz="1600">
                <a:solidFill>
                  <a:srgbClr val="FBC02D"/>
                </a:solidFill>
                <a:latin typeface="Roboto Mono"/>
                <a:ea typeface="Roboto Mono"/>
                <a:cs typeface="Roboto Mono"/>
                <a:sym typeface="Roboto Mono"/>
              </a:rPr>
              <a:t>(</a:t>
            </a:r>
            <a:r>
              <a:rPr lang="no" sz="1600">
                <a:solidFill>
                  <a:srgbClr val="9CCC65"/>
                </a:solidFill>
                <a:latin typeface="Roboto Mono"/>
                <a:ea typeface="Roboto Mono"/>
                <a:cs typeface="Roboto Mono"/>
                <a:sym typeface="Roboto Mono"/>
              </a:rPr>
              <a:t>"filnavn.txt"</a:t>
            </a:r>
            <a:r>
              <a:rPr lang="no" sz="1600">
                <a:solidFill>
                  <a:srgbClr val="FBC02D"/>
                </a:solidFill>
                <a:latin typeface="Roboto Mono"/>
                <a:ea typeface="Roboto Mono"/>
                <a:cs typeface="Roboto Mono"/>
                <a:sym typeface="Roboto Mono"/>
              </a:rPr>
              <a:t>,</a:t>
            </a:r>
            <a:r>
              <a:rPr lang="no" sz="1600">
                <a:solidFill>
                  <a:srgbClr val="ECEFF1"/>
                </a:solidFill>
                <a:latin typeface="Roboto Mono"/>
                <a:ea typeface="Roboto Mono"/>
                <a:cs typeface="Roboto Mono"/>
                <a:sym typeface="Roboto Mono"/>
              </a:rPr>
              <a:t> </a:t>
            </a:r>
            <a:r>
              <a:rPr lang="no" sz="1600">
                <a:solidFill>
                  <a:srgbClr val="9CCC65"/>
                </a:solidFill>
                <a:latin typeface="Roboto Mono"/>
                <a:ea typeface="Roboto Mono"/>
                <a:cs typeface="Roboto Mono"/>
                <a:sym typeface="Roboto Mono"/>
              </a:rPr>
              <a:t>'r'</a:t>
            </a:r>
            <a:r>
              <a:rPr lang="no" sz="1600">
                <a:solidFill>
                  <a:srgbClr val="FBC02D"/>
                </a:solidFill>
                <a:latin typeface="Roboto Mono"/>
                <a:ea typeface="Roboto Mono"/>
                <a:cs typeface="Roboto Mono"/>
                <a:sym typeface="Roboto Mono"/>
              </a:rPr>
              <a:t>)</a:t>
            </a:r>
            <a:r>
              <a:rPr lang="no" sz="1600">
                <a:solidFill>
                  <a:srgbClr val="ECEFF1"/>
                </a:solidFill>
                <a:latin typeface="Roboto Mono"/>
                <a:ea typeface="Roboto Mono"/>
                <a:cs typeface="Roboto Mono"/>
                <a:sym typeface="Roboto Mono"/>
              </a:rPr>
              <a:t> </a:t>
            </a:r>
            <a:r>
              <a:rPr lang="no" sz="1600">
                <a:solidFill>
                  <a:srgbClr val="4DD0E1"/>
                </a:solidFill>
                <a:latin typeface="Roboto Mono"/>
                <a:ea typeface="Roboto Mono"/>
                <a:cs typeface="Roboto Mono"/>
                <a:sym typeface="Roboto Mono"/>
              </a:rPr>
              <a:t>as</a:t>
            </a:r>
            <a:r>
              <a:rPr lang="no" sz="1600">
                <a:solidFill>
                  <a:srgbClr val="ECEFF1"/>
                </a:solidFill>
                <a:latin typeface="Roboto Mono"/>
                <a:ea typeface="Roboto Mono"/>
                <a:cs typeface="Roboto Mono"/>
                <a:sym typeface="Roboto Mono"/>
              </a:rPr>
              <a:t> fil</a:t>
            </a:r>
            <a:r>
              <a:rPr lang="no" sz="1600">
                <a:solidFill>
                  <a:srgbClr val="FBC02D"/>
                </a:solidFill>
                <a:latin typeface="Roboto Mono"/>
                <a:ea typeface="Roboto Mono"/>
                <a:cs typeface="Roboto Mono"/>
                <a:sym typeface="Roboto Mono"/>
              </a:rPr>
              <a:t>:</a:t>
            </a:r>
            <a:r>
              <a:rPr lang="no" sz="1600">
                <a:solidFill>
                  <a:srgbClr val="ECEFF1"/>
                </a:solidFill>
                <a:latin typeface="Roboto Mono"/>
                <a:ea typeface="Roboto Mono"/>
                <a:cs typeface="Roboto Mono"/>
                <a:sym typeface="Roboto Mono"/>
              </a:rPr>
              <a:t>  </a:t>
            </a:r>
            <a:br>
              <a:rPr lang="no" sz="1600">
                <a:solidFill>
                  <a:srgbClr val="ECEFF1"/>
                </a:solidFill>
                <a:latin typeface="Roboto Mono"/>
                <a:ea typeface="Roboto Mono"/>
                <a:cs typeface="Roboto Mono"/>
                <a:sym typeface="Roboto Mono"/>
              </a:rPr>
            </a:br>
            <a:r>
              <a:rPr lang="no" sz="1600">
                <a:solidFill>
                  <a:srgbClr val="ECEFF1"/>
                </a:solidFill>
                <a:latin typeface="Roboto Mono"/>
                <a:ea typeface="Roboto Mono"/>
                <a:cs typeface="Roboto Mono"/>
                <a:sym typeface="Roboto Mono"/>
              </a:rPr>
              <a:t>    	</a:t>
            </a:r>
            <a:r>
              <a:rPr lang="no" sz="1600">
                <a:solidFill>
                  <a:srgbClr val="4DD0E1"/>
                </a:solidFill>
                <a:latin typeface="Roboto Mono"/>
                <a:ea typeface="Roboto Mono"/>
                <a:cs typeface="Roboto Mono"/>
                <a:sym typeface="Roboto Mono"/>
              </a:rPr>
              <a:t>for</a:t>
            </a:r>
            <a:r>
              <a:rPr lang="no" sz="1600">
                <a:solidFill>
                  <a:srgbClr val="ECEFF1"/>
                </a:solidFill>
                <a:latin typeface="Roboto Mono"/>
                <a:ea typeface="Roboto Mono"/>
                <a:cs typeface="Roboto Mono"/>
                <a:sym typeface="Roboto Mono"/>
              </a:rPr>
              <a:t> lin</a:t>
            </a:r>
            <a:r>
              <a:rPr lang="no" sz="1600">
                <a:solidFill>
                  <a:srgbClr val="ECEFF1"/>
                </a:solidFill>
                <a:latin typeface="Roboto Mono"/>
                <a:ea typeface="Roboto Mono"/>
                <a:cs typeface="Roboto Mono"/>
                <a:sym typeface="Roboto Mono"/>
              </a:rPr>
              <a:t>e</a:t>
            </a:r>
            <a:r>
              <a:rPr lang="no" sz="1600">
                <a:solidFill>
                  <a:srgbClr val="ECEFF1"/>
                </a:solidFill>
                <a:latin typeface="Roboto Mono"/>
                <a:ea typeface="Roboto Mono"/>
                <a:cs typeface="Roboto Mono"/>
                <a:sym typeface="Roboto Mono"/>
              </a:rPr>
              <a:t> </a:t>
            </a:r>
            <a:r>
              <a:rPr lang="no" sz="1600">
                <a:solidFill>
                  <a:srgbClr val="4DD0E1"/>
                </a:solidFill>
                <a:latin typeface="Roboto Mono"/>
                <a:ea typeface="Roboto Mono"/>
                <a:cs typeface="Roboto Mono"/>
                <a:sym typeface="Roboto Mono"/>
              </a:rPr>
              <a:t>in</a:t>
            </a:r>
            <a:r>
              <a:rPr lang="no" sz="1600">
                <a:solidFill>
                  <a:srgbClr val="ECEFF1"/>
                </a:solidFill>
                <a:latin typeface="Roboto Mono"/>
                <a:ea typeface="Roboto Mono"/>
                <a:cs typeface="Roboto Mono"/>
                <a:sym typeface="Roboto Mono"/>
              </a:rPr>
              <a:t> fil</a:t>
            </a:r>
            <a:r>
              <a:rPr lang="no" sz="1600">
                <a:solidFill>
                  <a:srgbClr val="FBC02D"/>
                </a:solidFill>
                <a:latin typeface="Roboto Mono"/>
                <a:ea typeface="Roboto Mono"/>
                <a:cs typeface="Roboto Mono"/>
                <a:sym typeface="Roboto Mono"/>
              </a:rPr>
              <a:t>:</a:t>
            </a:r>
            <a:br>
              <a:rPr lang="no" sz="1600">
                <a:solidFill>
                  <a:srgbClr val="ECEFF1"/>
                </a:solidFill>
                <a:latin typeface="Roboto Mono"/>
                <a:ea typeface="Roboto Mono"/>
                <a:cs typeface="Roboto Mono"/>
                <a:sym typeface="Roboto Mono"/>
              </a:rPr>
            </a:br>
            <a:r>
              <a:rPr lang="no" sz="1600">
                <a:solidFill>
                  <a:srgbClr val="ECEFF1"/>
                </a:solidFill>
                <a:latin typeface="Roboto Mono"/>
                <a:ea typeface="Roboto Mono"/>
                <a:cs typeface="Roboto Mono"/>
                <a:sym typeface="Roboto Mono"/>
              </a:rPr>
              <a:t>    		</a:t>
            </a:r>
            <a:r>
              <a:rPr lang="no" sz="1600">
                <a:solidFill>
                  <a:srgbClr val="4DD0E1"/>
                </a:solidFill>
                <a:latin typeface="Roboto Mono"/>
                <a:ea typeface="Roboto Mono"/>
                <a:cs typeface="Roboto Mono"/>
                <a:sym typeface="Roboto Mono"/>
              </a:rPr>
              <a:t>print</a:t>
            </a:r>
            <a:r>
              <a:rPr lang="no" sz="1600">
                <a:solidFill>
                  <a:srgbClr val="FBC02D"/>
                </a:solidFill>
                <a:latin typeface="Roboto Mono"/>
                <a:ea typeface="Roboto Mono"/>
                <a:cs typeface="Roboto Mono"/>
                <a:sym typeface="Roboto Mono"/>
              </a:rPr>
              <a:t>(</a:t>
            </a:r>
            <a:r>
              <a:rPr lang="no" sz="1600">
                <a:solidFill>
                  <a:srgbClr val="ECEFF1"/>
                </a:solidFill>
                <a:latin typeface="Roboto Mono"/>
                <a:ea typeface="Roboto Mono"/>
                <a:cs typeface="Roboto Mono"/>
                <a:sym typeface="Roboto Mono"/>
              </a:rPr>
              <a:t>line</a:t>
            </a:r>
            <a:r>
              <a:rPr lang="no" sz="1600">
                <a:solidFill>
                  <a:srgbClr val="FBC02D"/>
                </a:solidFill>
                <a:latin typeface="Roboto Mono"/>
                <a:ea typeface="Roboto Mono"/>
                <a:cs typeface="Roboto Mono"/>
                <a:sym typeface="Roboto Mono"/>
              </a:rPr>
              <a:t>)</a:t>
            </a:r>
            <a:endParaRPr sz="1600">
              <a:solidFill>
                <a:srgbClr val="FBC02D"/>
              </a:solidFill>
              <a:latin typeface="Roboto Mono"/>
              <a:ea typeface="Roboto Mono"/>
              <a:cs typeface="Roboto Mono"/>
              <a:sym typeface="Roboto Mono"/>
            </a:endParaRPr>
          </a:p>
          <a:p>
            <a:pPr indent="457200" lvl="0" marL="457200" rtl="0" algn="l">
              <a:lnSpc>
                <a:spcPct val="200000"/>
              </a:lnSpc>
              <a:spcBef>
                <a:spcPts val="0"/>
              </a:spcBef>
              <a:spcAft>
                <a:spcPts val="0"/>
              </a:spcAft>
              <a:buNone/>
            </a:pPr>
            <a:r>
              <a:t/>
            </a:r>
            <a:endParaRPr sz="600">
              <a:solidFill>
                <a:srgbClr val="FBC02D"/>
              </a:solidFill>
              <a:latin typeface="Roboto Mono"/>
              <a:ea typeface="Roboto Mono"/>
              <a:cs typeface="Roboto Mono"/>
              <a:sym typeface="Roboto Mono"/>
            </a:endParaRPr>
          </a:p>
          <a:p>
            <a:pPr indent="-330200" lvl="0" marL="457200" rtl="0" algn="l">
              <a:lnSpc>
                <a:spcPct val="150000"/>
              </a:lnSpc>
              <a:spcBef>
                <a:spcPts val="0"/>
              </a:spcBef>
              <a:spcAft>
                <a:spcPts val="0"/>
              </a:spcAft>
              <a:buSzPts val="1600"/>
              <a:buChar char="●"/>
            </a:pPr>
            <a:r>
              <a:rPr lang="no" sz="1600"/>
              <a:t>Kan også ha flere verdier som hører sammen på samme linje, ved å splitte strengen med et skilletegn (for eksempel “ </a:t>
            </a:r>
            <a:r>
              <a:rPr b="1" lang="no" sz="1600"/>
              <a:t>|</a:t>
            </a:r>
            <a:r>
              <a:rPr lang="no" sz="1600"/>
              <a:t> ”)</a:t>
            </a:r>
            <a:r>
              <a:rPr b="1" lang="no" sz="1600"/>
              <a:t>. </a:t>
            </a:r>
            <a:endParaRPr sz="1600"/>
          </a:p>
          <a:p>
            <a:pPr indent="-330200" lvl="0" marL="457200" rtl="0" algn="l">
              <a:lnSpc>
                <a:spcPct val="150000"/>
              </a:lnSpc>
              <a:spcBef>
                <a:spcPts val="0"/>
              </a:spcBef>
              <a:spcAft>
                <a:spcPts val="0"/>
              </a:spcAft>
              <a:buSzPts val="1600"/>
              <a:buChar char="●"/>
            </a:pPr>
            <a:r>
              <a:rPr lang="no" sz="1600"/>
              <a:t>Kan også lese inn alle linjer som en liste med strenger ved å bruke </a:t>
            </a:r>
            <a:r>
              <a:rPr b="1" lang="no" sz="1600"/>
              <a:t>readlines()</a:t>
            </a:r>
            <a:r>
              <a:rPr lang="no" sz="1600"/>
              <a:t>, må da legge det inn i en variabel</a:t>
            </a:r>
            <a:endParaRPr sz="1600"/>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6" name="Shape 736"/>
        <p:cNvGrpSpPr/>
        <p:nvPr/>
      </p:nvGrpSpPr>
      <p:grpSpPr>
        <a:xfrm>
          <a:off x="0" y="0"/>
          <a:ext cx="0" cy="0"/>
          <a:chOff x="0" y="0"/>
          <a:chExt cx="0" cy="0"/>
        </a:xfrm>
      </p:grpSpPr>
      <p:sp>
        <p:nvSpPr>
          <p:cNvPr id="737" name="Google Shape;737;p101"/>
          <p:cNvSpPr/>
          <p:nvPr/>
        </p:nvSpPr>
        <p:spPr>
          <a:xfrm>
            <a:off x="2195725" y="2021100"/>
            <a:ext cx="6189300" cy="847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0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Eksempel: Skrive til fil, linje for linje</a:t>
            </a:r>
            <a:endParaRPr/>
          </a:p>
        </p:txBody>
      </p:sp>
      <p:sp>
        <p:nvSpPr>
          <p:cNvPr id="739" name="Google Shape;739;p101"/>
          <p:cNvSpPr txBox="1"/>
          <p:nvPr>
            <p:ph idx="1" type="body"/>
          </p:nvPr>
        </p:nvSpPr>
        <p:spPr>
          <a:xfrm>
            <a:off x="1297500" y="1495500"/>
            <a:ext cx="7359000" cy="3357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no" sz="1600"/>
              <a:t>Enkel måte, dersom vi bare skal legge til en ny linje:</a:t>
            </a:r>
            <a:endParaRPr sz="1600"/>
          </a:p>
          <a:p>
            <a:pPr indent="457200" lvl="0" marL="457200" rtl="0" algn="l">
              <a:lnSpc>
                <a:spcPct val="150000"/>
              </a:lnSpc>
              <a:spcBef>
                <a:spcPts val="1600"/>
              </a:spcBef>
              <a:spcAft>
                <a:spcPts val="0"/>
              </a:spcAft>
              <a:buNone/>
            </a:pPr>
            <a:r>
              <a:rPr lang="no" sz="1600">
                <a:solidFill>
                  <a:srgbClr val="4DD0E1"/>
                </a:solidFill>
                <a:latin typeface="Roboto Mono"/>
                <a:ea typeface="Roboto Mono"/>
                <a:cs typeface="Roboto Mono"/>
                <a:sym typeface="Roboto Mono"/>
              </a:rPr>
              <a:t>with</a:t>
            </a:r>
            <a:r>
              <a:rPr lang="no" sz="1600">
                <a:solidFill>
                  <a:srgbClr val="ECEFF1"/>
                </a:solidFill>
                <a:latin typeface="Roboto Mono"/>
                <a:ea typeface="Roboto Mono"/>
                <a:cs typeface="Roboto Mono"/>
                <a:sym typeface="Roboto Mono"/>
              </a:rPr>
              <a:t> open</a:t>
            </a:r>
            <a:r>
              <a:rPr lang="no" sz="1600">
                <a:solidFill>
                  <a:srgbClr val="FBC02D"/>
                </a:solidFill>
                <a:latin typeface="Roboto Mono"/>
                <a:ea typeface="Roboto Mono"/>
                <a:cs typeface="Roboto Mono"/>
                <a:sym typeface="Roboto Mono"/>
              </a:rPr>
              <a:t>(</a:t>
            </a:r>
            <a:r>
              <a:rPr lang="no" sz="1600">
                <a:solidFill>
                  <a:srgbClr val="9CCC65"/>
                </a:solidFill>
                <a:latin typeface="Roboto Mono"/>
                <a:ea typeface="Roboto Mono"/>
                <a:cs typeface="Roboto Mono"/>
                <a:sym typeface="Roboto Mono"/>
              </a:rPr>
              <a:t>"filnavn.txt"</a:t>
            </a:r>
            <a:r>
              <a:rPr lang="no" sz="1600">
                <a:solidFill>
                  <a:srgbClr val="FBC02D"/>
                </a:solidFill>
                <a:latin typeface="Roboto Mono"/>
                <a:ea typeface="Roboto Mono"/>
                <a:cs typeface="Roboto Mono"/>
                <a:sym typeface="Roboto Mono"/>
              </a:rPr>
              <a:t>,</a:t>
            </a:r>
            <a:r>
              <a:rPr lang="no" sz="1600">
                <a:solidFill>
                  <a:srgbClr val="ECEFF1"/>
                </a:solidFill>
                <a:latin typeface="Roboto Mono"/>
                <a:ea typeface="Roboto Mono"/>
                <a:cs typeface="Roboto Mono"/>
                <a:sym typeface="Roboto Mono"/>
              </a:rPr>
              <a:t> </a:t>
            </a:r>
            <a:r>
              <a:rPr lang="no" sz="1600">
                <a:solidFill>
                  <a:srgbClr val="9CCC65"/>
                </a:solidFill>
                <a:latin typeface="Roboto Mono"/>
                <a:ea typeface="Roboto Mono"/>
                <a:cs typeface="Roboto Mono"/>
                <a:sym typeface="Roboto Mono"/>
              </a:rPr>
              <a:t>'a'</a:t>
            </a:r>
            <a:r>
              <a:rPr lang="no" sz="1600">
                <a:solidFill>
                  <a:srgbClr val="FBC02D"/>
                </a:solidFill>
                <a:latin typeface="Roboto Mono"/>
                <a:ea typeface="Roboto Mono"/>
                <a:cs typeface="Roboto Mono"/>
                <a:sym typeface="Roboto Mono"/>
              </a:rPr>
              <a:t>)</a:t>
            </a:r>
            <a:r>
              <a:rPr lang="no" sz="1600">
                <a:solidFill>
                  <a:srgbClr val="ECEFF1"/>
                </a:solidFill>
                <a:latin typeface="Roboto Mono"/>
                <a:ea typeface="Roboto Mono"/>
                <a:cs typeface="Roboto Mono"/>
                <a:sym typeface="Roboto Mono"/>
              </a:rPr>
              <a:t> </a:t>
            </a:r>
            <a:r>
              <a:rPr lang="no" sz="1600">
                <a:solidFill>
                  <a:srgbClr val="4DD0E1"/>
                </a:solidFill>
                <a:latin typeface="Roboto Mono"/>
                <a:ea typeface="Roboto Mono"/>
                <a:cs typeface="Roboto Mono"/>
                <a:sym typeface="Roboto Mono"/>
              </a:rPr>
              <a:t>as</a:t>
            </a:r>
            <a:r>
              <a:rPr lang="no" sz="1600">
                <a:solidFill>
                  <a:srgbClr val="ECEFF1"/>
                </a:solidFill>
                <a:latin typeface="Roboto Mono"/>
                <a:ea typeface="Roboto Mono"/>
                <a:cs typeface="Roboto Mono"/>
                <a:sym typeface="Roboto Mono"/>
              </a:rPr>
              <a:t> fil</a:t>
            </a:r>
            <a:r>
              <a:rPr lang="no" sz="1600">
                <a:solidFill>
                  <a:srgbClr val="FBC02D"/>
                </a:solidFill>
                <a:latin typeface="Roboto Mono"/>
                <a:ea typeface="Roboto Mono"/>
                <a:cs typeface="Roboto Mono"/>
                <a:sym typeface="Roboto Mono"/>
              </a:rPr>
              <a:t>:</a:t>
            </a:r>
            <a:br>
              <a:rPr lang="no" sz="1600">
                <a:solidFill>
                  <a:srgbClr val="ECEFF1"/>
                </a:solidFill>
                <a:latin typeface="Roboto Mono"/>
                <a:ea typeface="Roboto Mono"/>
                <a:cs typeface="Roboto Mono"/>
                <a:sym typeface="Roboto Mono"/>
              </a:rPr>
            </a:br>
            <a:r>
              <a:rPr lang="no" sz="1600">
                <a:solidFill>
                  <a:srgbClr val="ECEFF1"/>
                </a:solidFill>
                <a:latin typeface="Roboto Mono"/>
                <a:ea typeface="Roboto Mono"/>
                <a:cs typeface="Roboto Mono"/>
                <a:sym typeface="Roboto Mono"/>
              </a:rPr>
              <a:t>    	fil</a:t>
            </a:r>
            <a:r>
              <a:rPr lang="no" sz="1600">
                <a:solidFill>
                  <a:srgbClr val="FBC02D"/>
                </a:solidFill>
                <a:latin typeface="Roboto Mono"/>
                <a:ea typeface="Roboto Mono"/>
                <a:cs typeface="Roboto Mono"/>
                <a:sym typeface="Roboto Mono"/>
              </a:rPr>
              <a:t>.</a:t>
            </a:r>
            <a:r>
              <a:rPr lang="no" sz="1600">
                <a:solidFill>
                  <a:srgbClr val="ECEFF1"/>
                </a:solidFill>
                <a:latin typeface="Roboto Mono"/>
                <a:ea typeface="Roboto Mono"/>
                <a:cs typeface="Roboto Mono"/>
                <a:sym typeface="Roboto Mono"/>
              </a:rPr>
              <a:t>write</a:t>
            </a:r>
            <a:r>
              <a:rPr lang="no" sz="1600">
                <a:solidFill>
                  <a:srgbClr val="FBC02D"/>
                </a:solidFill>
                <a:latin typeface="Roboto Mono"/>
                <a:ea typeface="Roboto Mono"/>
                <a:cs typeface="Roboto Mono"/>
                <a:sym typeface="Roboto Mono"/>
              </a:rPr>
              <a:t>(</a:t>
            </a:r>
            <a:r>
              <a:rPr lang="no" sz="1600">
                <a:solidFill>
                  <a:srgbClr val="9CCC65"/>
                </a:solidFill>
                <a:latin typeface="Roboto Mono"/>
                <a:ea typeface="Roboto Mono"/>
                <a:cs typeface="Roboto Mono"/>
                <a:sym typeface="Roboto Mono"/>
              </a:rPr>
              <a:t>"Dette legges til på en ny</a:t>
            </a:r>
            <a:r>
              <a:rPr lang="no" sz="1600">
                <a:solidFill>
                  <a:srgbClr val="9CCC65"/>
                </a:solidFill>
                <a:latin typeface="Roboto Mono"/>
                <a:ea typeface="Roboto Mono"/>
                <a:cs typeface="Roboto Mono"/>
                <a:sym typeface="Roboto Mono"/>
              </a:rPr>
              <a:t> </a:t>
            </a:r>
            <a:r>
              <a:rPr lang="no" sz="1600">
                <a:solidFill>
                  <a:srgbClr val="9CCC65"/>
                </a:solidFill>
                <a:latin typeface="Roboto Mono"/>
                <a:ea typeface="Roboto Mono"/>
                <a:cs typeface="Roboto Mono"/>
                <a:sym typeface="Roboto Mono"/>
              </a:rPr>
              <a:t>linje!"</a:t>
            </a:r>
            <a:r>
              <a:rPr lang="no" sz="1600">
                <a:solidFill>
                  <a:srgbClr val="FBC02D"/>
                </a:solidFill>
                <a:latin typeface="Roboto Mono"/>
                <a:ea typeface="Roboto Mono"/>
                <a:cs typeface="Roboto Mono"/>
                <a:sym typeface="Roboto Mono"/>
              </a:rPr>
              <a:t>)</a:t>
            </a:r>
            <a:endParaRPr sz="1600">
              <a:solidFill>
                <a:srgbClr val="FBC02D"/>
              </a:solidFill>
              <a:latin typeface="Roboto Mono"/>
              <a:ea typeface="Roboto Mono"/>
              <a:cs typeface="Roboto Mono"/>
              <a:sym typeface="Roboto Mono"/>
            </a:endParaRPr>
          </a:p>
          <a:p>
            <a:pPr indent="457200" lvl="0" marL="0" rtl="0" algn="l">
              <a:lnSpc>
                <a:spcPct val="200000"/>
              </a:lnSpc>
              <a:spcBef>
                <a:spcPts val="1600"/>
              </a:spcBef>
              <a:spcAft>
                <a:spcPts val="0"/>
              </a:spcAft>
              <a:buNone/>
            </a:pPr>
            <a:r>
              <a:t/>
            </a:r>
            <a:endParaRPr sz="600">
              <a:solidFill>
                <a:srgbClr val="FBC02D"/>
              </a:solidFill>
              <a:latin typeface="Roboto Mono"/>
              <a:ea typeface="Roboto Mono"/>
              <a:cs typeface="Roboto Mono"/>
              <a:sym typeface="Roboto Mono"/>
            </a:endParaRPr>
          </a:p>
          <a:p>
            <a:pPr indent="-330200" lvl="0" marL="457200" rtl="0" algn="l">
              <a:spcBef>
                <a:spcPts val="0"/>
              </a:spcBef>
              <a:spcAft>
                <a:spcPts val="0"/>
              </a:spcAft>
              <a:buSzPts val="1600"/>
              <a:buChar char="●"/>
            </a:pPr>
            <a:r>
              <a:rPr lang="no" sz="1600"/>
              <a:t>Kan skrive flere linjer av gangen ved å bruke</a:t>
            </a:r>
            <a:endParaRPr sz="1600"/>
          </a:p>
          <a:p>
            <a:pPr indent="457200" lvl="0" marL="457200" rtl="0" algn="l">
              <a:lnSpc>
                <a:spcPct val="100000"/>
              </a:lnSpc>
              <a:spcBef>
                <a:spcPts val="1600"/>
              </a:spcBef>
              <a:spcAft>
                <a:spcPts val="0"/>
              </a:spcAft>
              <a:buNone/>
            </a:pPr>
            <a:r>
              <a:rPr lang="no" sz="1600">
                <a:solidFill>
                  <a:srgbClr val="ECEFF1"/>
                </a:solidFill>
                <a:highlight>
                  <a:srgbClr val="434343"/>
                </a:highlight>
                <a:latin typeface="Roboto Mono"/>
                <a:ea typeface="Roboto Mono"/>
                <a:cs typeface="Roboto Mono"/>
                <a:sym typeface="Roboto Mono"/>
              </a:rPr>
              <a:t>fil</a:t>
            </a:r>
            <a:r>
              <a:rPr lang="no" sz="1600">
                <a:solidFill>
                  <a:srgbClr val="FBC02D"/>
                </a:solidFill>
                <a:highlight>
                  <a:srgbClr val="434343"/>
                </a:highlight>
                <a:latin typeface="Roboto Mono"/>
                <a:ea typeface="Roboto Mono"/>
                <a:cs typeface="Roboto Mono"/>
                <a:sym typeface="Roboto Mono"/>
              </a:rPr>
              <a:t>.</a:t>
            </a:r>
            <a:r>
              <a:rPr lang="no" sz="1600">
                <a:solidFill>
                  <a:srgbClr val="ECEFF1"/>
                </a:solidFill>
                <a:highlight>
                  <a:srgbClr val="434343"/>
                </a:highlight>
                <a:latin typeface="Roboto Mono"/>
                <a:ea typeface="Roboto Mono"/>
                <a:cs typeface="Roboto Mono"/>
                <a:sym typeface="Roboto Mono"/>
              </a:rPr>
              <a:t>writelines</a:t>
            </a:r>
            <a:r>
              <a:rPr lang="no" sz="1600">
                <a:solidFill>
                  <a:srgbClr val="FBC02D"/>
                </a:solidFill>
                <a:highlight>
                  <a:srgbClr val="434343"/>
                </a:highlight>
                <a:latin typeface="Roboto Mono"/>
                <a:ea typeface="Roboto Mono"/>
                <a:cs typeface="Roboto Mono"/>
                <a:sym typeface="Roboto Mono"/>
              </a:rPr>
              <a:t>(</a:t>
            </a:r>
            <a:r>
              <a:rPr lang="no" sz="1600">
                <a:solidFill>
                  <a:srgbClr val="ECEFF1"/>
                </a:solidFill>
                <a:highlight>
                  <a:srgbClr val="434343"/>
                </a:highlight>
                <a:latin typeface="Roboto Mono"/>
                <a:ea typeface="Roboto Mono"/>
                <a:cs typeface="Roboto Mono"/>
                <a:sym typeface="Roboto Mono"/>
              </a:rPr>
              <a:t>liste_med_strenger</a:t>
            </a:r>
            <a:r>
              <a:rPr lang="no" sz="1600">
                <a:solidFill>
                  <a:srgbClr val="FBC02D"/>
                </a:solidFill>
                <a:highlight>
                  <a:srgbClr val="434343"/>
                </a:highlight>
                <a:latin typeface="Roboto Mono"/>
                <a:ea typeface="Roboto Mono"/>
                <a:cs typeface="Roboto Mono"/>
                <a:sym typeface="Roboto Mono"/>
              </a:rPr>
              <a:t>)</a:t>
            </a:r>
            <a:endParaRPr sz="1600">
              <a:solidFill>
                <a:srgbClr val="FBC02D"/>
              </a:solidFill>
              <a:highlight>
                <a:srgbClr val="434343"/>
              </a:highlight>
              <a:latin typeface="Roboto Mono"/>
              <a:ea typeface="Roboto Mono"/>
              <a:cs typeface="Roboto Mono"/>
              <a:sym typeface="Roboto Mono"/>
            </a:endParaRPr>
          </a:p>
          <a:p>
            <a:pPr indent="0" lvl="0" marL="0" rtl="0" algn="l">
              <a:lnSpc>
                <a:spcPct val="100000"/>
              </a:lnSpc>
              <a:spcBef>
                <a:spcPts val="1600"/>
              </a:spcBef>
              <a:spcAft>
                <a:spcPts val="0"/>
              </a:spcAft>
              <a:buNone/>
            </a:pPr>
            <a:r>
              <a:t/>
            </a:r>
            <a:endParaRPr sz="600">
              <a:solidFill>
                <a:srgbClr val="FBC02D"/>
              </a:solidFill>
              <a:latin typeface="Roboto Mono"/>
              <a:ea typeface="Roboto Mono"/>
              <a:cs typeface="Roboto Mono"/>
              <a:sym typeface="Roboto Mono"/>
            </a:endParaRPr>
          </a:p>
          <a:p>
            <a:pPr indent="-330200" lvl="0" marL="457200" rtl="0" algn="l">
              <a:lnSpc>
                <a:spcPct val="100000"/>
              </a:lnSpc>
              <a:spcBef>
                <a:spcPts val="1600"/>
              </a:spcBef>
              <a:spcAft>
                <a:spcPts val="0"/>
              </a:spcAft>
              <a:buClr>
                <a:srgbClr val="FFFFFF"/>
              </a:buClr>
              <a:buSzPts val="1600"/>
              <a:buChar char="●"/>
            </a:pPr>
            <a:r>
              <a:rPr lang="no" sz="1600">
                <a:solidFill>
                  <a:srgbClr val="FFFFFF"/>
                </a:solidFill>
              </a:rPr>
              <a:t>Bruk ‘w’ i stedet for ‘a’ hvis du ikke skal ta vare på tidligere innhold i filen!</a:t>
            </a:r>
            <a:endParaRPr sz="1600">
              <a:solidFill>
                <a:srgbClr val="FFFFFF"/>
              </a:solidFill>
            </a:endParaRPr>
          </a:p>
          <a:p>
            <a:pPr indent="0" lvl="0" marL="457200" rtl="0" algn="l">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sz="3000"/>
              <a:t>Generelle tips til eksamen</a:t>
            </a:r>
            <a:endParaRPr sz="3000"/>
          </a:p>
        </p:txBody>
      </p:sp>
      <p:pic>
        <p:nvPicPr>
          <p:cNvPr id="195" name="Google Shape;195;p21"/>
          <p:cNvPicPr preferRelativeResize="0"/>
          <p:nvPr/>
        </p:nvPicPr>
        <p:blipFill>
          <a:blip r:embed="rId3">
            <a:alphaModFix/>
          </a:blip>
          <a:stretch>
            <a:fillRect/>
          </a:stretch>
        </p:blipFill>
        <p:spPr>
          <a:xfrm>
            <a:off x="2253887" y="1484200"/>
            <a:ext cx="5126124" cy="3235276"/>
          </a:xfrm>
          <a:prstGeom prst="rect">
            <a:avLst/>
          </a:prstGeom>
          <a:noFill/>
          <a:ln>
            <a:noFill/>
          </a:ln>
        </p:spPr>
      </p:pic>
      <p:sp>
        <p:nvSpPr>
          <p:cNvPr id="196" name="Google Shape;196;p21"/>
          <p:cNvSpPr txBox="1"/>
          <p:nvPr/>
        </p:nvSpPr>
        <p:spPr>
          <a:xfrm>
            <a:off x="469425" y="1484200"/>
            <a:ext cx="1268400" cy="6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o" sz="1800">
                <a:solidFill>
                  <a:srgbClr val="FFFFFF"/>
                </a:solidFill>
                <a:latin typeface="Lato"/>
                <a:ea typeface="Lato"/>
                <a:cs typeface="Lato"/>
                <a:sym typeface="Lato"/>
              </a:rPr>
              <a:t>Vær som disse</a:t>
            </a:r>
            <a:endParaRPr sz="1800">
              <a:solidFill>
                <a:srgbClr val="FFFFFF"/>
              </a:solidFill>
              <a:latin typeface="Lato"/>
              <a:ea typeface="Lato"/>
              <a:cs typeface="Lato"/>
              <a:sym typeface="Lato"/>
            </a:endParaRPr>
          </a:p>
        </p:txBody>
      </p:sp>
      <p:sp>
        <p:nvSpPr>
          <p:cNvPr id="197" name="Google Shape;197;p21"/>
          <p:cNvSpPr txBox="1"/>
          <p:nvPr/>
        </p:nvSpPr>
        <p:spPr>
          <a:xfrm>
            <a:off x="7682875" y="1484200"/>
            <a:ext cx="1268400" cy="6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o" sz="1800">
                <a:solidFill>
                  <a:srgbClr val="FFFFFF"/>
                </a:solidFill>
                <a:latin typeface="Lato"/>
                <a:ea typeface="Lato"/>
                <a:cs typeface="Lato"/>
                <a:sym typeface="Lato"/>
              </a:rPr>
              <a:t>Ikke disse</a:t>
            </a:r>
            <a:endParaRPr sz="1800">
              <a:solidFill>
                <a:srgbClr val="FFFFFF"/>
              </a:solidFill>
              <a:latin typeface="Lato"/>
              <a:ea typeface="Lato"/>
              <a:cs typeface="Lato"/>
              <a:sym typeface="Lato"/>
            </a:endParaRPr>
          </a:p>
        </p:txBody>
      </p:sp>
      <p:cxnSp>
        <p:nvCxnSpPr>
          <p:cNvPr id="198" name="Google Shape;198;p21"/>
          <p:cNvCxnSpPr/>
          <p:nvPr/>
        </p:nvCxnSpPr>
        <p:spPr>
          <a:xfrm>
            <a:off x="1348300" y="1945550"/>
            <a:ext cx="968700" cy="559200"/>
          </a:xfrm>
          <a:prstGeom prst="straightConnector1">
            <a:avLst/>
          </a:prstGeom>
          <a:noFill/>
          <a:ln cap="flat" cmpd="sng" w="38100">
            <a:solidFill>
              <a:srgbClr val="6AA84F"/>
            </a:solidFill>
            <a:prstDash val="solid"/>
            <a:round/>
            <a:headEnd len="med" w="med" type="none"/>
            <a:tailEnd len="med" w="med" type="triangle"/>
          </a:ln>
        </p:spPr>
      </p:cxnSp>
      <p:cxnSp>
        <p:nvCxnSpPr>
          <p:cNvPr id="199" name="Google Shape;199;p21"/>
          <p:cNvCxnSpPr/>
          <p:nvPr/>
        </p:nvCxnSpPr>
        <p:spPr>
          <a:xfrm>
            <a:off x="1348300" y="1945550"/>
            <a:ext cx="1518000" cy="329700"/>
          </a:xfrm>
          <a:prstGeom prst="straightConnector1">
            <a:avLst/>
          </a:prstGeom>
          <a:noFill/>
          <a:ln cap="flat" cmpd="sng" w="38100">
            <a:solidFill>
              <a:srgbClr val="6AA84F"/>
            </a:solidFill>
            <a:prstDash val="solid"/>
            <a:round/>
            <a:headEnd len="med" w="med" type="none"/>
            <a:tailEnd len="med" w="med" type="triangle"/>
          </a:ln>
        </p:spPr>
      </p:cxnSp>
      <p:cxnSp>
        <p:nvCxnSpPr>
          <p:cNvPr id="200" name="Google Shape;200;p21"/>
          <p:cNvCxnSpPr/>
          <p:nvPr/>
        </p:nvCxnSpPr>
        <p:spPr>
          <a:xfrm flipH="1" rot="10800000">
            <a:off x="1348300" y="1895450"/>
            <a:ext cx="2207100" cy="50100"/>
          </a:xfrm>
          <a:prstGeom prst="straightConnector1">
            <a:avLst/>
          </a:prstGeom>
          <a:noFill/>
          <a:ln cap="flat" cmpd="sng" w="38100">
            <a:solidFill>
              <a:srgbClr val="6AA84F"/>
            </a:solidFill>
            <a:prstDash val="solid"/>
            <a:round/>
            <a:headEnd len="med" w="med" type="none"/>
            <a:tailEnd len="med" w="med" type="triangle"/>
          </a:ln>
        </p:spPr>
      </p:cxnSp>
      <p:cxnSp>
        <p:nvCxnSpPr>
          <p:cNvPr id="201" name="Google Shape;201;p21"/>
          <p:cNvCxnSpPr/>
          <p:nvPr/>
        </p:nvCxnSpPr>
        <p:spPr>
          <a:xfrm flipH="1">
            <a:off x="5253250" y="1925575"/>
            <a:ext cx="2866500" cy="1328400"/>
          </a:xfrm>
          <a:prstGeom prst="straightConnector1">
            <a:avLst/>
          </a:prstGeom>
          <a:noFill/>
          <a:ln cap="flat" cmpd="sng" w="38100">
            <a:solidFill>
              <a:srgbClr val="E06666"/>
            </a:solidFill>
            <a:prstDash val="solid"/>
            <a:round/>
            <a:headEnd len="med" w="med" type="none"/>
            <a:tailEnd len="med" w="med" type="triangle"/>
          </a:ln>
        </p:spPr>
      </p:cxnSp>
      <p:cxnSp>
        <p:nvCxnSpPr>
          <p:cNvPr id="202" name="Google Shape;202;p21"/>
          <p:cNvCxnSpPr/>
          <p:nvPr/>
        </p:nvCxnSpPr>
        <p:spPr>
          <a:xfrm rot="10800000">
            <a:off x="6122350" y="1885675"/>
            <a:ext cx="1997400" cy="39900"/>
          </a:xfrm>
          <a:prstGeom prst="straightConnector1">
            <a:avLst/>
          </a:prstGeom>
          <a:noFill/>
          <a:ln cap="flat" cmpd="sng" w="38100">
            <a:solidFill>
              <a:srgbClr val="E06666"/>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
                                        <p:tgtEl>
                                          <p:spTgt spid="196"/>
                                        </p:tgtEl>
                                      </p:cBhvr>
                                    </p:animEffect>
                                  </p:childTnLst>
                                </p:cTn>
                              </p:par>
                              <p:par>
                                <p:cTn fill="hold" nodeType="with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
                                        <p:tgtEl>
                                          <p:spTgt spid="198"/>
                                        </p:tgtEl>
                                      </p:cBhvr>
                                    </p:animEffect>
                                  </p:childTnLst>
                                </p:cTn>
                              </p:par>
                              <p:par>
                                <p:cTn fill="hold" nodeType="with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
                                        <p:tgtEl>
                                          <p:spTgt spid="199"/>
                                        </p:tgtEl>
                                      </p:cBhvr>
                                    </p:animEffect>
                                  </p:childTnLst>
                                </p:cTn>
                              </p:par>
                              <p:par>
                                <p:cTn fill="hold" nodeType="with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
                                        <p:tgtEl>
                                          <p:spTgt spid="200"/>
                                        </p:tgtEl>
                                      </p:cBhvr>
                                    </p:animEffect>
                                  </p:childTnLst>
                                </p:cTn>
                              </p:par>
                              <p:par>
                                <p:cTn fill="hold" nodeType="with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
                                        <p:tgtEl>
                                          <p:spTgt spid="197"/>
                                        </p:tgtEl>
                                      </p:cBhvr>
                                    </p:animEffect>
                                  </p:childTnLst>
                                </p:cTn>
                              </p:par>
                              <p:par>
                                <p:cTn fill="hold" nodeType="with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
                                        <p:tgtEl>
                                          <p:spTgt spid="201"/>
                                        </p:tgtEl>
                                      </p:cBhvr>
                                    </p:animEffect>
                                  </p:childTnLst>
                                </p:cTn>
                              </p:par>
                              <p:par>
                                <p:cTn fill="hold" nodeType="with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3" name="Shape 743"/>
        <p:cNvGrpSpPr/>
        <p:nvPr/>
      </p:nvGrpSpPr>
      <p:grpSpPr>
        <a:xfrm>
          <a:off x="0" y="0"/>
          <a:ext cx="0" cy="0"/>
          <a:chOff x="0" y="0"/>
          <a:chExt cx="0" cy="0"/>
        </a:xfrm>
      </p:grpSpPr>
      <p:sp>
        <p:nvSpPr>
          <p:cNvPr id="744" name="Google Shape;744;p10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sz="3000"/>
              <a:t>Kapittel 6:</a:t>
            </a:r>
            <a:endParaRPr sz="3000"/>
          </a:p>
          <a:p>
            <a:pPr indent="0" lvl="0" marL="0" rtl="0" algn="l">
              <a:spcBef>
                <a:spcPts val="0"/>
              </a:spcBef>
              <a:spcAft>
                <a:spcPts val="0"/>
              </a:spcAft>
              <a:buNone/>
            </a:pPr>
            <a:r>
              <a:rPr lang="no" sz="3000"/>
              <a:t>Exceptions / Unntakshåndtering</a:t>
            </a:r>
            <a:endParaRPr sz="3000"/>
          </a:p>
        </p:txBody>
      </p:sp>
      <p:sp>
        <p:nvSpPr>
          <p:cNvPr id="745" name="Google Shape;745;p102"/>
          <p:cNvSpPr txBox="1"/>
          <p:nvPr>
            <p:ph idx="1" type="body"/>
          </p:nvPr>
        </p:nvSpPr>
        <p:spPr>
          <a:xfrm>
            <a:off x="200100" y="3788775"/>
            <a:ext cx="8743800" cy="12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sz="2200">
                <a:latin typeface="Playfair Display"/>
                <a:ea typeface="Playfair Display"/>
                <a:cs typeface="Playfair Display"/>
                <a:sym typeface="Playfair Display"/>
              </a:rPr>
              <a:t>“</a:t>
            </a:r>
            <a:r>
              <a:rPr lang="no" sz="2200">
                <a:latin typeface="Playfair Display"/>
                <a:ea typeface="Playfair Display"/>
                <a:cs typeface="Playfair Display"/>
                <a:sym typeface="Playfair Display"/>
              </a:rPr>
              <a:t>There are two ways to write error-free programs; </a:t>
            </a:r>
            <a:endParaRPr sz="2200">
              <a:latin typeface="Playfair Display"/>
              <a:ea typeface="Playfair Display"/>
              <a:cs typeface="Playfair Display"/>
              <a:sym typeface="Playfair Display"/>
            </a:endParaRPr>
          </a:p>
          <a:p>
            <a:pPr indent="457200" lvl="0" marL="0" rtl="0" algn="l">
              <a:spcBef>
                <a:spcPts val="1600"/>
              </a:spcBef>
              <a:spcAft>
                <a:spcPts val="1600"/>
              </a:spcAft>
              <a:buNone/>
            </a:pPr>
            <a:r>
              <a:rPr lang="no" sz="2200">
                <a:latin typeface="Playfair Display"/>
                <a:ea typeface="Playfair Display"/>
                <a:cs typeface="Playfair Display"/>
                <a:sym typeface="Playfair Display"/>
              </a:rPr>
              <a:t>only the third works.</a:t>
            </a:r>
            <a:r>
              <a:rPr lang="no" sz="2200">
                <a:latin typeface="Playfair Display"/>
                <a:ea typeface="Playfair Display"/>
                <a:cs typeface="Playfair Display"/>
                <a:sym typeface="Playfair Display"/>
              </a:rPr>
              <a:t>”								 		</a:t>
            </a:r>
            <a:r>
              <a:rPr baseline="-25000" lang="no" sz="2200">
                <a:latin typeface="Playfair Display"/>
                <a:ea typeface="Playfair Display"/>
                <a:cs typeface="Playfair Display"/>
                <a:sym typeface="Playfair Display"/>
              </a:rPr>
              <a:t>- Alan J. Perlis</a:t>
            </a:r>
            <a:endParaRPr baseline="-25000" sz="2200">
              <a:latin typeface="Playfair Display"/>
              <a:ea typeface="Playfair Display"/>
              <a:cs typeface="Playfair Display"/>
              <a:sym typeface="Playfair Display"/>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9" name="Shape 749"/>
        <p:cNvGrpSpPr/>
        <p:nvPr/>
      </p:nvGrpSpPr>
      <p:grpSpPr>
        <a:xfrm>
          <a:off x="0" y="0"/>
          <a:ext cx="0" cy="0"/>
          <a:chOff x="0" y="0"/>
          <a:chExt cx="0" cy="0"/>
        </a:xfrm>
      </p:grpSpPr>
      <p:sp>
        <p:nvSpPr>
          <p:cNvPr id="750" name="Google Shape;750;p10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Try/Except</a:t>
            </a:r>
            <a:endParaRPr/>
          </a:p>
        </p:txBody>
      </p:sp>
      <p:sp>
        <p:nvSpPr>
          <p:cNvPr id="751" name="Google Shape;751;p103"/>
          <p:cNvSpPr txBox="1"/>
          <p:nvPr>
            <p:ph idx="1" type="body"/>
          </p:nvPr>
        </p:nvSpPr>
        <p:spPr>
          <a:xfrm>
            <a:off x="1297500" y="1567550"/>
            <a:ext cx="7134000" cy="2911200"/>
          </a:xfrm>
          <a:prstGeom prst="rect">
            <a:avLst/>
          </a:prstGeom>
        </p:spPr>
        <p:txBody>
          <a:bodyPr anchorCtr="0" anchor="t" bIns="91425" lIns="91425" spcFirstLastPara="1" rIns="91425" wrap="square" tIns="91425">
            <a:noAutofit/>
          </a:bodyPr>
          <a:lstStyle/>
          <a:p>
            <a:pPr indent="-330200" lvl="0" marL="457200" rtl="0" algn="l">
              <a:lnSpc>
                <a:spcPct val="200000"/>
              </a:lnSpc>
              <a:spcBef>
                <a:spcPts val="0"/>
              </a:spcBef>
              <a:spcAft>
                <a:spcPts val="0"/>
              </a:spcAft>
              <a:buSzPts val="1600"/>
              <a:buChar char="●"/>
            </a:pPr>
            <a:r>
              <a:rPr lang="no" sz="1600"/>
              <a:t>Fungerer ganske likt som IF/ELS</a:t>
            </a:r>
            <a:r>
              <a:rPr lang="no" sz="1600"/>
              <a:t>E</a:t>
            </a:r>
            <a:endParaRPr sz="1600"/>
          </a:p>
          <a:p>
            <a:pPr indent="-330200" lvl="1" marL="914400" rtl="0" algn="l">
              <a:lnSpc>
                <a:spcPct val="200000"/>
              </a:lnSpc>
              <a:spcBef>
                <a:spcPts val="0"/>
              </a:spcBef>
              <a:spcAft>
                <a:spcPts val="0"/>
              </a:spcAft>
              <a:buSzPts val="1600"/>
              <a:buChar char="○"/>
            </a:pPr>
            <a:r>
              <a:rPr lang="no" sz="1800"/>
              <a:t>IF ≈ Try</a:t>
            </a:r>
            <a:r>
              <a:rPr lang="no" sz="1600"/>
              <a:t> - betingelsen er at koden kjører uten feilmelding</a:t>
            </a:r>
            <a:endParaRPr sz="1600"/>
          </a:p>
          <a:p>
            <a:pPr indent="-330200" lvl="1" marL="914400" rtl="0" algn="l">
              <a:lnSpc>
                <a:spcPct val="200000"/>
              </a:lnSpc>
              <a:spcBef>
                <a:spcPts val="0"/>
              </a:spcBef>
              <a:spcAft>
                <a:spcPts val="0"/>
              </a:spcAft>
              <a:buSzPts val="1600"/>
              <a:buChar char="○"/>
            </a:pPr>
            <a:r>
              <a:rPr lang="no" sz="1800"/>
              <a:t>ELSE ≈ Except</a:t>
            </a:r>
            <a:r>
              <a:rPr lang="no" sz="1600"/>
              <a:t> - dette kjøres dersom en feilmelding blir kastet i Try</a:t>
            </a:r>
            <a:endParaRPr sz="1600"/>
          </a:p>
          <a:p>
            <a:pPr indent="-330200" lvl="0" marL="457200" rtl="0" algn="l">
              <a:lnSpc>
                <a:spcPct val="150000"/>
              </a:lnSpc>
              <a:spcBef>
                <a:spcPts val="0"/>
              </a:spcBef>
              <a:spcAft>
                <a:spcPts val="0"/>
              </a:spcAft>
              <a:buSzPts val="1600"/>
              <a:buChar char="●"/>
            </a:pPr>
            <a:r>
              <a:rPr lang="no" sz="1600"/>
              <a:t>I dette faget bruker vi det egentlig kun i forbindelse med lesing av og skriving til fil.</a:t>
            </a:r>
            <a:endParaRPr sz="160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5" name="Shape 755"/>
        <p:cNvGrpSpPr/>
        <p:nvPr/>
      </p:nvGrpSpPr>
      <p:grpSpPr>
        <a:xfrm>
          <a:off x="0" y="0"/>
          <a:ext cx="0" cy="0"/>
          <a:chOff x="0" y="0"/>
          <a:chExt cx="0" cy="0"/>
        </a:xfrm>
      </p:grpSpPr>
      <p:sp>
        <p:nvSpPr>
          <p:cNvPr id="756" name="Google Shape;756;p10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Eksempel: Lesing fra fil med Try/Except</a:t>
            </a:r>
            <a:endParaRPr/>
          </a:p>
        </p:txBody>
      </p:sp>
      <p:sp>
        <p:nvSpPr>
          <p:cNvPr id="757" name="Google Shape;757;p104"/>
          <p:cNvSpPr txBox="1"/>
          <p:nvPr>
            <p:ph idx="1" type="body"/>
          </p:nvPr>
        </p:nvSpPr>
        <p:spPr>
          <a:xfrm>
            <a:off x="1297500" y="1870100"/>
            <a:ext cx="7038900" cy="1893300"/>
          </a:xfrm>
          <a:prstGeom prst="rect">
            <a:avLst/>
          </a:prstGeom>
          <a:solidFill>
            <a:srgbClr val="434343"/>
          </a:solidFill>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no" sz="1500">
                <a:solidFill>
                  <a:srgbClr val="4DD0E1"/>
                </a:solidFill>
                <a:latin typeface="Roboto Mono"/>
                <a:ea typeface="Roboto Mono"/>
                <a:cs typeface="Roboto Mono"/>
                <a:sym typeface="Roboto Mono"/>
              </a:rPr>
              <a:t>try</a:t>
            </a:r>
            <a:r>
              <a:rPr lang="no" sz="1500">
                <a:solidFill>
                  <a:srgbClr val="FBC02D"/>
                </a:solidFill>
                <a:latin typeface="Roboto Mono"/>
                <a:ea typeface="Roboto Mono"/>
                <a:cs typeface="Roboto Mono"/>
                <a:sym typeface="Roboto Mono"/>
              </a:rPr>
              <a:t>:</a:t>
            </a:r>
            <a:br>
              <a:rPr lang="no" sz="1500">
                <a:solidFill>
                  <a:srgbClr val="ECEFF1"/>
                </a:solidFill>
                <a:latin typeface="Roboto Mono"/>
                <a:ea typeface="Roboto Mono"/>
                <a:cs typeface="Roboto Mono"/>
                <a:sym typeface="Roboto Mono"/>
              </a:rPr>
            </a:br>
            <a:r>
              <a:rPr lang="no" sz="1500">
                <a:solidFill>
                  <a:srgbClr val="ECEFF1"/>
                </a:solidFill>
                <a:latin typeface="Roboto Mono"/>
                <a:ea typeface="Roboto Mono"/>
                <a:cs typeface="Roboto Mono"/>
                <a:sym typeface="Roboto Mono"/>
              </a:rPr>
              <a:t>    f </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 open</a:t>
            </a:r>
            <a:r>
              <a:rPr lang="no" sz="1500">
                <a:solidFill>
                  <a:srgbClr val="FBC02D"/>
                </a:solidFill>
                <a:latin typeface="Roboto Mono"/>
                <a:ea typeface="Roboto Mono"/>
                <a:cs typeface="Roboto Mono"/>
                <a:sym typeface="Roboto Mono"/>
              </a:rPr>
              <a:t>(</a:t>
            </a:r>
            <a:r>
              <a:rPr lang="no" sz="1500">
                <a:solidFill>
                  <a:srgbClr val="9CCC65"/>
                </a:solidFill>
                <a:latin typeface="Roboto Mono"/>
                <a:ea typeface="Roboto Mono"/>
                <a:cs typeface="Roboto Mono"/>
                <a:sym typeface="Roboto Mono"/>
              </a:rPr>
              <a:t>"filnavn.txt"</a:t>
            </a:r>
            <a:r>
              <a:rPr lang="no" sz="1500">
                <a:solidFill>
                  <a:srgbClr val="FBC02D"/>
                </a:solidFill>
                <a:latin typeface="Roboto Mono"/>
                <a:ea typeface="Roboto Mono"/>
                <a:cs typeface="Roboto Mono"/>
                <a:sym typeface="Roboto Mono"/>
              </a:rPr>
              <a:t>)</a:t>
            </a:r>
            <a:br>
              <a:rPr lang="no" sz="1500">
                <a:solidFill>
                  <a:srgbClr val="ECEFF1"/>
                </a:solidFill>
                <a:latin typeface="Roboto Mono"/>
                <a:ea typeface="Roboto Mono"/>
                <a:cs typeface="Roboto Mono"/>
                <a:sym typeface="Roboto Mono"/>
              </a:rPr>
            </a:br>
            <a:r>
              <a:rPr lang="no" sz="1500">
                <a:solidFill>
                  <a:srgbClr val="ECEFF1"/>
                </a:solidFill>
                <a:latin typeface="Roboto Mono"/>
                <a:ea typeface="Roboto Mono"/>
                <a:cs typeface="Roboto Mono"/>
                <a:sym typeface="Roboto Mono"/>
              </a:rPr>
              <a:t>    s </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 f</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readline</a:t>
            </a:r>
            <a:r>
              <a:rPr lang="no" sz="1500">
                <a:solidFill>
                  <a:srgbClr val="FBC02D"/>
                </a:solidFill>
                <a:latin typeface="Roboto Mono"/>
                <a:ea typeface="Roboto Mono"/>
                <a:cs typeface="Roboto Mono"/>
                <a:sym typeface="Roboto Mono"/>
              </a:rPr>
              <a:t>()</a:t>
            </a:r>
            <a:br>
              <a:rPr lang="no" sz="1500">
                <a:solidFill>
                  <a:srgbClr val="ECEFF1"/>
                </a:solidFill>
                <a:latin typeface="Roboto Mono"/>
                <a:ea typeface="Roboto Mono"/>
                <a:cs typeface="Roboto Mono"/>
                <a:sym typeface="Roboto Mono"/>
              </a:rPr>
            </a:br>
            <a:r>
              <a:rPr lang="no" sz="1500">
                <a:solidFill>
                  <a:srgbClr val="4DD0E1"/>
                </a:solidFill>
                <a:latin typeface="Roboto Mono"/>
                <a:ea typeface="Roboto Mono"/>
                <a:cs typeface="Roboto Mono"/>
                <a:sym typeface="Roboto Mono"/>
              </a:rPr>
              <a:t>except</a:t>
            </a:r>
            <a:r>
              <a:rPr lang="no" sz="1500">
                <a:solidFill>
                  <a:srgbClr val="ECEFF1"/>
                </a:solidFill>
                <a:latin typeface="Roboto Mono"/>
                <a:ea typeface="Roboto Mono"/>
                <a:cs typeface="Roboto Mono"/>
                <a:sym typeface="Roboto Mono"/>
              </a:rPr>
              <a:t> </a:t>
            </a:r>
            <a:r>
              <a:rPr lang="no" sz="1500">
                <a:solidFill>
                  <a:srgbClr val="CE93D8"/>
                </a:solidFill>
                <a:latin typeface="Roboto Mono"/>
                <a:ea typeface="Roboto Mono"/>
                <a:cs typeface="Roboto Mono"/>
                <a:sym typeface="Roboto Mono"/>
              </a:rPr>
              <a:t>IOError</a:t>
            </a:r>
            <a:r>
              <a:rPr lang="no" sz="1500">
                <a:solidFill>
                  <a:srgbClr val="ECEFF1"/>
                </a:solidFill>
                <a:latin typeface="Roboto Mono"/>
                <a:ea typeface="Roboto Mono"/>
                <a:cs typeface="Roboto Mono"/>
                <a:sym typeface="Roboto Mono"/>
              </a:rPr>
              <a:t> </a:t>
            </a:r>
            <a:r>
              <a:rPr lang="no" sz="1500">
                <a:solidFill>
                  <a:srgbClr val="4DD0E1"/>
                </a:solidFill>
                <a:latin typeface="Roboto Mono"/>
                <a:ea typeface="Roboto Mono"/>
                <a:cs typeface="Roboto Mono"/>
                <a:sym typeface="Roboto Mono"/>
              </a:rPr>
              <a:t>as</a:t>
            </a:r>
            <a:r>
              <a:rPr lang="no" sz="1500">
                <a:solidFill>
                  <a:srgbClr val="ECEFF1"/>
                </a:solidFill>
                <a:latin typeface="Roboto Mono"/>
                <a:ea typeface="Roboto Mono"/>
                <a:cs typeface="Roboto Mono"/>
                <a:sym typeface="Roboto Mono"/>
              </a:rPr>
              <a:t> e</a:t>
            </a:r>
            <a:r>
              <a:rPr lang="no" sz="1500">
                <a:solidFill>
                  <a:srgbClr val="FBC02D"/>
                </a:solidFill>
                <a:latin typeface="Roboto Mono"/>
                <a:ea typeface="Roboto Mono"/>
                <a:cs typeface="Roboto Mono"/>
                <a:sym typeface="Roboto Mono"/>
              </a:rPr>
              <a:t>:</a:t>
            </a:r>
            <a:br>
              <a:rPr lang="no" sz="1500">
                <a:solidFill>
                  <a:srgbClr val="ECEFF1"/>
                </a:solidFill>
                <a:latin typeface="Roboto Mono"/>
                <a:ea typeface="Roboto Mono"/>
                <a:cs typeface="Roboto Mono"/>
                <a:sym typeface="Roboto Mono"/>
              </a:rPr>
            </a:br>
            <a:r>
              <a:rPr lang="no" sz="1500">
                <a:solidFill>
                  <a:srgbClr val="ECEFF1"/>
                </a:solidFill>
                <a:latin typeface="Roboto Mono"/>
                <a:ea typeface="Roboto Mono"/>
                <a:cs typeface="Roboto Mono"/>
                <a:sym typeface="Roboto Mono"/>
              </a:rPr>
              <a:t>    </a:t>
            </a:r>
            <a:r>
              <a:rPr lang="no" sz="1500">
                <a:solidFill>
                  <a:srgbClr val="4DD0E1"/>
                </a:solidFill>
                <a:latin typeface="Roboto Mono"/>
                <a:ea typeface="Roboto Mono"/>
                <a:cs typeface="Roboto Mono"/>
                <a:sym typeface="Roboto Mono"/>
              </a:rPr>
              <a:t>print</a:t>
            </a:r>
            <a:r>
              <a:rPr lang="no" sz="1500">
                <a:solidFill>
                  <a:srgbClr val="ECEFF1"/>
                </a:solidFill>
                <a:latin typeface="Roboto Mono"/>
                <a:ea typeface="Roboto Mono"/>
                <a:cs typeface="Roboto Mono"/>
                <a:sym typeface="Roboto Mono"/>
              </a:rPr>
              <a:t> </a:t>
            </a:r>
            <a:r>
              <a:rPr lang="no" sz="1500">
                <a:solidFill>
                  <a:srgbClr val="9CCC65"/>
                </a:solidFill>
                <a:latin typeface="Roboto Mono"/>
                <a:ea typeface="Roboto Mono"/>
                <a:cs typeface="Roboto Mono"/>
                <a:sym typeface="Roboto Mono"/>
              </a:rPr>
              <a:t>"I/O error({0}): {1}"</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format</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e</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errno</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 e</a:t>
            </a:r>
            <a:r>
              <a:rPr lang="no" sz="1500">
                <a:solidFill>
                  <a:srgbClr val="FBC02D"/>
                </a:solidFill>
                <a:latin typeface="Roboto Mono"/>
                <a:ea typeface="Roboto Mono"/>
                <a:cs typeface="Roboto Mono"/>
                <a:sym typeface="Roboto Mono"/>
              </a:rPr>
              <a:t>.</a:t>
            </a:r>
            <a:r>
              <a:rPr lang="no" sz="1500">
                <a:solidFill>
                  <a:srgbClr val="ECEFF1"/>
                </a:solidFill>
                <a:latin typeface="Roboto Mono"/>
                <a:ea typeface="Roboto Mono"/>
                <a:cs typeface="Roboto Mono"/>
                <a:sym typeface="Roboto Mono"/>
              </a:rPr>
              <a:t>strerror</a:t>
            </a:r>
            <a:r>
              <a:rPr lang="no" sz="1500">
                <a:solidFill>
                  <a:srgbClr val="FBC02D"/>
                </a:solidFill>
                <a:latin typeface="Roboto Mono"/>
                <a:ea typeface="Roboto Mono"/>
                <a:cs typeface="Roboto Mono"/>
                <a:sym typeface="Roboto Mono"/>
              </a:rPr>
              <a:t>)</a:t>
            </a:r>
            <a:endParaRPr sz="1500">
              <a:solidFill>
                <a:srgbClr val="FBC02D"/>
              </a:solidFill>
              <a:latin typeface="Roboto Mono"/>
              <a:ea typeface="Roboto Mono"/>
              <a:cs typeface="Roboto Mono"/>
              <a:sym typeface="Roboto Mono"/>
            </a:endParaRPr>
          </a:p>
          <a:p>
            <a:pPr indent="0" lvl="0" marL="0" rtl="0" algn="l">
              <a:lnSpc>
                <a:spcPct val="150000"/>
              </a:lnSpc>
              <a:spcBef>
                <a:spcPts val="0"/>
              </a:spcBef>
              <a:spcAft>
                <a:spcPts val="1600"/>
              </a:spcAft>
              <a:buNone/>
            </a:pPr>
            <a:r>
              <a:t/>
            </a:r>
            <a:endParaRPr sz="1500">
              <a:solidFill>
                <a:srgbClr val="FFFFFF"/>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1" name="Shape 761"/>
        <p:cNvGrpSpPr/>
        <p:nvPr/>
      </p:nvGrpSpPr>
      <p:grpSpPr>
        <a:xfrm>
          <a:off x="0" y="0"/>
          <a:ext cx="0" cy="0"/>
          <a:chOff x="0" y="0"/>
          <a:chExt cx="0" cy="0"/>
        </a:xfrm>
      </p:grpSpPr>
      <p:sp>
        <p:nvSpPr>
          <p:cNvPr id="762" name="Google Shape;762;p10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no" sz="3000">
                <a:latin typeface="Lato"/>
                <a:ea typeface="Lato"/>
                <a:cs typeface="Lato"/>
                <a:sym typeface="Lato"/>
              </a:rPr>
              <a:t>MEN:</a:t>
            </a:r>
            <a:endParaRPr b="1" sz="3000">
              <a:latin typeface="Lato"/>
              <a:ea typeface="Lato"/>
              <a:cs typeface="Lato"/>
              <a:sym typeface="Lato"/>
            </a:endParaRPr>
          </a:p>
        </p:txBody>
      </p:sp>
      <p:sp>
        <p:nvSpPr>
          <p:cNvPr id="763" name="Google Shape;763;p105"/>
          <p:cNvSpPr txBox="1"/>
          <p:nvPr>
            <p:ph idx="1" type="body"/>
          </p:nvPr>
        </p:nvSpPr>
        <p:spPr>
          <a:xfrm>
            <a:off x="1297500" y="1210175"/>
            <a:ext cx="7038900" cy="2911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no" sz="1600">
                <a:solidFill>
                  <a:srgbClr val="FFFFFF"/>
                </a:solidFill>
              </a:rPr>
              <a:t>Du vil mest sannsynlig ikke måtte bruke dette på eksamen</a:t>
            </a:r>
            <a:endParaRPr sz="1600">
              <a:solidFill>
                <a:srgbClr val="FFFFFF"/>
              </a:solidFill>
            </a:endParaRPr>
          </a:p>
          <a:p>
            <a:pPr indent="-330200" lvl="0" marL="457200" rtl="0" algn="l">
              <a:lnSpc>
                <a:spcPct val="200000"/>
              </a:lnSpc>
              <a:spcBef>
                <a:spcPts val="1600"/>
              </a:spcBef>
              <a:spcAft>
                <a:spcPts val="0"/>
              </a:spcAft>
              <a:buClr>
                <a:srgbClr val="FFFFFF"/>
              </a:buClr>
              <a:buSzPts val="1600"/>
              <a:buChar char="●"/>
            </a:pPr>
            <a:r>
              <a:rPr lang="no" sz="1600">
                <a:solidFill>
                  <a:srgbClr val="FFFFFF"/>
                </a:solidFill>
              </a:rPr>
              <a:t>Unntaket er såklart hvis oppgaven </a:t>
            </a:r>
            <a:r>
              <a:rPr b="1" lang="no" sz="1600">
                <a:solidFill>
                  <a:srgbClr val="FFFFFF"/>
                </a:solidFill>
              </a:rPr>
              <a:t>spesifikt </a:t>
            </a:r>
            <a:r>
              <a:rPr lang="no" sz="1600">
                <a:solidFill>
                  <a:srgbClr val="FFFFFF"/>
                </a:solidFill>
              </a:rPr>
              <a:t>krever unntakshåndtering!</a:t>
            </a:r>
            <a:endParaRPr sz="1600">
              <a:solidFill>
                <a:srgbClr val="FFFFFF"/>
              </a:solidFill>
            </a:endParaRPr>
          </a:p>
          <a:p>
            <a:pPr indent="-330200" lvl="0" marL="457200" rtl="0" algn="l">
              <a:lnSpc>
                <a:spcPct val="150000"/>
              </a:lnSpc>
              <a:spcBef>
                <a:spcPts val="0"/>
              </a:spcBef>
              <a:spcAft>
                <a:spcPts val="0"/>
              </a:spcAft>
              <a:buClr>
                <a:srgbClr val="FFFFFF"/>
              </a:buClr>
              <a:buSzPts val="1600"/>
              <a:buChar char="●"/>
            </a:pPr>
            <a:r>
              <a:rPr lang="no" sz="1600">
                <a:solidFill>
                  <a:srgbClr val="FFFFFF"/>
                </a:solidFill>
              </a:rPr>
              <a:t>Det kan også komme kodeforståelsesoppgaver om dette, så det er lurt å kjenne til!</a:t>
            </a:r>
            <a:endParaRPr sz="1600"/>
          </a:p>
        </p:txBody>
      </p:sp>
      <p:pic>
        <p:nvPicPr>
          <p:cNvPr id="764" name="Google Shape;764;p105"/>
          <p:cNvPicPr preferRelativeResize="0"/>
          <p:nvPr/>
        </p:nvPicPr>
        <p:blipFill>
          <a:blip r:embed="rId3">
            <a:alphaModFix/>
          </a:blip>
          <a:stretch>
            <a:fillRect/>
          </a:stretch>
        </p:blipFill>
        <p:spPr>
          <a:xfrm rot="-594903">
            <a:off x="7188245" y="3413651"/>
            <a:ext cx="3472187" cy="195307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4"/>
                                        </p:tgtEl>
                                        <p:attrNameLst>
                                          <p:attrName>style.visibility</p:attrName>
                                        </p:attrNameLst>
                                      </p:cBhvr>
                                      <p:to>
                                        <p:strVal val="visible"/>
                                      </p:to>
                                    </p:set>
                                    <p:animEffect filter="fade" transition="in">
                                      <p:cBhvr>
                                        <p:cTn dur="300"/>
                                        <p:tgtEl>
                                          <p:spTgt spid="7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8" name="Shape 768"/>
        <p:cNvGrpSpPr/>
        <p:nvPr/>
      </p:nvGrpSpPr>
      <p:grpSpPr>
        <a:xfrm>
          <a:off x="0" y="0"/>
          <a:ext cx="0" cy="0"/>
          <a:chOff x="0" y="0"/>
          <a:chExt cx="0" cy="0"/>
        </a:xfrm>
      </p:grpSpPr>
      <p:sp>
        <p:nvSpPr>
          <p:cNvPr id="769" name="Google Shape;769;p10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3000"/>
          </a:p>
        </p:txBody>
      </p:sp>
      <p:sp>
        <p:nvSpPr>
          <p:cNvPr id="770" name="Google Shape;770;p10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71" name="Google Shape;771;p106"/>
          <p:cNvPicPr preferRelativeResize="0"/>
          <p:nvPr/>
        </p:nvPicPr>
        <p:blipFill>
          <a:blip r:embed="rId3">
            <a:alphaModFix/>
          </a:blip>
          <a:stretch>
            <a:fillRect/>
          </a:stretch>
        </p:blipFill>
        <p:spPr>
          <a:xfrm>
            <a:off x="1551538" y="871673"/>
            <a:ext cx="6040927" cy="3400149"/>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5" name="Shape 775"/>
        <p:cNvGrpSpPr/>
        <p:nvPr/>
      </p:nvGrpSpPr>
      <p:grpSpPr>
        <a:xfrm>
          <a:off x="0" y="0"/>
          <a:ext cx="0" cy="0"/>
          <a:chOff x="0" y="0"/>
          <a:chExt cx="0" cy="0"/>
        </a:xfrm>
      </p:grpSpPr>
      <p:sp>
        <p:nvSpPr>
          <p:cNvPr id="776" name="Google Shape;776;p10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sz="3000"/>
              <a:t>Kapittel 12:</a:t>
            </a:r>
            <a:endParaRPr sz="3000"/>
          </a:p>
          <a:p>
            <a:pPr indent="0" lvl="0" marL="0" rtl="0" algn="l">
              <a:spcBef>
                <a:spcPts val="0"/>
              </a:spcBef>
              <a:spcAft>
                <a:spcPts val="0"/>
              </a:spcAft>
              <a:buNone/>
            </a:pPr>
            <a:r>
              <a:rPr lang="no" sz="3000"/>
              <a:t>Rekursjon</a:t>
            </a:r>
            <a:endParaRPr sz="3000"/>
          </a:p>
        </p:txBody>
      </p:sp>
      <p:sp>
        <p:nvSpPr>
          <p:cNvPr id="777" name="Google Shape;777;p107"/>
          <p:cNvSpPr txBox="1"/>
          <p:nvPr>
            <p:ph idx="1" type="body"/>
          </p:nvPr>
        </p:nvSpPr>
        <p:spPr>
          <a:xfrm>
            <a:off x="200100" y="3788775"/>
            <a:ext cx="8743800" cy="12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sz="2200">
                <a:latin typeface="Playfair Display"/>
                <a:ea typeface="Playfair Display"/>
                <a:cs typeface="Playfair Display"/>
                <a:sym typeface="Playfair Display"/>
              </a:rPr>
              <a:t>“In order to understand recursion, </a:t>
            </a:r>
            <a:endParaRPr sz="2200">
              <a:latin typeface="Playfair Display"/>
              <a:ea typeface="Playfair Display"/>
              <a:cs typeface="Playfair Display"/>
              <a:sym typeface="Playfair Display"/>
            </a:endParaRPr>
          </a:p>
          <a:p>
            <a:pPr indent="457200" lvl="0" marL="0" rtl="0" algn="l">
              <a:spcBef>
                <a:spcPts val="1600"/>
              </a:spcBef>
              <a:spcAft>
                <a:spcPts val="1600"/>
              </a:spcAft>
              <a:buNone/>
            </a:pPr>
            <a:r>
              <a:rPr lang="no" sz="2200">
                <a:latin typeface="Playfair Display"/>
                <a:ea typeface="Playfair Display"/>
                <a:cs typeface="Playfair Display"/>
                <a:sym typeface="Playfair Display"/>
              </a:rPr>
              <a:t>you must first understand recursion”</a:t>
            </a:r>
            <a:endParaRPr sz="2200">
              <a:latin typeface="Playfair Display"/>
              <a:ea typeface="Playfair Display"/>
              <a:cs typeface="Playfair Display"/>
              <a:sym typeface="Playfair Display"/>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1" name="Shape 781"/>
        <p:cNvGrpSpPr/>
        <p:nvPr/>
      </p:nvGrpSpPr>
      <p:grpSpPr>
        <a:xfrm>
          <a:off x="0" y="0"/>
          <a:ext cx="0" cy="0"/>
          <a:chOff x="0" y="0"/>
          <a:chExt cx="0" cy="0"/>
        </a:xfrm>
      </p:grpSpPr>
      <p:sp>
        <p:nvSpPr>
          <p:cNvPr id="782" name="Google Shape;782;p10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0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84" name="Google Shape;784;p108"/>
          <p:cNvPicPr preferRelativeResize="0"/>
          <p:nvPr/>
        </p:nvPicPr>
        <p:blipFill>
          <a:blip r:embed="rId3">
            <a:alphaModFix/>
          </a:blip>
          <a:stretch>
            <a:fillRect/>
          </a:stretch>
        </p:blipFill>
        <p:spPr>
          <a:xfrm>
            <a:off x="3081019" y="0"/>
            <a:ext cx="3471863" cy="51435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8" name="Shape 788"/>
        <p:cNvGrpSpPr/>
        <p:nvPr/>
      </p:nvGrpSpPr>
      <p:grpSpPr>
        <a:xfrm>
          <a:off x="0" y="0"/>
          <a:ext cx="0" cy="0"/>
          <a:chOff x="0" y="0"/>
          <a:chExt cx="0" cy="0"/>
        </a:xfrm>
      </p:grpSpPr>
      <p:sp>
        <p:nvSpPr>
          <p:cNvPr id="789" name="Google Shape;789;p10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0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91" name="Google Shape;791;p109"/>
          <p:cNvPicPr preferRelativeResize="0"/>
          <p:nvPr/>
        </p:nvPicPr>
        <p:blipFill>
          <a:blip r:embed="rId3">
            <a:alphaModFix/>
          </a:blip>
          <a:stretch>
            <a:fillRect/>
          </a:stretch>
        </p:blipFill>
        <p:spPr>
          <a:xfrm>
            <a:off x="1297500" y="804725"/>
            <a:ext cx="7038900" cy="3674022"/>
          </a:xfrm>
          <a:prstGeom prst="rect">
            <a:avLst/>
          </a:prstGeom>
          <a:noFill/>
          <a:ln>
            <a:noFill/>
          </a:ln>
        </p:spPr>
      </p:pic>
      <p:sp>
        <p:nvSpPr>
          <p:cNvPr id="792" name="Google Shape;792;p109"/>
          <p:cNvSpPr/>
          <p:nvPr/>
        </p:nvSpPr>
        <p:spPr>
          <a:xfrm>
            <a:off x="2538475" y="2156275"/>
            <a:ext cx="1806600" cy="4155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2"/>
                                        </p:tgtEl>
                                        <p:attrNameLst>
                                          <p:attrName>style.visibility</p:attrName>
                                        </p:attrNameLst>
                                      </p:cBhvr>
                                      <p:to>
                                        <p:strVal val="visible"/>
                                      </p:to>
                                    </p:set>
                                    <p:animEffect filter="fade" transition="in">
                                      <p:cBhvr>
                                        <p:cTn dur="1"/>
                                        <p:tgtEl>
                                          <p:spTgt spid="7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6" name="Shape 796"/>
        <p:cNvGrpSpPr/>
        <p:nvPr/>
      </p:nvGrpSpPr>
      <p:grpSpPr>
        <a:xfrm>
          <a:off x="0" y="0"/>
          <a:ext cx="0" cy="0"/>
          <a:chOff x="0" y="0"/>
          <a:chExt cx="0" cy="0"/>
        </a:xfrm>
      </p:grpSpPr>
      <p:sp>
        <p:nvSpPr>
          <p:cNvPr id="797" name="Google Shape;797;p11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Rekursjon Q&amp;A</a:t>
            </a:r>
            <a:endParaRPr/>
          </a:p>
        </p:txBody>
      </p:sp>
      <p:sp>
        <p:nvSpPr>
          <p:cNvPr id="798" name="Google Shape;798;p11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b="1" lang="no" sz="1800"/>
              <a:t>Hva er rekursjon innenfor programmering?</a:t>
            </a:r>
            <a:endParaRPr b="1" sz="1800"/>
          </a:p>
          <a:p>
            <a:pPr indent="-342900" lvl="1" marL="914400" rtl="0" algn="l">
              <a:lnSpc>
                <a:spcPct val="150000"/>
              </a:lnSpc>
              <a:spcBef>
                <a:spcPts val="0"/>
              </a:spcBef>
              <a:spcAft>
                <a:spcPts val="0"/>
              </a:spcAft>
              <a:buSzPts val="1800"/>
              <a:buChar char="○"/>
            </a:pPr>
            <a:r>
              <a:rPr lang="no" sz="1800"/>
              <a:t>Når en funksjon kaller på seg selv</a:t>
            </a:r>
            <a:endParaRPr sz="1800"/>
          </a:p>
          <a:p>
            <a:pPr indent="-342900" lvl="0" marL="457200" rtl="0" algn="l">
              <a:lnSpc>
                <a:spcPct val="150000"/>
              </a:lnSpc>
              <a:spcBef>
                <a:spcPts val="0"/>
              </a:spcBef>
              <a:spcAft>
                <a:spcPts val="0"/>
              </a:spcAft>
              <a:buSzPts val="1800"/>
              <a:buChar char="●"/>
            </a:pPr>
            <a:r>
              <a:rPr b="1" lang="no" sz="1800"/>
              <a:t>Når må vi bruke det?</a:t>
            </a:r>
            <a:endParaRPr b="1" sz="1800"/>
          </a:p>
          <a:p>
            <a:pPr indent="-342900" lvl="1" marL="914400" rtl="0" algn="l">
              <a:lnSpc>
                <a:spcPct val="150000"/>
              </a:lnSpc>
              <a:spcBef>
                <a:spcPts val="0"/>
              </a:spcBef>
              <a:spcAft>
                <a:spcPts val="0"/>
              </a:spcAft>
              <a:buSzPts val="1800"/>
              <a:buChar char="○"/>
            </a:pPr>
            <a:r>
              <a:rPr lang="no" sz="1800"/>
              <a:t>I dette faget: kun dersom oppgaven spør om det</a:t>
            </a:r>
            <a:endParaRPr sz="1600"/>
          </a:p>
        </p:txBody>
      </p:sp>
      <p:pic>
        <p:nvPicPr>
          <p:cNvPr id="799" name="Google Shape;799;p110"/>
          <p:cNvPicPr preferRelativeResize="0"/>
          <p:nvPr/>
        </p:nvPicPr>
        <p:blipFill>
          <a:blip r:embed="rId3">
            <a:alphaModFix/>
          </a:blip>
          <a:stretch>
            <a:fillRect/>
          </a:stretch>
        </p:blipFill>
        <p:spPr>
          <a:xfrm rot="-674194">
            <a:off x="6847554" y="3023630"/>
            <a:ext cx="2728995" cy="2729013"/>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3" name="Shape 803"/>
        <p:cNvGrpSpPr/>
        <p:nvPr/>
      </p:nvGrpSpPr>
      <p:grpSpPr>
        <a:xfrm>
          <a:off x="0" y="0"/>
          <a:ext cx="0" cy="0"/>
          <a:chOff x="0" y="0"/>
          <a:chExt cx="0" cy="0"/>
        </a:xfrm>
      </p:grpSpPr>
      <p:sp>
        <p:nvSpPr>
          <p:cNvPr id="804" name="Google Shape;804;p11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Eksempel: regne ut fakultet</a:t>
            </a:r>
            <a:endParaRPr/>
          </a:p>
        </p:txBody>
      </p:sp>
      <p:sp>
        <p:nvSpPr>
          <p:cNvPr id="805" name="Google Shape;805;p111"/>
          <p:cNvSpPr txBox="1"/>
          <p:nvPr/>
        </p:nvSpPr>
        <p:spPr>
          <a:xfrm>
            <a:off x="1988550" y="1736700"/>
            <a:ext cx="5656800" cy="2477100"/>
          </a:xfrm>
          <a:prstGeom prst="rect">
            <a:avLst/>
          </a:prstGeom>
          <a:solidFill>
            <a:srgbClr val="43434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no" sz="2000">
                <a:solidFill>
                  <a:srgbClr val="4DD0E1"/>
                </a:solidFill>
                <a:latin typeface="Roboto Mono"/>
                <a:ea typeface="Roboto Mono"/>
                <a:cs typeface="Roboto Mono"/>
                <a:sym typeface="Roboto Mono"/>
              </a:rPr>
              <a:t>def</a:t>
            </a:r>
            <a:r>
              <a:rPr lang="no" sz="2000">
                <a:solidFill>
                  <a:srgbClr val="ECEFF1"/>
                </a:solidFill>
                <a:latin typeface="Roboto Mono"/>
                <a:ea typeface="Roboto Mono"/>
                <a:cs typeface="Roboto Mono"/>
                <a:sym typeface="Roboto Mono"/>
              </a:rPr>
              <a:t> factorial</a:t>
            </a:r>
            <a:r>
              <a:rPr lang="no" sz="2000">
                <a:solidFill>
                  <a:srgbClr val="FBC02D"/>
                </a:solidFill>
                <a:latin typeface="Roboto Mono"/>
                <a:ea typeface="Roboto Mono"/>
                <a:cs typeface="Roboto Mono"/>
                <a:sym typeface="Roboto Mono"/>
              </a:rPr>
              <a:t>(</a:t>
            </a:r>
            <a:r>
              <a:rPr lang="no" sz="2000">
                <a:solidFill>
                  <a:srgbClr val="ECEFF1"/>
                </a:solidFill>
                <a:latin typeface="Roboto Mono"/>
                <a:ea typeface="Roboto Mono"/>
                <a:cs typeface="Roboto Mono"/>
                <a:sym typeface="Roboto Mono"/>
              </a:rPr>
              <a:t>n</a:t>
            </a:r>
            <a:r>
              <a:rPr lang="no" sz="2000">
                <a:solidFill>
                  <a:srgbClr val="FBC02D"/>
                </a:solidFill>
                <a:latin typeface="Roboto Mono"/>
                <a:ea typeface="Roboto Mono"/>
                <a:cs typeface="Roboto Mono"/>
                <a:sym typeface="Roboto Mono"/>
              </a:rPr>
              <a:t>):</a:t>
            </a:r>
            <a:br>
              <a:rPr lang="no" sz="2000">
                <a:solidFill>
                  <a:srgbClr val="ECEFF1"/>
                </a:solidFill>
                <a:latin typeface="Roboto Mono"/>
                <a:ea typeface="Roboto Mono"/>
                <a:cs typeface="Roboto Mono"/>
                <a:sym typeface="Roboto Mono"/>
              </a:rPr>
            </a:br>
            <a:r>
              <a:rPr lang="no" sz="2000">
                <a:solidFill>
                  <a:srgbClr val="ECEFF1"/>
                </a:solidFill>
                <a:latin typeface="Roboto Mono"/>
                <a:ea typeface="Roboto Mono"/>
                <a:cs typeface="Roboto Mono"/>
                <a:sym typeface="Roboto Mono"/>
              </a:rPr>
              <a:t>    </a:t>
            </a:r>
            <a:r>
              <a:rPr lang="no" sz="2000">
                <a:solidFill>
                  <a:srgbClr val="4DD0E1"/>
                </a:solidFill>
                <a:latin typeface="Roboto Mono"/>
                <a:ea typeface="Roboto Mono"/>
                <a:cs typeface="Roboto Mono"/>
                <a:sym typeface="Roboto Mono"/>
              </a:rPr>
              <a:t>if</a:t>
            </a:r>
            <a:r>
              <a:rPr lang="no" sz="2000">
                <a:solidFill>
                  <a:srgbClr val="ECEFF1"/>
                </a:solidFill>
                <a:latin typeface="Roboto Mono"/>
                <a:ea typeface="Roboto Mono"/>
                <a:cs typeface="Roboto Mono"/>
                <a:sym typeface="Roboto Mono"/>
              </a:rPr>
              <a:t> n </a:t>
            </a:r>
            <a:r>
              <a:rPr lang="no" sz="2000">
                <a:solidFill>
                  <a:srgbClr val="FBC02D"/>
                </a:solidFill>
                <a:latin typeface="Roboto Mono"/>
                <a:ea typeface="Roboto Mono"/>
                <a:cs typeface="Roboto Mono"/>
                <a:sym typeface="Roboto Mono"/>
              </a:rPr>
              <a:t>==</a:t>
            </a:r>
            <a:r>
              <a:rPr lang="no" sz="2000">
                <a:solidFill>
                  <a:srgbClr val="ECEFF1"/>
                </a:solidFill>
                <a:latin typeface="Roboto Mono"/>
                <a:ea typeface="Roboto Mono"/>
                <a:cs typeface="Roboto Mono"/>
                <a:sym typeface="Roboto Mono"/>
              </a:rPr>
              <a:t> </a:t>
            </a:r>
            <a:r>
              <a:rPr lang="no" sz="2000">
                <a:solidFill>
                  <a:srgbClr val="FBC02D"/>
                </a:solidFill>
                <a:latin typeface="Roboto Mono"/>
                <a:ea typeface="Roboto Mono"/>
                <a:cs typeface="Roboto Mono"/>
                <a:sym typeface="Roboto Mono"/>
              </a:rPr>
              <a:t>1:</a:t>
            </a:r>
            <a:br>
              <a:rPr lang="no" sz="2000">
                <a:solidFill>
                  <a:srgbClr val="ECEFF1"/>
                </a:solidFill>
                <a:latin typeface="Roboto Mono"/>
                <a:ea typeface="Roboto Mono"/>
                <a:cs typeface="Roboto Mono"/>
                <a:sym typeface="Roboto Mono"/>
              </a:rPr>
            </a:br>
            <a:r>
              <a:rPr lang="no" sz="2000">
                <a:solidFill>
                  <a:srgbClr val="ECEFF1"/>
                </a:solidFill>
                <a:latin typeface="Roboto Mono"/>
                <a:ea typeface="Roboto Mono"/>
                <a:cs typeface="Roboto Mono"/>
                <a:sym typeface="Roboto Mono"/>
              </a:rPr>
              <a:t>        </a:t>
            </a:r>
            <a:r>
              <a:rPr lang="no" sz="2000">
                <a:solidFill>
                  <a:srgbClr val="4DD0E1"/>
                </a:solidFill>
                <a:latin typeface="Roboto Mono"/>
                <a:ea typeface="Roboto Mono"/>
                <a:cs typeface="Roboto Mono"/>
                <a:sym typeface="Roboto Mono"/>
              </a:rPr>
              <a:t>return</a:t>
            </a:r>
            <a:r>
              <a:rPr lang="no" sz="2000">
                <a:solidFill>
                  <a:srgbClr val="ECEFF1"/>
                </a:solidFill>
                <a:latin typeface="Roboto Mono"/>
                <a:ea typeface="Roboto Mono"/>
                <a:cs typeface="Roboto Mono"/>
                <a:sym typeface="Roboto Mono"/>
              </a:rPr>
              <a:t> </a:t>
            </a:r>
            <a:r>
              <a:rPr lang="no" sz="2000">
                <a:solidFill>
                  <a:srgbClr val="FBC02D"/>
                </a:solidFill>
                <a:latin typeface="Roboto Mono"/>
                <a:ea typeface="Roboto Mono"/>
                <a:cs typeface="Roboto Mono"/>
                <a:sym typeface="Roboto Mono"/>
              </a:rPr>
              <a:t>1</a:t>
            </a:r>
            <a:br>
              <a:rPr lang="no" sz="2000">
                <a:solidFill>
                  <a:srgbClr val="ECEFF1"/>
                </a:solidFill>
                <a:latin typeface="Roboto Mono"/>
                <a:ea typeface="Roboto Mono"/>
                <a:cs typeface="Roboto Mono"/>
                <a:sym typeface="Roboto Mono"/>
              </a:rPr>
            </a:br>
            <a:r>
              <a:rPr lang="no" sz="2000">
                <a:solidFill>
                  <a:srgbClr val="ECEFF1"/>
                </a:solidFill>
                <a:latin typeface="Roboto Mono"/>
                <a:ea typeface="Roboto Mono"/>
                <a:cs typeface="Roboto Mono"/>
                <a:sym typeface="Roboto Mono"/>
              </a:rPr>
              <a:t>    </a:t>
            </a:r>
            <a:r>
              <a:rPr lang="no" sz="2000">
                <a:solidFill>
                  <a:srgbClr val="4DD0E1"/>
                </a:solidFill>
                <a:latin typeface="Roboto Mono"/>
                <a:ea typeface="Roboto Mono"/>
                <a:cs typeface="Roboto Mono"/>
                <a:sym typeface="Roboto Mono"/>
              </a:rPr>
              <a:t>else</a:t>
            </a:r>
            <a:r>
              <a:rPr lang="no" sz="2000">
                <a:solidFill>
                  <a:srgbClr val="FBC02D"/>
                </a:solidFill>
                <a:latin typeface="Roboto Mono"/>
                <a:ea typeface="Roboto Mono"/>
                <a:cs typeface="Roboto Mono"/>
                <a:sym typeface="Roboto Mono"/>
              </a:rPr>
              <a:t>:</a:t>
            </a:r>
            <a:br>
              <a:rPr lang="no" sz="2000">
                <a:solidFill>
                  <a:srgbClr val="ECEFF1"/>
                </a:solidFill>
                <a:latin typeface="Roboto Mono"/>
                <a:ea typeface="Roboto Mono"/>
                <a:cs typeface="Roboto Mono"/>
                <a:sym typeface="Roboto Mono"/>
              </a:rPr>
            </a:br>
            <a:r>
              <a:rPr lang="no" sz="2000">
                <a:solidFill>
                  <a:srgbClr val="ECEFF1"/>
                </a:solidFill>
                <a:latin typeface="Roboto Mono"/>
                <a:ea typeface="Roboto Mono"/>
                <a:cs typeface="Roboto Mono"/>
                <a:sym typeface="Roboto Mono"/>
              </a:rPr>
              <a:t>        </a:t>
            </a:r>
            <a:r>
              <a:rPr lang="no" sz="2000">
                <a:solidFill>
                  <a:srgbClr val="4DD0E1"/>
                </a:solidFill>
                <a:latin typeface="Roboto Mono"/>
                <a:ea typeface="Roboto Mono"/>
                <a:cs typeface="Roboto Mono"/>
                <a:sym typeface="Roboto Mono"/>
              </a:rPr>
              <a:t>return</a:t>
            </a:r>
            <a:r>
              <a:rPr lang="no" sz="2000">
                <a:solidFill>
                  <a:srgbClr val="ECEFF1"/>
                </a:solidFill>
                <a:latin typeface="Roboto Mono"/>
                <a:ea typeface="Roboto Mono"/>
                <a:cs typeface="Roboto Mono"/>
                <a:sym typeface="Roboto Mono"/>
              </a:rPr>
              <a:t> n </a:t>
            </a:r>
            <a:r>
              <a:rPr lang="no" sz="2000">
                <a:solidFill>
                  <a:srgbClr val="FBC02D"/>
                </a:solidFill>
                <a:latin typeface="Roboto Mono"/>
                <a:ea typeface="Roboto Mono"/>
                <a:cs typeface="Roboto Mono"/>
                <a:sym typeface="Roboto Mono"/>
              </a:rPr>
              <a:t>*</a:t>
            </a:r>
            <a:r>
              <a:rPr lang="no" sz="2000">
                <a:solidFill>
                  <a:srgbClr val="ECEFF1"/>
                </a:solidFill>
                <a:latin typeface="Roboto Mono"/>
                <a:ea typeface="Roboto Mono"/>
                <a:cs typeface="Roboto Mono"/>
                <a:sym typeface="Roboto Mono"/>
              </a:rPr>
              <a:t> factorial</a:t>
            </a:r>
            <a:r>
              <a:rPr lang="no" sz="2000">
                <a:solidFill>
                  <a:srgbClr val="FBC02D"/>
                </a:solidFill>
                <a:latin typeface="Roboto Mono"/>
                <a:ea typeface="Roboto Mono"/>
                <a:cs typeface="Roboto Mono"/>
                <a:sym typeface="Roboto Mono"/>
              </a:rPr>
              <a:t>(</a:t>
            </a:r>
            <a:r>
              <a:rPr lang="no" sz="2000">
                <a:solidFill>
                  <a:srgbClr val="ECEFF1"/>
                </a:solidFill>
                <a:latin typeface="Roboto Mono"/>
                <a:ea typeface="Roboto Mono"/>
                <a:cs typeface="Roboto Mono"/>
                <a:sym typeface="Roboto Mono"/>
              </a:rPr>
              <a:t>n</a:t>
            </a:r>
            <a:r>
              <a:rPr lang="no" sz="2000">
                <a:solidFill>
                  <a:srgbClr val="FBC02D"/>
                </a:solidFill>
                <a:latin typeface="Roboto Mono"/>
                <a:ea typeface="Roboto Mono"/>
                <a:cs typeface="Roboto Mono"/>
                <a:sym typeface="Roboto Mono"/>
              </a:rPr>
              <a:t>-1)</a:t>
            </a:r>
            <a:endParaRPr sz="20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